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84" r:id="rId3"/>
    <p:sldId id="261" r:id="rId4"/>
    <p:sldId id="277" r:id="rId5"/>
    <p:sldId id="260" r:id="rId6"/>
    <p:sldId id="274" r:id="rId7"/>
    <p:sldId id="273" r:id="rId8"/>
  </p:sldIdLst>
  <p:sldSz cx="12192000" cy="6858000"/>
  <p:notesSz cx="6858000" cy="9144000"/>
  <p:embeddedFontLst>
    <p:embeddedFont>
      <p:font typeface="Montserrat" pitchFamily="2" charset="77"/>
      <p:regular r:id="rId10"/>
      <p:bold r:id="rId11"/>
      <p:italic r:id="rId12"/>
      <p:boldItalic r:id="rId13"/>
    </p:embeddedFont>
    <p:embeddedFont>
      <p:font typeface="Poppins" pitchFamily="2" charset="77"/>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iMz6iToPEa642v9VV7YHOMi0lLH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75F4DB-EA74-CB97-FE47-697BFE2A4218}" name="Eli Morrell" initials="EM" userId="S::eli@natuurverdubbelaars.onmicrosoft.com::8fd198e3-8cac-41dd-a1f8-5e4699ff29f5" providerId="AD"/>
  <p188:author id="{0467CBEC-D27A-82D0-FE06-5A218B274AE0}" name="Iris Visser" initials="IV" userId="S::iris@natuurverdubbelaars.onmicrosoft.com::0f884832-f886-4163-a751-3c84f91db5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098"/>
    <a:srgbClr val="EA6C43"/>
    <a:srgbClr val="6EC7F1"/>
    <a:srgbClr val="F0A052"/>
    <a:srgbClr val="F8D4B1"/>
    <a:srgbClr val="94C947"/>
    <a:srgbClr val="D0E7AC"/>
    <a:srgbClr val="F1CE39"/>
    <a:srgbClr val="F9E9A6"/>
    <a:srgbClr val="F9ED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3CD40F8-33F9-4DB5-BA60-237B091D4B5D}">
  <a:tblStyle styleId="{63CD40F8-33F9-4DB5-BA60-237B091D4B5D}"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9"/>
    <p:restoredTop sz="90446"/>
  </p:normalViewPr>
  <p:slideViewPr>
    <p:cSldViewPr snapToGrid="0">
      <p:cViewPr varScale="1">
        <p:scale>
          <a:sx n="97" d="100"/>
          <a:sy n="97" d="100"/>
        </p:scale>
        <p:origin x="6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3" Type="http://schemas.openxmlformats.org/officeDocument/2006/relationships/slide" Target="slides/slide2.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49" Type="http://schemas.microsoft.com/office/2018/10/relationships/authors" Target="authors.xml"/><Relationship Id="rId10" Type="http://schemas.openxmlformats.org/officeDocument/2006/relationships/font" Target="fonts/font1.fntdata"/><Relationship Id="rId44" Type="http://customschemas.google.com/relationships/presentationmetadata" Target="meta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78818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1833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28551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7" name="Google Shape;14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7" name="Google Shape;9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4419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509" name="Google Shape;50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www.idfb-dialogue.org/index.php/dialogue-session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jpg"/><Relationship Id="rId4" Type="http://schemas.openxmlformats.org/officeDocument/2006/relationships/hyperlink" Target="https://www.idfb-dialogue.org/wp-content/uploads/2022/12/IDFB-Paper-on-Finding-Common-Ground-on-Alignment-of-All-Financial-Flows.pdf"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idfb-dialogue.org/index.php/roadmap-to-cali/"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www.idfb-dialogue.org/index.php/contac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idfb-dialogue.org/index.php/roadmap-to-cali/" TargetMode="External"/><Relationship Id="rId5" Type="http://schemas.openxmlformats.org/officeDocument/2006/relationships/hyperlink" Target="https://www.idfb-dialogue.org/"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thenounproject.com/term/website/3654383?i=3654383" TargetMode="External"/><Relationship Id="rId7" Type="http://schemas.openxmlformats.org/officeDocument/2006/relationships/hyperlink" Target="mailto:info@idfb-dialogue.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mailto:a.j.o.verkerk@minlnv.nl" TargetMode="External"/><Relationship Id="rId5" Type="http://schemas.openxmlformats.org/officeDocument/2006/relationships/hyperlink" Target="mailto:caroline.vanleenders@rvo.nl" TargetMode="Externa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3" name="Picture 2">
            <a:extLst>
              <a:ext uri="{FF2B5EF4-FFF2-40B4-BE49-F238E27FC236}">
                <a16:creationId xmlns:a16="http://schemas.microsoft.com/office/drawing/2014/main" id="{0940A9CD-430E-E8D2-10B7-264482AAB9F5}"/>
              </a:ext>
            </a:extLst>
          </p:cNvPr>
          <p:cNvPicPr>
            <a:picLocks noChangeAspect="1"/>
          </p:cNvPicPr>
          <p:nvPr/>
        </p:nvPicPr>
        <p:blipFill>
          <a:blip r:embed="rId3"/>
          <a:srcRect/>
          <a:stretch/>
        </p:blipFill>
        <p:spPr>
          <a:xfrm>
            <a:off x="-50801" y="0"/>
            <a:ext cx="12378871" cy="6866127"/>
          </a:xfrm>
          <a:prstGeom prst="rect">
            <a:avLst/>
          </a:prstGeom>
        </p:spPr>
      </p:pic>
      <p:sp>
        <p:nvSpPr>
          <p:cNvPr id="89" name="Google Shape;89;p1"/>
          <p:cNvSpPr/>
          <p:nvPr/>
        </p:nvSpPr>
        <p:spPr>
          <a:xfrm>
            <a:off x="-50802" y="0"/>
            <a:ext cx="12378871" cy="6866127"/>
          </a:xfrm>
          <a:prstGeom prst="rect">
            <a:avLst/>
          </a:prstGeom>
          <a:solidFill>
            <a:srgbClr val="203F4C">
              <a:alpha val="13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dirty="0">
              <a:solidFill>
                <a:schemeClr val="lt1"/>
              </a:solidFill>
              <a:latin typeface="Calibri"/>
              <a:ea typeface="Calibri"/>
              <a:cs typeface="Calibri"/>
              <a:sym typeface="Calibri"/>
            </a:endParaRPr>
          </a:p>
        </p:txBody>
      </p:sp>
      <p:sp>
        <p:nvSpPr>
          <p:cNvPr id="90" name="Google Shape;90;p1"/>
          <p:cNvSpPr txBox="1">
            <a:spLocks noGrp="1"/>
          </p:cNvSpPr>
          <p:nvPr>
            <p:ph type="ctrTitle"/>
          </p:nvPr>
        </p:nvSpPr>
        <p:spPr>
          <a:xfrm>
            <a:off x="611874" y="2219980"/>
            <a:ext cx="9284479" cy="24180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EC7F1"/>
              </a:buClr>
              <a:buSzPts val="3800"/>
              <a:buFont typeface="Poppins"/>
              <a:buNone/>
            </a:pPr>
            <a:r>
              <a:rPr lang="en-US" sz="6600" b="1" dirty="0">
                <a:solidFill>
                  <a:schemeClr val="bg1"/>
                </a:solidFill>
                <a:latin typeface="Aptos" panose="020B0004020202020204" pitchFamily="34" charset="0"/>
                <a:ea typeface="Poppins"/>
                <a:cs typeface="Poppins"/>
                <a:sym typeface="Poppins"/>
              </a:rPr>
              <a:t>The Interface Dialogue </a:t>
            </a:r>
            <a:br>
              <a:rPr lang="en-US" sz="6600" b="1" dirty="0">
                <a:solidFill>
                  <a:schemeClr val="bg1"/>
                </a:solidFill>
                <a:latin typeface="Aptos" panose="020B0004020202020204" pitchFamily="34" charset="0"/>
                <a:ea typeface="Poppins"/>
                <a:cs typeface="Poppins"/>
                <a:sym typeface="Poppins"/>
              </a:rPr>
            </a:br>
            <a:r>
              <a:rPr lang="en-US" sz="6600" b="1" dirty="0">
                <a:solidFill>
                  <a:schemeClr val="bg1"/>
                </a:solidFill>
                <a:latin typeface="Aptos" panose="020B0004020202020204" pitchFamily="34" charset="0"/>
                <a:ea typeface="Poppins"/>
                <a:cs typeface="Poppins"/>
                <a:sym typeface="Poppins"/>
              </a:rPr>
              <a:t>Finance &amp; Biodiversity</a:t>
            </a:r>
            <a:endParaRPr sz="6600" b="1" dirty="0">
              <a:solidFill>
                <a:schemeClr val="bg1"/>
              </a:solidFill>
              <a:latin typeface="Aptos" panose="020B0004020202020204" pitchFamily="34" charset="0"/>
              <a:ea typeface="Poppins"/>
              <a:cs typeface="Poppins"/>
              <a:sym typeface="Poppins"/>
            </a:endParaRPr>
          </a:p>
          <a:p>
            <a:pPr marL="0" lvl="0" indent="0" algn="l" rtl="0">
              <a:lnSpc>
                <a:spcPct val="90000"/>
              </a:lnSpc>
              <a:spcBef>
                <a:spcPts val="0"/>
              </a:spcBef>
              <a:spcAft>
                <a:spcPts val="0"/>
              </a:spcAft>
              <a:buClr>
                <a:srgbClr val="6EC7F1"/>
              </a:buClr>
              <a:buSzPts val="3800"/>
              <a:buFont typeface="Poppins"/>
              <a:buNone/>
            </a:pPr>
            <a:endParaRPr sz="5400" b="1" dirty="0">
              <a:solidFill>
                <a:srgbClr val="6EC7F1"/>
              </a:solidFill>
              <a:latin typeface="Poppins"/>
              <a:ea typeface="Poppins"/>
              <a:cs typeface="Poppins"/>
              <a:sym typeface="Poppins"/>
            </a:endParaRPr>
          </a:p>
        </p:txBody>
      </p:sp>
      <p:pic>
        <p:nvPicPr>
          <p:cNvPr id="5" name="Picture 4" descr="A purple text on a black background&#10;&#10;Description automatically generated">
            <a:extLst>
              <a:ext uri="{FF2B5EF4-FFF2-40B4-BE49-F238E27FC236}">
                <a16:creationId xmlns:a16="http://schemas.microsoft.com/office/drawing/2014/main" id="{AEA9924F-243E-D79D-8064-2EFC4948BB68}"/>
              </a:ext>
            </a:extLst>
          </p:cNvPr>
          <p:cNvPicPr>
            <a:picLocks noChangeAspect="1"/>
          </p:cNvPicPr>
          <p:nvPr/>
        </p:nvPicPr>
        <p:blipFill>
          <a:blip r:embed="rId4"/>
          <a:stretch>
            <a:fillRect/>
          </a:stretch>
        </p:blipFill>
        <p:spPr>
          <a:xfrm>
            <a:off x="8017594" y="5815562"/>
            <a:ext cx="1774590" cy="1005139"/>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1A796665-D639-80F5-28BF-6E932B7FDE0C}"/>
              </a:ext>
            </a:extLst>
          </p:cNvPr>
          <p:cNvPicPr>
            <a:picLocks noChangeAspect="1"/>
          </p:cNvPicPr>
          <p:nvPr/>
        </p:nvPicPr>
        <p:blipFill>
          <a:blip r:embed="rId5"/>
          <a:stretch>
            <a:fillRect/>
          </a:stretch>
        </p:blipFill>
        <p:spPr>
          <a:xfrm>
            <a:off x="5449299" y="-211369"/>
            <a:ext cx="2706893" cy="1253806"/>
          </a:xfrm>
          <a:prstGeom prst="rect">
            <a:avLst/>
          </a:prstGeom>
        </p:spPr>
      </p:pic>
      <p:pic>
        <p:nvPicPr>
          <p:cNvPr id="6" name="Picture 5">
            <a:extLst>
              <a:ext uri="{FF2B5EF4-FFF2-40B4-BE49-F238E27FC236}">
                <a16:creationId xmlns:a16="http://schemas.microsoft.com/office/drawing/2014/main" id="{9D24A32B-6333-2ECA-5983-C0BEBBDD85B5}"/>
              </a:ext>
            </a:extLst>
          </p:cNvPr>
          <p:cNvPicPr>
            <a:picLocks noChangeAspect="1"/>
          </p:cNvPicPr>
          <p:nvPr/>
        </p:nvPicPr>
        <p:blipFill>
          <a:blip r:embed="rId6"/>
          <a:stretch>
            <a:fillRect/>
          </a:stretch>
        </p:blipFill>
        <p:spPr>
          <a:xfrm>
            <a:off x="10115127" y="5444773"/>
            <a:ext cx="2092204" cy="137592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826959" y="1023660"/>
            <a:ext cx="6014949" cy="5298096"/>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ea typeface="Montserrat"/>
                <a:cs typeface="Montserrat"/>
                <a:sym typeface="Montserrat"/>
              </a:rPr>
              <a:t>Established in 2021, by the Dutch Government, in the run up to COP15 to bridge the gap between </a:t>
            </a:r>
            <a:r>
              <a:rPr lang="en-US" sz="1800" b="1" dirty="0">
                <a:latin typeface="Montserrat"/>
                <a:ea typeface="Montserrat"/>
                <a:cs typeface="Montserrat"/>
                <a:sym typeface="Montserrat"/>
              </a:rPr>
              <a:t>greening finance and financing green </a:t>
            </a:r>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ea typeface="Montserrat"/>
                <a:cs typeface="Montserrat"/>
                <a:sym typeface="Montserrat"/>
              </a:rPr>
              <a:t>The IDFB hosted </a:t>
            </a:r>
            <a:r>
              <a:rPr lang="en-US" sz="1800" b="1" dirty="0">
                <a:solidFill>
                  <a:srgbClr val="EA6C43"/>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15 dialogue sessions</a:t>
            </a:r>
            <a:r>
              <a:rPr lang="en-US" sz="1800" b="1" dirty="0">
                <a:solidFill>
                  <a:srgbClr val="EA6C43"/>
                </a:solidFill>
                <a:latin typeface="Montserrat"/>
                <a:ea typeface="Montserrat"/>
                <a:cs typeface="Montserrat"/>
                <a:sym typeface="Montserrat"/>
              </a:rPr>
              <a:t> </a:t>
            </a:r>
            <a:r>
              <a:rPr lang="en-US" sz="1800" b="1" dirty="0">
                <a:latin typeface="Montserrat"/>
                <a:ea typeface="Montserrat"/>
                <a:cs typeface="Montserrat"/>
                <a:sym typeface="Montserrat"/>
              </a:rPr>
              <a:t>to bring together perspectives from the public sector and private financial sector</a:t>
            </a:r>
            <a:endParaRPr b="1" dirty="0"/>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solidFill>
                  <a:schemeClr val="dk1"/>
                </a:solidFill>
                <a:latin typeface="Montserrat"/>
                <a:sym typeface="Montserrat"/>
              </a:rPr>
              <a:t>More than </a:t>
            </a:r>
            <a:r>
              <a:rPr lang="en-US" sz="1800" b="1" dirty="0">
                <a:solidFill>
                  <a:schemeClr val="dk1"/>
                </a:solidFill>
                <a:latin typeface="Montserrat"/>
                <a:sym typeface="Montserrat"/>
              </a:rPr>
              <a:t>30 countries and 60 experts </a:t>
            </a:r>
            <a:r>
              <a:rPr lang="en-US" sz="1800" dirty="0">
                <a:solidFill>
                  <a:schemeClr val="dk1"/>
                </a:solidFill>
                <a:latin typeface="Montserrat"/>
                <a:sym typeface="Montserrat"/>
              </a:rPr>
              <a:t>engaged in the dialogue sessions, where </a:t>
            </a:r>
            <a:r>
              <a:rPr lang="en-US" sz="1800" b="1" dirty="0">
                <a:solidFill>
                  <a:schemeClr val="dk1"/>
                </a:solidFill>
                <a:latin typeface="Montserrat"/>
                <a:sym typeface="Montserrat"/>
              </a:rPr>
              <a:t>lessons and best practices on resource mobil</a:t>
            </a:r>
            <a:r>
              <a:rPr lang="en-US" sz="1800" b="1" dirty="0">
                <a:latin typeface="Montserrat"/>
                <a:sym typeface="Montserrat"/>
              </a:rPr>
              <a:t>is</a:t>
            </a:r>
            <a:r>
              <a:rPr lang="en-US" sz="1800" b="1" dirty="0">
                <a:solidFill>
                  <a:schemeClr val="dk1"/>
                </a:solidFill>
                <a:latin typeface="Montserrat"/>
                <a:sym typeface="Montserrat"/>
              </a:rPr>
              <a:t>ation and engaging the private sector </a:t>
            </a:r>
            <a:r>
              <a:rPr lang="en-US" sz="1800" dirty="0">
                <a:solidFill>
                  <a:schemeClr val="dk1"/>
                </a:solidFill>
                <a:latin typeface="Montserrat"/>
                <a:sym typeface="Montserrat"/>
              </a:rPr>
              <a:t>were shared</a:t>
            </a:r>
            <a:endParaRPr sz="1800" dirty="0">
              <a:solidFill>
                <a:schemeClr val="dk1"/>
              </a:solidFill>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800" dirty="0">
                <a:latin typeface="Montserrat"/>
              </a:rPr>
              <a:t>The IDFB helped to get the </a:t>
            </a:r>
            <a:r>
              <a:rPr lang="en-US" sz="1800" b="1" dirty="0">
                <a:latin typeface="Montserrat"/>
              </a:rPr>
              <a:t>alignment of all public and private financial flows </a:t>
            </a:r>
            <a:r>
              <a:rPr lang="en-US" sz="1800" dirty="0">
                <a:latin typeface="Montserrat"/>
              </a:rPr>
              <a:t>in the text of the GBF and developed </a:t>
            </a:r>
            <a:r>
              <a:rPr lang="en-US" sz="1800" b="1" dirty="0">
                <a:solidFill>
                  <a:srgbClr val="EA6C43"/>
                </a:solidFill>
                <a:latin typeface="Montserrat"/>
                <a:hlinkClick r:id="rId4">
                  <a:extLst>
                    <a:ext uri="{A12FA001-AC4F-418D-AE19-62706E023703}">
                      <ahyp:hlinkClr xmlns:ahyp="http://schemas.microsoft.com/office/drawing/2018/hyperlinkcolor" val="tx"/>
                    </a:ext>
                  </a:extLst>
                </a:hlinkClick>
              </a:rPr>
              <a:t>10 recommended actions</a:t>
            </a:r>
            <a:r>
              <a:rPr lang="en-US" sz="1800" b="1" dirty="0">
                <a:solidFill>
                  <a:srgbClr val="EA6C43"/>
                </a:solidFill>
                <a:latin typeface="Montserrat"/>
              </a:rPr>
              <a:t> </a:t>
            </a:r>
            <a:r>
              <a:rPr lang="en-US" sz="1800" dirty="0">
                <a:latin typeface="Montserrat"/>
              </a:rPr>
              <a:t>to accelerate alignment</a:t>
            </a:r>
            <a:endParaRPr sz="1800" dirty="0">
              <a:latin typeface="Montserrat"/>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About the</a:t>
            </a:r>
            <a:endParaRPr sz="3200" b="1" dirty="0">
              <a:solidFill>
                <a:srgbClr val="4A4098"/>
              </a:solidFill>
              <a:latin typeface=""/>
              <a:ea typeface="Poppins"/>
              <a:cs typeface="Poppins"/>
              <a:sym typeface="Poppins"/>
            </a:endParaRPr>
          </a:p>
        </p:txBody>
      </p:sp>
      <p:sp>
        <p:nvSpPr>
          <p:cNvPr id="101" name="Google Shape;101;p2"/>
          <p:cNvSpPr/>
          <p:nvPr/>
        </p:nvSpPr>
        <p:spPr>
          <a:xfrm>
            <a:off x="1" y="368720"/>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104" name="Google Shape;104;p2"/>
          <p:cNvPicPr preferRelativeResize="0"/>
          <p:nvPr/>
        </p:nvPicPr>
        <p:blipFill rotWithShape="1">
          <a:blip r:embed="rId5"/>
          <a:srcRect t="15619" r="-8" b="13306"/>
          <a:stretch/>
        </p:blipFill>
        <p:spPr>
          <a:xfrm>
            <a:off x="350092" y="1176068"/>
            <a:ext cx="4956694" cy="5220837"/>
          </a:xfrm>
          <a:prstGeom prst="roundRect">
            <a:avLst>
              <a:gd name="adj" fmla="val 0"/>
            </a:avLst>
          </a:prstGeom>
          <a:noFill/>
          <a:ln>
            <a:noFill/>
          </a:ln>
          <a:effectLst>
            <a:softEdge rad="0"/>
          </a:effectLst>
        </p:spPr>
      </p:pic>
      <p:sp>
        <p:nvSpPr>
          <p:cNvPr id="105" name="Google Shape;105;p2"/>
          <p:cNvSpPr/>
          <p:nvPr/>
        </p:nvSpPr>
        <p:spPr>
          <a:xfrm rot="-5400000">
            <a:off x="6837102" y="-904589"/>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pic>
        <p:nvPicPr>
          <p:cNvPr id="8" name="Picture 7" descr="A purple text on a black background&#10;&#10;Description automatically generated">
            <a:extLst>
              <a:ext uri="{FF2B5EF4-FFF2-40B4-BE49-F238E27FC236}">
                <a16:creationId xmlns:a16="http://schemas.microsoft.com/office/drawing/2014/main" id="{9300FA4B-B313-0056-EC25-3D081F90358B}"/>
              </a:ext>
            </a:extLst>
          </p:cNvPr>
          <p:cNvPicPr>
            <a:picLocks noChangeAspect="1"/>
          </p:cNvPicPr>
          <p:nvPr/>
        </p:nvPicPr>
        <p:blipFill>
          <a:blip r:embed="rId6"/>
          <a:stretch>
            <a:fillRect/>
          </a:stretch>
        </p:blipFill>
        <p:spPr>
          <a:xfrm>
            <a:off x="2338396" y="368720"/>
            <a:ext cx="1226606" cy="694757"/>
          </a:xfrm>
          <a:prstGeom prst="rect">
            <a:avLst/>
          </a:prstGeom>
        </p:spPr>
      </p:pic>
    </p:spTree>
    <p:extLst>
      <p:ext uri="{BB962C8B-B14F-4D97-AF65-F5344CB8AC3E}">
        <p14:creationId xmlns:p14="http://schemas.microsoft.com/office/powerpoint/2010/main" val="563282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12956" y="1303424"/>
            <a:ext cx="11327527" cy="5477702"/>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1000"/>
              </a:spcBef>
              <a:spcAft>
                <a:spcPts val="0"/>
              </a:spcAft>
              <a:buClr>
                <a:srgbClr val="6EC7F1"/>
              </a:buClr>
              <a:buSzPts val="2000"/>
              <a:buNone/>
            </a:pPr>
            <a:r>
              <a:rPr lang="en-US" sz="1800" b="1" dirty="0">
                <a:solidFill>
                  <a:srgbClr val="EA6C43"/>
                </a:solidFill>
                <a:latin typeface="Montserrat"/>
                <a:ea typeface="Montserrat"/>
                <a:cs typeface="Montserrat"/>
                <a:sym typeface="Montserrat"/>
              </a:rPr>
              <a:t>Results of the IDFB 2024</a:t>
            </a:r>
          </a:p>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Sharing knowledge and experiences </a:t>
            </a:r>
            <a:r>
              <a:rPr lang="en-US" sz="1500" dirty="0">
                <a:solidFill>
                  <a:schemeClr val="tx1"/>
                </a:solidFill>
                <a:latin typeface="Montserrat"/>
                <a:ea typeface="Montserrat"/>
                <a:cs typeface="Montserrat"/>
                <a:sym typeface="Montserrat"/>
              </a:rPr>
              <a:t>linked to </a:t>
            </a:r>
            <a:r>
              <a:rPr lang="en-US" sz="1500" b="1" dirty="0">
                <a:solidFill>
                  <a:srgbClr val="4A4098"/>
                </a:solidFill>
                <a:latin typeface="Montserrat"/>
                <a:ea typeface="Montserrat"/>
                <a:cs typeface="Montserrat"/>
                <a:sym typeface="Montserrat"/>
              </a:rPr>
              <a:t>finance for nature </a:t>
            </a:r>
            <a:r>
              <a:rPr lang="en-US" sz="1500" dirty="0">
                <a:solidFill>
                  <a:schemeClr val="tx1"/>
                </a:solidFill>
                <a:latin typeface="Montserrat"/>
                <a:ea typeface="Montserrat"/>
                <a:cs typeface="Montserrat"/>
                <a:sym typeface="Montserrat"/>
              </a:rPr>
              <a:t>and</a:t>
            </a:r>
            <a:r>
              <a:rPr lang="en-US" sz="1500" b="1" dirty="0">
                <a:solidFill>
                  <a:srgbClr val="4A4098"/>
                </a:solidFill>
                <a:latin typeface="Montserrat"/>
                <a:ea typeface="Montserrat"/>
                <a:cs typeface="Montserrat"/>
                <a:sym typeface="Montserrat"/>
              </a:rPr>
              <a:t> implementing the GBF</a:t>
            </a:r>
            <a:endParaRPr lang="en-US" sz="1500" dirty="0">
              <a:latin typeface="Montserrat"/>
              <a:ea typeface="Montserrat"/>
              <a:cs typeface="Montserrat"/>
              <a:sym typeface="Montserrat"/>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Facilitating informal discussions through </a:t>
            </a:r>
            <a:r>
              <a:rPr lang="en-US" sz="1500" b="1" dirty="0">
                <a:solidFill>
                  <a:srgbClr val="4A4098"/>
                </a:solidFill>
                <a:latin typeface="Montserrat"/>
                <a:sym typeface="Montserrat"/>
              </a:rPr>
              <a:t>Open Office Hours </a:t>
            </a:r>
            <a:r>
              <a:rPr lang="en-US" sz="1500" dirty="0">
                <a:latin typeface="Montserrat"/>
                <a:ea typeface="Montserrat"/>
                <a:cs typeface="Montserrat"/>
                <a:sym typeface="Montserrat"/>
              </a:rPr>
              <a:t>where members of the network can meet each other, exchange ideas and discuss topics and challenges </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Providing a space for dialogue and learning </a:t>
            </a:r>
            <a:r>
              <a:rPr lang="en-US" sz="1500" b="1" dirty="0">
                <a:solidFill>
                  <a:srgbClr val="4A4098"/>
                </a:solidFill>
                <a:latin typeface="Montserrat"/>
                <a:sym typeface="Montserrat"/>
              </a:rPr>
              <a:t>through Dialogue Sessions </a:t>
            </a:r>
            <a:r>
              <a:rPr lang="en-US" sz="1500" dirty="0">
                <a:latin typeface="Montserrat"/>
                <a:ea typeface="Montserrat"/>
                <a:cs typeface="Montserrat"/>
                <a:sym typeface="Montserrat"/>
              </a:rPr>
              <a:t>with other resource mobilisation professionals on the topic of aligning all financial flows for nature. After each session, a</a:t>
            </a:r>
            <a:r>
              <a:rPr lang="en-US" sz="1500" b="1" dirty="0">
                <a:solidFill>
                  <a:srgbClr val="4A4098"/>
                </a:solidFill>
                <a:latin typeface="Montserrat"/>
                <a:ea typeface="Montserrat"/>
                <a:cs typeface="Montserrat"/>
                <a:sym typeface="Montserrat"/>
              </a:rPr>
              <a:t> meeting report </a:t>
            </a:r>
            <a:r>
              <a:rPr lang="en-US" sz="1500" dirty="0">
                <a:latin typeface="Montserrat"/>
                <a:sym typeface="Montserrat"/>
              </a:rPr>
              <a:t>will be published.</a:t>
            </a:r>
            <a:endParaRPr lang="en-US" sz="1500" dirty="0">
              <a:latin typeface="Montserrat"/>
              <a:ea typeface="Montserrat"/>
              <a:cs typeface="Montserrat"/>
              <a:sym typeface="Montserrat"/>
            </a:endParaRP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Additional support for developing </a:t>
            </a:r>
            <a:r>
              <a:rPr lang="en-US" sz="1500" b="1" dirty="0">
                <a:solidFill>
                  <a:srgbClr val="4A4098"/>
                </a:solidFill>
                <a:latin typeface="Montserrat"/>
                <a:ea typeface="Montserrat"/>
                <a:cs typeface="Montserrat"/>
                <a:sym typeface="Montserrat"/>
              </a:rPr>
              <a:t>National Biodiversity Finance Plans </a:t>
            </a:r>
            <a:r>
              <a:rPr lang="en-US" sz="1500" dirty="0">
                <a:latin typeface="Montserrat"/>
                <a:sym typeface="Montserrat"/>
              </a:rPr>
              <a:t>through the publication of a guidance document, based on the work of BIOFIN.</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Insight into </a:t>
            </a:r>
            <a:r>
              <a:rPr lang="en-US" sz="1500" b="1" dirty="0">
                <a:solidFill>
                  <a:srgbClr val="4A4098"/>
                </a:solidFill>
                <a:latin typeface="Montserrat"/>
                <a:ea typeface="Montserrat"/>
                <a:cs typeface="Montserrat"/>
                <a:sym typeface="Montserrat"/>
              </a:rPr>
              <a:t>best practices and lessons learned, </a:t>
            </a:r>
            <a:r>
              <a:rPr lang="en-US" sz="1500" dirty="0">
                <a:latin typeface="Montserrat"/>
                <a:sym typeface="Montserrat"/>
              </a:rPr>
              <a:t>which will be collated and made available on the IDFB website.</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Staying up to date on </a:t>
            </a:r>
            <a:r>
              <a:rPr lang="en-US" sz="1500" b="1" dirty="0">
                <a:solidFill>
                  <a:srgbClr val="4A4098"/>
                </a:solidFill>
                <a:latin typeface="Montserrat"/>
                <a:sym typeface="Montserrat"/>
              </a:rPr>
              <a:t>relevant events planned for COP16 (and the lead up to it), </a:t>
            </a:r>
            <a:r>
              <a:rPr lang="en-US" sz="1500" dirty="0">
                <a:solidFill>
                  <a:schemeClr val="tx1"/>
                </a:solidFill>
                <a:latin typeface="Montserrat"/>
                <a:sym typeface="Montserrat"/>
              </a:rPr>
              <a:t>with</a:t>
            </a:r>
            <a:r>
              <a:rPr lang="en-US" sz="1500" dirty="0">
                <a:latin typeface="Montserrat"/>
                <a:sym typeface="Montserrat"/>
              </a:rPr>
              <a:t> over 15 events shared on the IDFB </a:t>
            </a:r>
            <a:r>
              <a:rPr lang="en-US" sz="1500" b="1" dirty="0">
                <a:solidFill>
                  <a:srgbClr val="EA6C43"/>
                </a:solidFill>
                <a:latin typeface="Montserrat"/>
                <a:sym typeface="Montserrat"/>
                <a:hlinkClick r:id="rId3">
                  <a:extLst>
                    <a:ext uri="{A12FA001-AC4F-418D-AE19-62706E023703}">
                      <ahyp:hlinkClr xmlns:ahyp="http://schemas.microsoft.com/office/drawing/2018/hyperlinkcolor" val="tx"/>
                    </a:ext>
                  </a:extLst>
                </a:hlinkClick>
              </a:rPr>
              <a:t>Roadmap to Cali</a:t>
            </a:r>
            <a:endParaRPr lang="en-US" sz="1500" b="1" dirty="0">
              <a:solidFill>
                <a:srgbClr val="EA6C43"/>
              </a:solidFill>
              <a:latin typeface="Montserrat"/>
              <a:sym typeface="Montserrat"/>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Results of the</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4"/>
          <a:stretch>
            <a:fillRect/>
          </a:stretch>
        </p:blipFill>
        <p:spPr>
          <a:xfrm>
            <a:off x="3016525" y="256396"/>
            <a:ext cx="1646274" cy="932460"/>
          </a:xfrm>
          <a:prstGeom prst="rect">
            <a:avLst/>
          </a:prstGeom>
        </p:spPr>
      </p:pic>
    </p:spTree>
    <p:extLst>
      <p:ext uri="{BB962C8B-B14F-4D97-AF65-F5344CB8AC3E}">
        <p14:creationId xmlns:p14="http://schemas.microsoft.com/office/powerpoint/2010/main" val="4280054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Insights from the    	   Open Office Hours</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3"/>
          <a:stretch>
            <a:fillRect/>
          </a:stretch>
        </p:blipFill>
        <p:spPr>
          <a:xfrm>
            <a:off x="3660218" y="243609"/>
            <a:ext cx="1646274" cy="932460"/>
          </a:xfrm>
          <a:prstGeom prst="rect">
            <a:avLst/>
          </a:prstGeom>
        </p:spPr>
      </p:pic>
      <p:sp>
        <p:nvSpPr>
          <p:cNvPr id="8" name="Google Shape;99;p2">
            <a:extLst>
              <a:ext uri="{FF2B5EF4-FFF2-40B4-BE49-F238E27FC236}">
                <a16:creationId xmlns:a16="http://schemas.microsoft.com/office/drawing/2014/main" id="{61794D3A-4F90-F042-2669-8A7D0B533475}"/>
              </a:ext>
            </a:extLst>
          </p:cNvPr>
          <p:cNvSpPr txBox="1">
            <a:spLocks/>
          </p:cNvSpPr>
          <p:nvPr/>
        </p:nvSpPr>
        <p:spPr>
          <a:xfrm>
            <a:off x="620504" y="1232522"/>
            <a:ext cx="9850117" cy="4853052"/>
          </a:xfrm>
          <a:prstGeom prst="rect">
            <a:avLst/>
          </a:prstGeom>
          <a:noFill/>
          <a:ln>
            <a:noFill/>
          </a:ln>
        </p:spPr>
        <p:txBody>
          <a:bodyPr spcFirstLastPara="1" wrap="square" lIns="91425" tIns="45700" rIns="91425" bIns="45700" anchor="t" anchorCtr="0">
            <a:normAutofit fontScale="92500"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Participants: </a:t>
            </a:r>
            <a:r>
              <a:rPr lang="en-US" sz="1500" dirty="0">
                <a:latin typeface="Montserrat"/>
                <a:sym typeface="Montserrat"/>
              </a:rPr>
              <a:t>Uganda, Japan, Switzerland, France, South Africa, Egypt, the Democratic Republic of the Congo, Germany, Norway, Malta and the European Commission</a:t>
            </a:r>
            <a:br>
              <a:rPr lang="en-US" sz="1500" dirty="0">
                <a:latin typeface="Montserrat"/>
                <a:sym typeface="Montserrat"/>
              </a:rPr>
            </a:br>
            <a:endParaRPr lang="en-US" sz="1500" b="1" dirty="0">
              <a:solidFill>
                <a:srgbClr val="4A4098"/>
              </a:solidFill>
              <a:latin typeface="Montserrat"/>
              <a:ea typeface="Montserrat"/>
              <a:cs typeface="Montserrat"/>
              <a:sym typeface="Montserrat"/>
            </a:endParaRPr>
          </a:p>
          <a:p>
            <a:pPr marL="0" indent="0">
              <a:lnSpc>
                <a:spcPct val="150000"/>
              </a:lnSpc>
              <a:buClr>
                <a:srgbClr val="6EC7F1"/>
              </a:buClr>
              <a:buSzPct val="100000"/>
              <a:buNone/>
            </a:pPr>
            <a:r>
              <a:rPr lang="en-US" sz="1500" b="1" dirty="0">
                <a:solidFill>
                  <a:srgbClr val="4A4098"/>
                </a:solidFill>
                <a:latin typeface="Montserrat"/>
                <a:ea typeface="Montserrat"/>
                <a:cs typeface="Montserrat"/>
                <a:sym typeface="Montserrat"/>
              </a:rPr>
              <a:t>Four topics were highlighted in these Open Office Hours:</a:t>
            </a:r>
            <a:endParaRPr lang="en-US" sz="1500" b="1" dirty="0">
              <a:solidFill>
                <a:schemeClr val="tx1"/>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Interest in </a:t>
            </a:r>
            <a:r>
              <a:rPr lang="en-US" sz="1500" b="1" dirty="0">
                <a:solidFill>
                  <a:srgbClr val="4A4098"/>
                </a:solidFill>
                <a:latin typeface="Montserrat"/>
                <a:ea typeface="Montserrat"/>
                <a:cs typeface="Montserrat"/>
                <a:sym typeface="Montserrat"/>
              </a:rPr>
              <a:t>extra guidance </a:t>
            </a:r>
            <a:r>
              <a:rPr lang="en-US" sz="1500" dirty="0">
                <a:solidFill>
                  <a:schemeClr val="tx1"/>
                </a:solidFill>
                <a:latin typeface="Montserrat"/>
                <a:ea typeface="Montserrat"/>
                <a:cs typeface="Montserrat"/>
                <a:sym typeface="Montserrat"/>
              </a:rPr>
              <a:t>on </a:t>
            </a:r>
            <a:r>
              <a:rPr lang="en-US" sz="1500" b="1" dirty="0">
                <a:solidFill>
                  <a:srgbClr val="4A4098"/>
                </a:solidFill>
                <a:latin typeface="Montserrat"/>
                <a:ea typeface="Montserrat"/>
                <a:cs typeface="Montserrat"/>
                <a:sym typeface="Montserrat"/>
              </a:rPr>
              <a:t>National Biodiversity Finance Plans</a:t>
            </a:r>
            <a:br>
              <a:rPr lang="en-US" sz="1500" b="1" dirty="0">
                <a:solidFill>
                  <a:srgbClr val="4A4098"/>
                </a:solidFill>
                <a:latin typeface="Montserrat"/>
                <a:ea typeface="Montserrat"/>
                <a:cs typeface="Montserrat"/>
                <a:sym typeface="Montserrat"/>
              </a:rPr>
            </a:br>
            <a:r>
              <a:rPr lang="en-US" sz="1500" dirty="0">
                <a:solidFill>
                  <a:srgbClr val="EA6C43"/>
                </a:solidFill>
                <a:latin typeface="Montserrat"/>
                <a:ea typeface="Montserrat"/>
                <a:cs typeface="Montserrat"/>
                <a:sym typeface="Montserrat"/>
              </a:rPr>
              <a:t>This will be published by the IDFB in the coming month</a:t>
            </a:r>
            <a:endParaRPr lang="en-US" sz="1500" b="1" dirty="0">
              <a:solidFill>
                <a:srgbClr val="EA6C43"/>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Case studies and </a:t>
            </a:r>
            <a:r>
              <a:rPr lang="en-US" sz="1500" b="1" dirty="0">
                <a:solidFill>
                  <a:srgbClr val="4A4098"/>
                </a:solidFill>
                <a:latin typeface="Montserrat"/>
                <a:ea typeface="Montserrat"/>
                <a:cs typeface="Montserrat"/>
                <a:sym typeface="Montserrat"/>
              </a:rPr>
              <a:t>best practices </a:t>
            </a:r>
            <a:r>
              <a:rPr lang="en-US" sz="1500" dirty="0">
                <a:solidFill>
                  <a:schemeClr val="tx1"/>
                </a:solidFill>
                <a:latin typeface="Montserrat"/>
                <a:ea typeface="Montserrat"/>
                <a:cs typeface="Montserrat"/>
                <a:sym typeface="Montserrat"/>
              </a:rPr>
              <a:t>for </a:t>
            </a:r>
            <a:r>
              <a:rPr lang="en-US" sz="1500" b="1" dirty="0">
                <a:solidFill>
                  <a:srgbClr val="4A4098"/>
                </a:solidFill>
                <a:latin typeface="Montserrat"/>
                <a:ea typeface="Montserrat"/>
                <a:cs typeface="Montserrat"/>
                <a:sym typeface="Montserrat"/>
              </a:rPr>
              <a:t>biodiversity finance</a:t>
            </a:r>
            <a:br>
              <a:rPr lang="en-US" sz="1500" b="1" dirty="0">
                <a:solidFill>
                  <a:srgbClr val="4A4098"/>
                </a:solidFill>
                <a:latin typeface="Montserrat"/>
                <a:ea typeface="Montserrat"/>
                <a:cs typeface="Montserrat"/>
                <a:sym typeface="Montserrat"/>
              </a:rPr>
            </a:br>
            <a:r>
              <a:rPr lang="en-GB" sz="1500" dirty="0">
                <a:solidFill>
                  <a:srgbClr val="EA6C43"/>
                </a:solidFill>
                <a:latin typeface="Montserrat"/>
              </a:rPr>
              <a:t>The IDFB Team is working on collating best practices to share on the IDFB website</a:t>
            </a:r>
            <a:endParaRPr lang="en-US" sz="1500" dirty="0">
              <a:solidFill>
                <a:srgbClr val="EA6C43"/>
              </a:solidFill>
              <a:latin typeface="Montserrat"/>
              <a:sym typeface="Montserrat"/>
            </a:endParaRPr>
          </a:p>
          <a:p>
            <a:pPr marL="228600" indent="-228600">
              <a:lnSpc>
                <a:spcPct val="150000"/>
              </a:lnSpc>
              <a:buClr>
                <a:srgbClr val="6EC7F1"/>
              </a:buClr>
              <a:buSzPct val="100000"/>
              <a:buFont typeface="Noto Sans Symbols"/>
              <a:buChar char="▪"/>
            </a:pPr>
            <a:r>
              <a:rPr lang="en-US" sz="1500" dirty="0">
                <a:solidFill>
                  <a:schemeClr val="tx1"/>
                </a:solidFill>
                <a:latin typeface="Montserrat"/>
                <a:ea typeface="Montserrat"/>
                <a:cs typeface="Montserrat"/>
                <a:sym typeface="Montserrat"/>
              </a:rPr>
              <a:t>Questions on </a:t>
            </a:r>
            <a:r>
              <a:rPr lang="en-US" sz="1500" b="1" dirty="0">
                <a:solidFill>
                  <a:srgbClr val="4A4098"/>
                </a:solidFill>
                <a:latin typeface="Montserrat"/>
                <a:sym typeface="Montserrat"/>
              </a:rPr>
              <a:t>T15 on transparency and disclosure, and T20 on capacity building</a:t>
            </a:r>
            <a:br>
              <a:rPr lang="en-US" sz="1500" dirty="0">
                <a:solidFill>
                  <a:schemeClr val="tx1"/>
                </a:solidFill>
                <a:latin typeface="Montserrat"/>
                <a:ea typeface="Montserrat"/>
                <a:cs typeface="Montserrat"/>
                <a:sym typeface="Montserrat"/>
              </a:rPr>
            </a:br>
            <a:r>
              <a:rPr lang="en-GB" sz="1500" dirty="0">
                <a:solidFill>
                  <a:srgbClr val="EA6C43"/>
                </a:solidFill>
                <a:latin typeface="Montserrat"/>
              </a:rPr>
              <a:t>The IDFB is of the opinion that the work being done by BIOFIN is leading on for this question. We continue to share work being done by the network of partners on these topics on the IDFB website</a:t>
            </a:r>
          </a:p>
          <a:p>
            <a:pPr marL="228600" indent="-228600">
              <a:lnSpc>
                <a:spcPct val="150000"/>
              </a:lnSpc>
              <a:buClr>
                <a:srgbClr val="6EC7F1"/>
              </a:buClr>
              <a:buSzPct val="100000"/>
              <a:buFont typeface="Noto Sans Symbols"/>
              <a:buChar char="▪"/>
            </a:pPr>
            <a:r>
              <a:rPr lang="en-GB" sz="1500" b="1" dirty="0">
                <a:solidFill>
                  <a:srgbClr val="4A4098"/>
                </a:solidFill>
                <a:latin typeface="Montserrat"/>
              </a:rPr>
              <a:t>Digital Sequencing Information (DSI) </a:t>
            </a:r>
            <a:r>
              <a:rPr lang="en-GB" sz="1500" dirty="0">
                <a:solidFill>
                  <a:schemeClr val="tx1"/>
                </a:solidFill>
                <a:latin typeface="Montserrat"/>
              </a:rPr>
              <a:t>on genetic resources and </a:t>
            </a:r>
            <a:r>
              <a:rPr lang="en-GB" sz="1500" b="1" dirty="0">
                <a:solidFill>
                  <a:srgbClr val="4A4098"/>
                </a:solidFill>
                <a:latin typeface="Montserrat"/>
              </a:rPr>
              <a:t>the involvement of the private sector</a:t>
            </a:r>
            <a:br>
              <a:rPr lang="en-US" sz="1500" b="1" dirty="0">
                <a:solidFill>
                  <a:srgbClr val="4A4098"/>
                </a:solidFill>
                <a:latin typeface="Montserrat"/>
                <a:sym typeface="Montserrat"/>
              </a:rPr>
            </a:br>
            <a:r>
              <a:rPr lang="en-GB" sz="1500" dirty="0">
                <a:solidFill>
                  <a:srgbClr val="EA6C43"/>
                </a:solidFill>
                <a:latin typeface="Montserrat"/>
              </a:rPr>
              <a:t>The IDFB Team will take up this point of interest and report back any findings on the </a:t>
            </a:r>
            <a:r>
              <a:rPr lang="en-GB" sz="1500" b="1" dirty="0">
                <a:solidFill>
                  <a:srgbClr val="EA6C43"/>
                </a:solidFill>
                <a:latin typeface="Montserrat"/>
                <a:hlinkClick r:id="rId4">
                  <a:extLst>
                    <a:ext uri="{A12FA001-AC4F-418D-AE19-62706E023703}">
                      <ahyp:hlinkClr xmlns:ahyp="http://schemas.microsoft.com/office/drawing/2018/hyperlinkcolor" val="tx"/>
                    </a:ext>
                  </a:extLst>
                </a:hlinkClick>
              </a:rPr>
              <a:t>IDFB Helpline</a:t>
            </a:r>
            <a:endParaRPr lang="en-GB" sz="1500" b="1" dirty="0">
              <a:solidFill>
                <a:srgbClr val="EA6C43"/>
              </a:solidFill>
              <a:latin typeface="Montserrat"/>
            </a:endParaRPr>
          </a:p>
        </p:txBody>
      </p:sp>
      <p:pic>
        <p:nvPicPr>
          <p:cNvPr id="15" name="Graphic 14" descr="Online meeting outline">
            <a:extLst>
              <a:ext uri="{FF2B5EF4-FFF2-40B4-BE49-F238E27FC236}">
                <a16:creationId xmlns:a16="http://schemas.microsoft.com/office/drawing/2014/main" id="{AD7042A5-823E-8F39-2105-D119A7606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92480" y="89720"/>
            <a:ext cx="1911757" cy="1911757"/>
          </a:xfrm>
          <a:prstGeom prst="rect">
            <a:avLst/>
          </a:prstGeom>
        </p:spPr>
      </p:pic>
    </p:spTree>
    <p:extLst>
      <p:ext uri="{BB962C8B-B14F-4D97-AF65-F5344CB8AC3E}">
        <p14:creationId xmlns:p14="http://schemas.microsoft.com/office/powerpoint/2010/main" val="392664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25" name="Picture 24" descr="A colorful flower on a hill&#10;&#10;Description automatically generated">
            <a:extLst>
              <a:ext uri="{FF2B5EF4-FFF2-40B4-BE49-F238E27FC236}">
                <a16:creationId xmlns:a16="http://schemas.microsoft.com/office/drawing/2014/main" id="{F617A3BC-0087-9E49-FEF4-BFE0C8372047}"/>
              </a:ext>
            </a:extLst>
          </p:cNvPr>
          <p:cNvPicPr>
            <a:picLocks noChangeAspect="1"/>
          </p:cNvPicPr>
          <p:nvPr/>
        </p:nvPicPr>
        <p:blipFill>
          <a:blip r:embed="rId3"/>
          <a:stretch>
            <a:fillRect/>
          </a:stretch>
        </p:blipFill>
        <p:spPr>
          <a:xfrm>
            <a:off x="7711416" y="1240476"/>
            <a:ext cx="3797079" cy="4831026"/>
          </a:xfrm>
          <a:prstGeom prst="rect">
            <a:avLst/>
          </a:prstGeom>
        </p:spPr>
      </p:pic>
      <p:sp>
        <p:nvSpPr>
          <p:cNvPr id="149" name="Google Shape;149;p3"/>
          <p:cNvSpPr txBox="1">
            <a:spLocks noGrp="1"/>
          </p:cNvSpPr>
          <p:nvPr>
            <p:ph type="title"/>
          </p:nvPr>
        </p:nvSpPr>
        <p:spPr>
          <a:xfrm>
            <a:off x="63500" y="579107"/>
            <a:ext cx="11640820" cy="30115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Montserrat"/>
              <a:buNone/>
            </a:pPr>
            <a:r>
              <a:rPr lang="en-GB" sz="3200" b="1" dirty="0">
                <a:solidFill>
                  <a:srgbClr val="4A4098"/>
                </a:solidFill>
                <a:latin typeface=""/>
                <a:ea typeface="Montserrat"/>
                <a:cs typeface="Montserrat"/>
                <a:sym typeface="Montserrat"/>
              </a:rPr>
              <a:t>		on the road to – and at – COP16</a:t>
            </a:r>
            <a:endParaRPr sz="3200" b="1" dirty="0">
              <a:solidFill>
                <a:srgbClr val="4A4098"/>
              </a:solidFill>
              <a:latin typeface=""/>
              <a:ea typeface="Montserrat"/>
              <a:cs typeface="Montserrat"/>
              <a:sym typeface="Montserrat"/>
            </a:endParaRPr>
          </a:p>
        </p:txBody>
      </p:sp>
      <p:sp>
        <p:nvSpPr>
          <p:cNvPr id="156" name="Google Shape;156;p3"/>
          <p:cNvSpPr/>
          <p:nvPr/>
        </p:nvSpPr>
        <p:spPr>
          <a:xfrm rot="5400000">
            <a:off x="1530922" y="3515239"/>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76" name="Google Shape;176;p3"/>
          <p:cNvSpPr/>
          <p:nvPr/>
        </p:nvSpPr>
        <p:spPr>
          <a:xfrm rot="5400000">
            <a:off x="4282591" y="3515233"/>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80" name="Google Shape;180;p3"/>
          <p:cNvSpPr/>
          <p:nvPr/>
        </p:nvSpPr>
        <p:spPr>
          <a:xfrm rot="5400000">
            <a:off x="4282591" y="3515233"/>
            <a:ext cx="3668222" cy="294414"/>
          </a:xfrm>
          <a:prstGeom prst="triangle">
            <a:avLst>
              <a:gd name="adj" fmla="val 49888"/>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2" name="Google Shape;105;p2">
            <a:extLst>
              <a:ext uri="{FF2B5EF4-FFF2-40B4-BE49-F238E27FC236}">
                <a16:creationId xmlns:a16="http://schemas.microsoft.com/office/drawing/2014/main" id="{36BF479C-C46F-0DC4-B4FD-E7C4723DE69C}"/>
              </a:ext>
            </a:extLst>
          </p:cNvPr>
          <p:cNvSpPr/>
          <p:nvPr/>
        </p:nvSpPr>
        <p:spPr>
          <a:xfrm rot="-5400000">
            <a:off x="3484302" y="-954674"/>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3" name="Google Shape;101;p2">
            <a:extLst>
              <a:ext uri="{FF2B5EF4-FFF2-40B4-BE49-F238E27FC236}">
                <a16:creationId xmlns:a16="http://schemas.microsoft.com/office/drawing/2014/main" id="{48ED4A48-9323-6F41-7021-F57C6838E127}"/>
              </a:ext>
            </a:extLst>
          </p:cNvPr>
          <p:cNvSpPr/>
          <p:nvPr/>
        </p:nvSpPr>
        <p:spPr>
          <a:xfrm>
            <a:off x="12123846" y="304087"/>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23" name="Picture 22" descr="A purple text on a black background&#10;&#10;Description automatically generated">
            <a:extLst>
              <a:ext uri="{FF2B5EF4-FFF2-40B4-BE49-F238E27FC236}">
                <a16:creationId xmlns:a16="http://schemas.microsoft.com/office/drawing/2014/main" id="{DBA5CBF6-FCA5-F765-9D24-1F622DA4E1E9}"/>
              </a:ext>
            </a:extLst>
          </p:cNvPr>
          <p:cNvPicPr>
            <a:picLocks noChangeAspect="1"/>
          </p:cNvPicPr>
          <p:nvPr/>
        </p:nvPicPr>
        <p:blipFill>
          <a:blip r:embed="rId4"/>
          <a:stretch>
            <a:fillRect/>
          </a:stretch>
        </p:blipFill>
        <p:spPr>
          <a:xfrm>
            <a:off x="327965" y="308016"/>
            <a:ext cx="1646274" cy="932460"/>
          </a:xfrm>
          <a:prstGeom prst="rect">
            <a:avLst/>
          </a:prstGeom>
        </p:spPr>
      </p:pic>
      <p:sp>
        <p:nvSpPr>
          <p:cNvPr id="26" name="Google Shape;99;p2">
            <a:extLst>
              <a:ext uri="{FF2B5EF4-FFF2-40B4-BE49-F238E27FC236}">
                <a16:creationId xmlns:a16="http://schemas.microsoft.com/office/drawing/2014/main" id="{BCC5A12F-1631-103A-5DE4-174DB352027C}"/>
              </a:ext>
            </a:extLst>
          </p:cNvPr>
          <p:cNvSpPr txBox="1">
            <a:spLocks noGrp="1"/>
          </p:cNvSpPr>
          <p:nvPr>
            <p:ph type="body" idx="1"/>
          </p:nvPr>
        </p:nvSpPr>
        <p:spPr>
          <a:xfrm>
            <a:off x="504766" y="1280720"/>
            <a:ext cx="6856154" cy="4515454"/>
          </a:xfrm>
          <a:prstGeom prst="rect">
            <a:avLst/>
          </a:prstGeom>
          <a:noFill/>
          <a:ln>
            <a:noFill/>
          </a:ln>
        </p:spPr>
        <p:txBody>
          <a:bodyPr spcFirstLastPara="1" wrap="square" lIns="91425" tIns="45700" rIns="91425" bIns="45700" anchor="t" anchorCtr="0">
            <a:normAutofit/>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In the run up to COP16 in Cali, Colombia the IDFB will host </a:t>
            </a:r>
            <a:r>
              <a:rPr lang="en-US" sz="1500" b="1" dirty="0">
                <a:solidFill>
                  <a:srgbClr val="4A4098"/>
                </a:solidFill>
                <a:latin typeface="Montserrat"/>
                <a:ea typeface="Montserrat"/>
                <a:cs typeface="Montserrat"/>
                <a:sym typeface="Montserrat"/>
              </a:rPr>
              <a:t>three new dialogue sessions </a:t>
            </a:r>
            <a:r>
              <a:rPr lang="en-US" sz="1500" dirty="0">
                <a:latin typeface="Montserrat"/>
                <a:sym typeface="Montserrat"/>
              </a:rPr>
              <a:t>(two more to come)</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The </a:t>
            </a:r>
            <a:r>
              <a:rPr lang="en-US" sz="1500" b="1" dirty="0">
                <a:solidFill>
                  <a:srgbClr val="EA6C43"/>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IDFB Website</a:t>
            </a:r>
            <a:r>
              <a:rPr lang="en-US" sz="1500" b="1" dirty="0">
                <a:solidFill>
                  <a:srgbClr val="EA6C43"/>
                </a:solidFill>
                <a:latin typeface="Montserrat"/>
                <a:ea typeface="Montserrat"/>
                <a:cs typeface="Montserrat"/>
                <a:sym typeface="Montserrat"/>
              </a:rPr>
              <a:t> </a:t>
            </a:r>
            <a:r>
              <a:rPr lang="en-US" sz="1500" dirty="0">
                <a:latin typeface="Montserrat"/>
                <a:ea typeface="Montserrat"/>
                <a:cs typeface="Montserrat"/>
                <a:sym typeface="Montserrat"/>
              </a:rPr>
              <a:t>will share important </a:t>
            </a:r>
            <a:r>
              <a:rPr lang="en-US" sz="1500" b="1"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events on the road to COP16</a:t>
            </a:r>
            <a:r>
              <a:rPr lang="en-US" sz="1500" b="1" dirty="0">
                <a:solidFill>
                  <a:srgbClr val="EA6C43"/>
                </a:solidFill>
                <a:latin typeface="Montserrat"/>
                <a:ea typeface="Montserrat"/>
                <a:cs typeface="Montserrat"/>
                <a:sym typeface="Montserrat"/>
              </a:rPr>
              <a:t> </a:t>
            </a:r>
            <a:r>
              <a:rPr lang="en-US" sz="1500" dirty="0">
                <a:latin typeface="Montserrat"/>
                <a:ea typeface="Montserrat"/>
                <a:cs typeface="Montserrat"/>
                <a:sym typeface="Montserrat"/>
              </a:rPr>
              <a:t>and </a:t>
            </a:r>
            <a:r>
              <a:rPr lang="en-US" sz="1500" b="1"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resources</a:t>
            </a:r>
            <a:r>
              <a:rPr lang="en-US" sz="1500" dirty="0">
                <a:solidFill>
                  <a:srgbClr val="EA6C43"/>
                </a:solid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 </a:t>
            </a:r>
            <a:r>
              <a:rPr lang="en-US" sz="1500" dirty="0">
                <a:latin typeface="Montserrat"/>
                <a:ea typeface="Montserrat"/>
                <a:cs typeface="Montserrat"/>
                <a:sym typeface="Montserrat"/>
              </a:rPr>
              <a:t>published by partners and key organizations (now featuring over </a:t>
            </a:r>
            <a:r>
              <a:rPr lang="en-US" sz="1500" b="1" dirty="0">
                <a:solidFill>
                  <a:srgbClr val="4A4098"/>
                </a:solidFill>
                <a:latin typeface="Montserrat"/>
                <a:sym typeface="Montserrat"/>
              </a:rPr>
              <a:t>108 </a:t>
            </a:r>
            <a:r>
              <a:rPr lang="en-US" sz="1500" dirty="0">
                <a:latin typeface="Montserrat"/>
                <a:ea typeface="Montserrat"/>
                <a:cs typeface="Montserrat"/>
                <a:sym typeface="Montserrat"/>
              </a:rPr>
              <a:t>reports)</a:t>
            </a:r>
          </a:p>
          <a:p>
            <a:pPr marL="228600" indent="-228600">
              <a:lnSpc>
                <a:spcPct val="150000"/>
              </a:lnSpc>
              <a:buClr>
                <a:srgbClr val="6EC7F1"/>
              </a:buClr>
              <a:buSzPct val="100000"/>
              <a:buFont typeface="Noto Sans Symbols"/>
              <a:buChar char="▪"/>
            </a:pPr>
            <a:r>
              <a:rPr lang="en-US" sz="1500" dirty="0">
                <a:latin typeface="Montserrat"/>
                <a:ea typeface="Montserrat"/>
                <a:cs typeface="Montserrat"/>
                <a:sym typeface="Montserrat"/>
              </a:rPr>
              <a:t>The IDFB will publish a </a:t>
            </a:r>
            <a:r>
              <a:rPr lang="en-US" sz="1500" b="1" dirty="0">
                <a:solidFill>
                  <a:srgbClr val="4A4098"/>
                </a:solidFill>
                <a:latin typeface="Montserrat"/>
                <a:sym typeface="Montserrat"/>
              </a:rPr>
              <a:t>guidance document on NBFPs </a:t>
            </a:r>
            <a:r>
              <a:rPr lang="en-US" sz="1500" dirty="0">
                <a:latin typeface="Montserrat"/>
                <a:ea typeface="Montserrat"/>
                <a:cs typeface="Montserrat"/>
                <a:sym typeface="Montserrat"/>
              </a:rPr>
              <a:t>based on the work of BIOFIN</a:t>
            </a:r>
          </a:p>
        </p:txBody>
      </p:sp>
      <p:sp>
        <p:nvSpPr>
          <p:cNvPr id="6" name="Google Shape;99;p2">
            <a:extLst>
              <a:ext uri="{FF2B5EF4-FFF2-40B4-BE49-F238E27FC236}">
                <a16:creationId xmlns:a16="http://schemas.microsoft.com/office/drawing/2014/main" id="{6A333974-F579-6F91-7063-49EB5C94E937}"/>
              </a:ext>
            </a:extLst>
          </p:cNvPr>
          <p:cNvSpPr txBox="1">
            <a:spLocks/>
          </p:cNvSpPr>
          <p:nvPr/>
        </p:nvSpPr>
        <p:spPr>
          <a:xfrm>
            <a:off x="606366" y="4379694"/>
            <a:ext cx="6749048" cy="6771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EA6C43"/>
                </a:solidFill>
                <a:latin typeface="Montserrat" pitchFamily="2" charset="77"/>
              </a:rPr>
              <a:t>Official side events</a:t>
            </a:r>
          </a:p>
        </p:txBody>
      </p:sp>
      <p:sp>
        <p:nvSpPr>
          <p:cNvPr id="7" name="TextBox 6">
            <a:extLst>
              <a:ext uri="{FF2B5EF4-FFF2-40B4-BE49-F238E27FC236}">
                <a16:creationId xmlns:a16="http://schemas.microsoft.com/office/drawing/2014/main" id="{3FE68E15-77A8-35E9-CA4A-6A298E8A1B1A}"/>
              </a:ext>
            </a:extLst>
          </p:cNvPr>
          <p:cNvSpPr txBox="1"/>
          <p:nvPr/>
        </p:nvSpPr>
        <p:spPr>
          <a:xfrm>
            <a:off x="504766" y="4838673"/>
            <a:ext cx="6096000" cy="874022"/>
          </a:xfrm>
          <a:prstGeom prst="rect">
            <a:avLst/>
          </a:prstGeom>
          <a:noFill/>
        </p:spPr>
        <p:txBody>
          <a:bodyPr wrap="square">
            <a:spAutoFit/>
          </a:bodyPr>
          <a:lstStyle/>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ea typeface="Montserrat"/>
                <a:cs typeface="Montserrat"/>
                <a:sym typeface="Montserrat"/>
              </a:rPr>
              <a:t>Dutch Water Pavillion</a:t>
            </a:r>
          </a:p>
          <a:p>
            <a:pPr marL="228600" lvl="0" indent="-228600" algn="l" rtl="0">
              <a:lnSpc>
                <a:spcPct val="150000"/>
              </a:lnSpc>
              <a:spcBef>
                <a:spcPts val="1000"/>
              </a:spcBef>
              <a:spcAft>
                <a:spcPts val="0"/>
              </a:spcAft>
              <a:buClr>
                <a:srgbClr val="6EC7F1"/>
              </a:buClr>
              <a:buSzPct val="100000"/>
              <a:buFont typeface="Noto Sans Symbols"/>
              <a:buChar char="▪"/>
            </a:pPr>
            <a:r>
              <a:rPr lang="en-US" sz="1500" dirty="0">
                <a:latin typeface="Montserrat"/>
                <a:sym typeface="Montserrat"/>
              </a:rPr>
              <a:t>Finance Day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a:spLocks noGrp="1"/>
          </p:cNvSpPr>
          <p:nvPr>
            <p:ph type="body" idx="1"/>
          </p:nvPr>
        </p:nvSpPr>
        <p:spPr>
          <a:xfrm>
            <a:off x="5091435" y="1384884"/>
            <a:ext cx="6749048" cy="4307993"/>
          </a:xfrm>
          <a:prstGeom prst="rect">
            <a:avLst/>
          </a:prstGeom>
          <a:solidFill>
            <a:srgbClr val="4A4098">
              <a:alpha val="7000"/>
            </a:srgbClr>
          </a:solidFill>
          <a:ln w="19050">
            <a:solidFill>
              <a:srgbClr val="4A4098"/>
            </a:solid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rgbClr val="6EC7F1"/>
              </a:buClr>
              <a:buSzPts val="2000"/>
              <a:buNone/>
            </a:pPr>
            <a:r>
              <a:rPr lang="en-US" sz="1800" b="1" dirty="0">
                <a:solidFill>
                  <a:srgbClr val="EA6C43"/>
                </a:solidFill>
                <a:latin typeface="Montserrat"/>
                <a:ea typeface="Montserrat"/>
                <a:cs typeface="Montserrat"/>
                <a:sym typeface="Montserrat"/>
              </a:rPr>
              <a:t>Timeline of publication</a:t>
            </a:r>
            <a:br>
              <a:rPr lang="en-US" sz="1800" b="1" dirty="0">
                <a:solidFill>
                  <a:srgbClr val="EA6C43"/>
                </a:solidFill>
                <a:latin typeface="Montserrat"/>
                <a:ea typeface="Montserrat"/>
                <a:cs typeface="Montserrat"/>
                <a:sym typeface="Montserrat"/>
              </a:rPr>
            </a:br>
            <a:endParaRPr lang="en-US" sz="1800" b="1" dirty="0">
              <a:solidFill>
                <a:srgbClr val="EA6C43"/>
              </a:solidFill>
              <a:latin typeface="Montserrat"/>
              <a:ea typeface="Montserrat"/>
              <a:cs typeface="Montserrat"/>
              <a:sym typeface="Montserrat"/>
            </a:endParaRP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20</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August – 16</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September</a:t>
            </a:r>
            <a:r>
              <a:rPr lang="en-US" sz="1500" dirty="0">
                <a:latin typeface="Montserrat"/>
                <a:ea typeface="Montserrat"/>
                <a:cs typeface="Montserrat"/>
                <a:sym typeface="Montserrat"/>
              </a:rPr>
              <a:t>: Integrating feedback</a:t>
            </a: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17</a:t>
            </a:r>
            <a:r>
              <a:rPr lang="en-US" sz="1500" b="1" baseline="30000" dirty="0">
                <a:solidFill>
                  <a:srgbClr val="4A4098"/>
                </a:solidFill>
                <a:latin typeface="Montserrat"/>
                <a:ea typeface="Montserrat"/>
                <a:cs typeface="Montserrat"/>
                <a:sym typeface="Montserrat"/>
              </a:rPr>
              <a:t>th</a:t>
            </a:r>
            <a:r>
              <a:rPr lang="en-US" sz="1500" b="1" dirty="0">
                <a:solidFill>
                  <a:srgbClr val="4A4098"/>
                </a:solidFill>
                <a:latin typeface="Montserrat"/>
                <a:ea typeface="Montserrat"/>
                <a:cs typeface="Montserrat"/>
                <a:sym typeface="Montserrat"/>
              </a:rPr>
              <a:t> September</a:t>
            </a:r>
            <a:r>
              <a:rPr lang="en-US" sz="1500" dirty="0">
                <a:latin typeface="Montserrat"/>
                <a:ea typeface="Montserrat"/>
                <a:cs typeface="Montserrat"/>
                <a:sym typeface="Montserrat"/>
              </a:rPr>
              <a:t>: First draft shared with IDFB Community, members are invited to provide feedback and comments</a:t>
            </a: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sym typeface="Montserrat"/>
              </a:rPr>
              <a:t>8th October</a:t>
            </a:r>
            <a:r>
              <a:rPr lang="en-US" sz="1500" dirty="0">
                <a:solidFill>
                  <a:schemeClr val="dk1"/>
                </a:solidFill>
                <a:latin typeface="Montserrat"/>
                <a:sym typeface="Montserrat"/>
              </a:rPr>
              <a:t>: Closure of feedback paper and discussion of thoughts during IDFB 17</a:t>
            </a:r>
            <a:endParaRPr sz="1500" dirty="0">
              <a:solidFill>
                <a:schemeClr val="dk1"/>
              </a:solidFill>
            </a:endParaRPr>
          </a:p>
          <a:p>
            <a:pPr marL="228600" lvl="0" indent="-228600" algn="l" rtl="0">
              <a:lnSpc>
                <a:spcPct val="200000"/>
              </a:lnSpc>
              <a:spcBef>
                <a:spcPts val="1000"/>
              </a:spcBef>
              <a:spcAft>
                <a:spcPts val="0"/>
              </a:spcAft>
              <a:buClr>
                <a:srgbClr val="6EC7F1"/>
              </a:buClr>
              <a:buSzPct val="100000"/>
              <a:buFont typeface="Noto Sans Symbols"/>
              <a:buChar char="▪"/>
            </a:pPr>
            <a:r>
              <a:rPr lang="en-US" sz="1500" b="1" dirty="0">
                <a:solidFill>
                  <a:srgbClr val="4A4098"/>
                </a:solidFill>
                <a:latin typeface="Montserrat"/>
                <a:sym typeface="Montserrat"/>
              </a:rPr>
              <a:t>COP16</a:t>
            </a:r>
            <a:r>
              <a:rPr lang="en-US" sz="1500" dirty="0">
                <a:latin typeface="Montserrat"/>
                <a:sym typeface="Montserrat"/>
              </a:rPr>
              <a:t>: Publication of the updated guidance document on NBFPs</a:t>
            </a:r>
            <a:endParaRPr sz="1500" dirty="0">
              <a:solidFill>
                <a:schemeClr val="dk1"/>
              </a:solidFill>
            </a:endParaRPr>
          </a:p>
        </p:txBody>
      </p:sp>
      <p:sp>
        <p:nvSpPr>
          <p:cNvPr id="100" name="Google Shape;100;p2"/>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
                <a:ea typeface="Poppins"/>
                <a:cs typeface="Poppins"/>
                <a:sym typeface="Poppins"/>
              </a:rPr>
              <a:t>The		     guidance on NBFPs</a:t>
            </a:r>
            <a:endParaRPr sz="3200" b="1" dirty="0">
              <a:solidFill>
                <a:srgbClr val="4A4098"/>
              </a:solidFill>
              <a:latin typeface=""/>
              <a:ea typeface="Poppins"/>
              <a:cs typeface="Poppins"/>
              <a:sym typeface="Poppins"/>
            </a:endParaRPr>
          </a:p>
        </p:txBody>
      </p:sp>
      <p:sp>
        <p:nvSpPr>
          <p:cNvPr id="2" name="TextBox 1">
            <a:extLst>
              <a:ext uri="{FF2B5EF4-FFF2-40B4-BE49-F238E27FC236}">
                <a16:creationId xmlns:a16="http://schemas.microsoft.com/office/drawing/2014/main" id="{1F24BB81-35B6-9666-16CA-6F4544D794E3}"/>
              </a:ext>
            </a:extLst>
          </p:cNvPr>
          <p:cNvSpPr txBox="1"/>
          <p:nvPr/>
        </p:nvSpPr>
        <p:spPr>
          <a:xfrm>
            <a:off x="2021305" y="-64168"/>
            <a:ext cx="184731" cy="307777"/>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B9EE3CA0-90CE-AD39-E7AE-3E69865831F3}"/>
              </a:ext>
            </a:extLst>
          </p:cNvPr>
          <p:cNvSpPr txBox="1"/>
          <p:nvPr/>
        </p:nvSpPr>
        <p:spPr>
          <a:xfrm>
            <a:off x="2066544" y="-621792"/>
            <a:ext cx="184731" cy="307777"/>
          </a:xfrm>
          <a:prstGeom prst="rect">
            <a:avLst/>
          </a:prstGeom>
          <a:noFill/>
        </p:spPr>
        <p:txBody>
          <a:bodyPr wrap="none" rtlCol="0">
            <a:spAutoFit/>
          </a:bodyPr>
          <a:lstStyle/>
          <a:p>
            <a:endParaRPr lang="en-US" dirty="0"/>
          </a:p>
        </p:txBody>
      </p:sp>
      <p:sp>
        <p:nvSpPr>
          <p:cNvPr id="4" name="Google Shape;105;p2">
            <a:extLst>
              <a:ext uri="{FF2B5EF4-FFF2-40B4-BE49-F238E27FC236}">
                <a16:creationId xmlns:a16="http://schemas.microsoft.com/office/drawing/2014/main" id="{467B7882-2C7D-0BFE-4952-2BFFA2CBEF3B}"/>
              </a:ext>
            </a:extLst>
          </p:cNvPr>
          <p:cNvSpPr/>
          <p:nvPr/>
        </p:nvSpPr>
        <p:spPr>
          <a:xfrm rot="-5400000">
            <a:off x="3903402" y="5820545"/>
            <a:ext cx="301156" cy="207491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 name="Google Shape;101;p2">
            <a:extLst>
              <a:ext uri="{FF2B5EF4-FFF2-40B4-BE49-F238E27FC236}">
                <a16:creationId xmlns:a16="http://schemas.microsoft.com/office/drawing/2014/main" id="{2A0466C0-1161-F70A-01CB-86D3486828EA}"/>
              </a:ext>
            </a:extLst>
          </p:cNvPr>
          <p:cNvSpPr/>
          <p:nvPr/>
        </p:nvSpPr>
        <p:spPr>
          <a:xfrm>
            <a:off x="0" y="305909"/>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6" name="Picture 5" descr="A purple text on a black background&#10;&#10;Description automatically generated">
            <a:extLst>
              <a:ext uri="{FF2B5EF4-FFF2-40B4-BE49-F238E27FC236}">
                <a16:creationId xmlns:a16="http://schemas.microsoft.com/office/drawing/2014/main" id="{6F283248-4D08-D8FF-F8EA-3B6C5E28C09E}"/>
              </a:ext>
            </a:extLst>
          </p:cNvPr>
          <p:cNvPicPr>
            <a:picLocks noChangeAspect="1"/>
          </p:cNvPicPr>
          <p:nvPr/>
        </p:nvPicPr>
        <p:blipFill>
          <a:blip r:embed="rId3"/>
          <a:stretch>
            <a:fillRect/>
          </a:stretch>
        </p:blipFill>
        <p:spPr>
          <a:xfrm>
            <a:off x="1108953" y="270692"/>
            <a:ext cx="1646274" cy="932460"/>
          </a:xfrm>
          <a:prstGeom prst="rect">
            <a:avLst/>
          </a:prstGeom>
        </p:spPr>
      </p:pic>
      <p:sp>
        <p:nvSpPr>
          <p:cNvPr id="9" name="Google Shape;99;p2">
            <a:extLst>
              <a:ext uri="{FF2B5EF4-FFF2-40B4-BE49-F238E27FC236}">
                <a16:creationId xmlns:a16="http://schemas.microsoft.com/office/drawing/2014/main" id="{F737A174-FE0E-62A0-64B7-6AD49BDACEB5}"/>
              </a:ext>
            </a:extLst>
          </p:cNvPr>
          <p:cNvSpPr txBox="1">
            <a:spLocks/>
          </p:cNvSpPr>
          <p:nvPr/>
        </p:nvSpPr>
        <p:spPr>
          <a:xfrm>
            <a:off x="498215" y="1341371"/>
            <a:ext cx="6749048" cy="67716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Clr>
                <a:srgbClr val="6EC7F1"/>
              </a:buClr>
              <a:buSzPts val="2000"/>
              <a:buNone/>
            </a:pPr>
            <a:r>
              <a:rPr lang="en-US" sz="1800" b="1" dirty="0">
                <a:solidFill>
                  <a:srgbClr val="EA6C43"/>
                </a:solidFill>
                <a:latin typeface="Montserrat" pitchFamily="2" charset="77"/>
              </a:rPr>
              <a:t>Content of the paper</a:t>
            </a:r>
          </a:p>
        </p:txBody>
      </p:sp>
      <p:sp>
        <p:nvSpPr>
          <p:cNvPr id="8" name="Google Shape;99;p2">
            <a:extLst>
              <a:ext uri="{FF2B5EF4-FFF2-40B4-BE49-F238E27FC236}">
                <a16:creationId xmlns:a16="http://schemas.microsoft.com/office/drawing/2014/main" id="{61794D3A-4F90-F042-2669-8A7D0B533475}"/>
              </a:ext>
            </a:extLst>
          </p:cNvPr>
          <p:cNvSpPr txBox="1">
            <a:spLocks/>
          </p:cNvSpPr>
          <p:nvPr/>
        </p:nvSpPr>
        <p:spPr>
          <a:xfrm>
            <a:off x="498215" y="1825888"/>
            <a:ext cx="4480189" cy="5298096"/>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Additional guidance </a:t>
            </a:r>
            <a:r>
              <a:rPr lang="en-US" sz="1500" dirty="0">
                <a:solidFill>
                  <a:schemeClr val="tx1"/>
                </a:solidFill>
                <a:latin typeface="Montserrat"/>
                <a:ea typeface="Montserrat"/>
                <a:cs typeface="Montserrat"/>
                <a:sym typeface="Montserrat"/>
              </a:rPr>
              <a:t>on implementing the BIOFIN process for </a:t>
            </a:r>
            <a:r>
              <a:rPr lang="en-US" sz="1500" b="1" dirty="0">
                <a:solidFill>
                  <a:srgbClr val="4A4098"/>
                </a:solidFill>
                <a:latin typeface="Montserrat"/>
                <a:ea typeface="Montserrat"/>
                <a:cs typeface="Montserrat"/>
                <a:sym typeface="Montserrat"/>
              </a:rPr>
              <a:t>NBFP development</a:t>
            </a:r>
            <a:br>
              <a:rPr lang="en-US" sz="1500" dirty="0">
                <a:solidFill>
                  <a:schemeClr val="tx1"/>
                </a:solidFill>
                <a:latin typeface="Montserrat"/>
                <a:ea typeface="Montserrat"/>
                <a:cs typeface="Montserrat"/>
                <a:sym typeface="Montserrat"/>
              </a:rPr>
            </a:br>
            <a:endParaRPr lang="en-US" sz="1500" dirty="0">
              <a:solidFill>
                <a:schemeClr val="tx1"/>
              </a:solidFill>
              <a:latin typeface="Montserrat"/>
              <a:ea typeface="Montserrat"/>
              <a:cs typeface="Montserrat"/>
              <a:sym typeface="Montserrat"/>
            </a:endParaRPr>
          </a:p>
          <a:p>
            <a:pPr marL="228600" indent="-228600">
              <a:lnSpc>
                <a:spcPct val="150000"/>
              </a:lnSpc>
              <a:buClr>
                <a:srgbClr val="6EC7F1"/>
              </a:buClr>
              <a:buSzPct val="100000"/>
              <a:buFont typeface="Noto Sans Symbols"/>
              <a:buChar char="▪"/>
            </a:pPr>
            <a:r>
              <a:rPr lang="en-US" sz="1500" b="1" dirty="0">
                <a:solidFill>
                  <a:srgbClr val="4A4098"/>
                </a:solidFill>
                <a:latin typeface="Montserrat"/>
                <a:ea typeface="Montserrat"/>
                <a:cs typeface="Montserrat"/>
                <a:sym typeface="Montserrat"/>
              </a:rPr>
              <a:t>Recommendations for different parts of the NBFP development process</a:t>
            </a:r>
            <a:r>
              <a:rPr lang="en-US" sz="1500" dirty="0">
                <a:solidFill>
                  <a:srgbClr val="4A4098"/>
                </a:solidFill>
                <a:latin typeface="Montserrat"/>
                <a:ea typeface="Montserrat"/>
                <a:cs typeface="Montserrat"/>
                <a:sym typeface="Montserrat"/>
              </a:rPr>
              <a:t> </a:t>
            </a:r>
            <a:r>
              <a:rPr lang="en-US" sz="1500" dirty="0">
                <a:solidFill>
                  <a:schemeClr val="tx1"/>
                </a:solidFill>
                <a:latin typeface="Montserrat"/>
                <a:ea typeface="Montserrat"/>
                <a:cs typeface="Montserrat"/>
                <a:sym typeface="Montserrat"/>
              </a:rPr>
              <a:t>based on lessons learned from other countries and experiences with landscape finance approaches</a:t>
            </a:r>
          </a:p>
        </p:txBody>
      </p:sp>
    </p:spTree>
    <p:extLst>
      <p:ext uri="{BB962C8B-B14F-4D97-AF65-F5344CB8AC3E}">
        <p14:creationId xmlns:p14="http://schemas.microsoft.com/office/powerpoint/2010/main" val="2924351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14"/>
          <p:cNvSpPr txBox="1">
            <a:spLocks noGrp="1"/>
          </p:cNvSpPr>
          <p:nvPr>
            <p:ph type="title"/>
          </p:nvPr>
        </p:nvSpPr>
        <p:spPr>
          <a:xfrm>
            <a:off x="287763" y="536244"/>
            <a:ext cx="10515600" cy="24975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3200"/>
              <a:buFont typeface="Poppins"/>
              <a:buNone/>
            </a:pPr>
            <a:r>
              <a:rPr lang="en-GB" sz="3200" b="1" dirty="0">
                <a:solidFill>
                  <a:srgbClr val="4A4098"/>
                </a:solidFill>
                <a:latin typeface="Poppins"/>
                <a:ea typeface="Poppins"/>
                <a:cs typeface="Poppins"/>
                <a:sym typeface="Poppins"/>
              </a:rPr>
              <a:t>Contact details</a:t>
            </a:r>
            <a:endParaRPr sz="3200" b="1" dirty="0">
              <a:solidFill>
                <a:srgbClr val="4A4098"/>
              </a:solidFill>
              <a:latin typeface="Poppins"/>
              <a:ea typeface="Poppins"/>
              <a:cs typeface="Poppins"/>
              <a:sym typeface="Poppins"/>
            </a:endParaRPr>
          </a:p>
        </p:txBody>
      </p:sp>
      <p:sp>
        <p:nvSpPr>
          <p:cNvPr id="512" name="Google Shape;512;p14"/>
          <p:cNvSpPr/>
          <p:nvPr/>
        </p:nvSpPr>
        <p:spPr>
          <a:xfrm>
            <a:off x="1" y="368720"/>
            <a:ext cx="136308" cy="562270"/>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513" name="Google Shape;513;p14"/>
          <p:cNvSpPr/>
          <p:nvPr/>
        </p:nvSpPr>
        <p:spPr>
          <a:xfrm>
            <a:off x="0" y="5771321"/>
            <a:ext cx="12192000" cy="1108627"/>
          </a:xfrm>
          <a:prstGeom prst="rect">
            <a:avLst/>
          </a:prstGeom>
          <a:solidFill>
            <a:srgbClr val="EA6C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514" name="Google Shape;514;p14"/>
          <p:cNvPicPr preferRelativeResize="0"/>
          <p:nvPr/>
        </p:nvPicPr>
        <p:blipFill rotWithShape="1">
          <a:blip r:embed="rId4">
            <a:alphaModFix/>
          </a:blip>
          <a:srcRect/>
          <a:stretch/>
        </p:blipFill>
        <p:spPr>
          <a:xfrm>
            <a:off x="407031" y="6105690"/>
            <a:ext cx="415366" cy="415366"/>
          </a:xfrm>
          <a:prstGeom prst="rect">
            <a:avLst/>
          </a:prstGeom>
          <a:noFill/>
          <a:ln>
            <a:noFill/>
          </a:ln>
        </p:spPr>
      </p:pic>
      <p:sp>
        <p:nvSpPr>
          <p:cNvPr id="520" name="Google Shape;520;p14"/>
          <p:cNvSpPr txBox="1"/>
          <p:nvPr/>
        </p:nvSpPr>
        <p:spPr>
          <a:xfrm>
            <a:off x="854101" y="6184439"/>
            <a:ext cx="2590807"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1" i="0" u="none" strike="noStrike" cap="none" dirty="0">
                <a:solidFill>
                  <a:schemeClr val="lt1"/>
                </a:solidFill>
                <a:latin typeface="Montserrat"/>
                <a:ea typeface="Montserrat"/>
                <a:cs typeface="Montserrat"/>
                <a:sym typeface="Montserrat"/>
              </a:rPr>
              <a:t>IDFB-DIALOGUE.ORG</a:t>
            </a:r>
            <a:endParaRPr sz="1100" b="1" i="0" u="none" strike="noStrike" cap="none" dirty="0">
              <a:solidFill>
                <a:schemeClr val="lt1"/>
              </a:solidFill>
              <a:latin typeface="Montserrat"/>
              <a:ea typeface="Montserrat"/>
              <a:cs typeface="Montserrat"/>
              <a:sym typeface="Montserrat"/>
            </a:endParaRPr>
          </a:p>
        </p:txBody>
      </p:sp>
      <p:sp>
        <p:nvSpPr>
          <p:cNvPr id="522" name="Google Shape;522;p14"/>
          <p:cNvSpPr/>
          <p:nvPr/>
        </p:nvSpPr>
        <p:spPr>
          <a:xfrm>
            <a:off x="494506" y="1061739"/>
            <a:ext cx="11202987" cy="3554779"/>
          </a:xfrm>
          <a:prstGeom prst="rect">
            <a:avLst/>
          </a:prstGeom>
          <a:noFill/>
          <a:ln>
            <a:noFill/>
          </a:ln>
        </p:spPr>
        <p:txBody>
          <a:bodyPr spcFirstLastPara="1" wrap="square" lIns="91425" tIns="45700" rIns="91425" bIns="45700" anchor="t" anchorCtr="0">
            <a:spAutoFit/>
          </a:bodyPr>
          <a:lstStyle/>
          <a:p>
            <a:pPr>
              <a:buSzPts val="1600"/>
            </a:pPr>
            <a:r>
              <a:rPr lang="en-US" sz="1800" b="1" i="0" u="none" strike="noStrike" cap="none" dirty="0">
                <a:solidFill>
                  <a:srgbClr val="4A4098"/>
                </a:solidFill>
                <a:latin typeface="Poppins"/>
                <a:ea typeface="Poppins"/>
                <a:cs typeface="Poppins"/>
                <a:sym typeface="Poppins"/>
              </a:rPr>
              <a:t>Caroline van </a:t>
            </a:r>
            <a:r>
              <a:rPr lang="en-US" sz="1800" b="1" i="0" u="none" strike="noStrike" cap="none" dirty="0" err="1">
                <a:solidFill>
                  <a:srgbClr val="4A4098"/>
                </a:solidFill>
                <a:latin typeface="Poppins"/>
                <a:ea typeface="Poppins"/>
                <a:cs typeface="Poppins"/>
                <a:sym typeface="Poppins"/>
              </a:rPr>
              <a:t>Leenders</a:t>
            </a:r>
            <a:r>
              <a:rPr lang="en-US" sz="1800" b="1" i="0" u="none" strike="noStrike" cap="none" dirty="0">
                <a:solidFill>
                  <a:srgbClr val="4A4098"/>
                </a:solidFill>
                <a:latin typeface="Poppins"/>
                <a:ea typeface="Poppins"/>
                <a:cs typeface="Poppins"/>
                <a:sym typeface="Poppins"/>
              </a:rPr>
              <a:t>				Alexander </a:t>
            </a:r>
            <a:r>
              <a:rPr lang="en-US" sz="1800" b="1" i="0" u="none" strike="noStrike" cap="none" dirty="0" err="1">
                <a:solidFill>
                  <a:srgbClr val="4A4098"/>
                </a:solidFill>
                <a:latin typeface="Poppins"/>
                <a:ea typeface="Poppins"/>
                <a:cs typeface="Poppins"/>
                <a:sym typeface="Poppins"/>
              </a:rPr>
              <a:t>Verkerk</a:t>
            </a:r>
            <a:r>
              <a:rPr lang="en-US" sz="1800" b="1" i="0" u="none" strike="noStrike" cap="none" dirty="0">
                <a:solidFill>
                  <a:srgbClr val="4A4098"/>
                </a:solidFill>
                <a:latin typeface="Poppins"/>
                <a:ea typeface="Poppins"/>
                <a:cs typeface="Poppins"/>
                <a:sym typeface="Poppins"/>
              </a:rPr>
              <a:t>				</a:t>
            </a:r>
          </a:p>
          <a:p>
            <a:pPr marL="0" marR="0" lvl="0" indent="0" algn="l" rtl="0">
              <a:lnSpc>
                <a:spcPct val="100000"/>
              </a:lnSpc>
              <a:spcBef>
                <a:spcPts val="0"/>
              </a:spcBef>
              <a:spcAft>
                <a:spcPts val="0"/>
              </a:spcAft>
              <a:buClr>
                <a:srgbClr val="000000"/>
              </a:buClr>
              <a:buSzPts val="1600"/>
              <a:buFont typeface="Arial"/>
              <a:buNone/>
            </a:pPr>
            <a:r>
              <a:rPr lang="en-US" sz="1600" dirty="0">
                <a:effectLst/>
                <a:latin typeface="Aptos" panose="020B0004020202020204" pitchFamily="34" charset="0"/>
                <a:ea typeface="Aptos" panose="020B0004020202020204" pitchFamily="34" charset="0"/>
                <a:cs typeface="Aptos" panose="020B0004020202020204" pitchFamily="34" charset="0"/>
              </a:rPr>
              <a:t>Transition Broker Biodiversity &amp; Finance 			Senior Policy Officer International Biodiversity &amp; Finance</a:t>
            </a:r>
          </a:p>
          <a:p>
            <a:pPr marL="0" marR="0" lvl="0" indent="0" algn="l" rtl="0">
              <a:lnSpc>
                <a:spcPct val="100000"/>
              </a:lnSpc>
              <a:spcBef>
                <a:spcPts val="0"/>
              </a:spcBef>
              <a:spcAft>
                <a:spcPts val="0"/>
              </a:spcAft>
              <a:buClr>
                <a:srgbClr val="000000"/>
              </a:buClr>
              <a:buSzPts val="1600"/>
              <a:buFont typeface="Arial"/>
              <a:buNone/>
            </a:pPr>
            <a:r>
              <a:rPr lang="en-US" sz="1600" dirty="0">
                <a:effectLst/>
                <a:latin typeface="Aptos" panose="020B0004020202020204" pitchFamily="34" charset="0"/>
                <a:ea typeface="Aptos" panose="020B0004020202020204" pitchFamily="34" charset="0"/>
                <a:cs typeface="Aptos" panose="020B0004020202020204" pitchFamily="34" charset="0"/>
              </a:rPr>
              <a:t>Ministry of LNV / Netherlands Enterprise Agency 		Ministry of LNV </a:t>
            </a:r>
            <a:br>
              <a:rPr lang="en-US" sz="1600" dirty="0">
                <a:effectLst/>
                <a:latin typeface="Aptos" panose="020B0004020202020204" pitchFamily="34" charset="0"/>
                <a:ea typeface="Aptos" panose="020B0004020202020204" pitchFamily="34" charset="0"/>
                <a:cs typeface="Aptos" panose="020B0004020202020204" pitchFamily="34" charset="0"/>
              </a:rPr>
            </a:br>
            <a:endParaRPr lang="en-US" sz="1600" b="1" i="0" u="none" strike="noStrike" cap="none" dirty="0">
              <a:solidFill>
                <a:srgbClr val="4A4098"/>
              </a:solidFill>
              <a:latin typeface="Poppins"/>
              <a:ea typeface="Poppins"/>
              <a:cs typeface="Poppins"/>
              <a:sym typeface="Poppins"/>
            </a:endParaRPr>
          </a:p>
          <a:p>
            <a:pPr>
              <a:buSzPts val="1600"/>
            </a:pPr>
            <a:r>
              <a:rPr lang="en-US" sz="1600" i="0" u="none" strike="noStrike" cap="none" dirty="0">
                <a:solidFill>
                  <a:schemeClr val="tx1"/>
                </a:solidFill>
                <a:latin typeface="Poppins"/>
                <a:ea typeface="Poppins"/>
                <a:cs typeface="Poppins"/>
                <a:sym typeface="Poppins"/>
              </a:rPr>
              <a:t>email: </a:t>
            </a:r>
            <a:r>
              <a:rPr lang="en-US" sz="1600" b="1" i="0" u="none" strike="noStrike" cap="none" dirty="0">
                <a:solidFill>
                  <a:srgbClr val="4A4098"/>
                </a:solidFill>
                <a:latin typeface="Poppins"/>
                <a:ea typeface="Poppins"/>
                <a:cs typeface="Poppins"/>
                <a:sym typeface="Poppins"/>
                <a:hlinkClick r:id="rId5"/>
              </a:rPr>
              <a:t>caroline.vanleenders@rvo.nl</a:t>
            </a:r>
            <a:r>
              <a:rPr lang="en-US" sz="1600" b="1" i="0" u="none" strike="noStrike" cap="none" dirty="0">
                <a:solidFill>
                  <a:srgbClr val="4A4098"/>
                </a:solidFill>
                <a:latin typeface="Poppins"/>
                <a:ea typeface="Poppins"/>
                <a:cs typeface="Poppins"/>
                <a:sym typeface="Poppins"/>
              </a:rPr>
              <a:t> 		</a:t>
            </a:r>
            <a:r>
              <a:rPr lang="en-US" sz="1600" i="0" u="none" strike="noStrike" cap="none" dirty="0">
                <a:solidFill>
                  <a:schemeClr val="tx1"/>
                </a:solidFill>
                <a:latin typeface="Poppins"/>
                <a:ea typeface="Poppins"/>
                <a:cs typeface="Poppins"/>
                <a:sym typeface="Poppins"/>
              </a:rPr>
              <a:t>email: </a:t>
            </a:r>
            <a:r>
              <a:rPr lang="en-GB" sz="2000" b="1" i="0" dirty="0">
                <a:solidFill>
                  <a:srgbClr val="222222"/>
                </a:solidFill>
                <a:effectLst/>
                <a:highlight>
                  <a:srgbClr val="FFFFFF"/>
                </a:highlight>
                <a:latin typeface="Google Sans"/>
                <a:hlinkClick r:id="rId6"/>
              </a:rPr>
              <a:t>a.j.o.verkerk@minlnv.nl</a:t>
            </a:r>
            <a:r>
              <a:rPr lang="en-GB" sz="2000" b="1" i="0" dirty="0">
                <a:solidFill>
                  <a:srgbClr val="222222"/>
                </a:solidFill>
                <a:effectLst/>
                <a:highlight>
                  <a:srgbClr val="FFFFFF"/>
                </a:highlight>
                <a:latin typeface="Google Sans"/>
              </a:rPr>
              <a:t> </a:t>
            </a:r>
            <a:endParaRPr lang="en-US" sz="1600" b="1"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lang="en-US" sz="1600" b="0"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lang="en-GB" sz="1600"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4A409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lang="en-US" sz="1100" b="0" i="0" u="none" strike="noStrike" cap="none" dirty="0">
              <a:solidFill>
                <a:srgbClr val="40404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GB" sz="1800" b="1" dirty="0">
                <a:solidFill>
                  <a:srgbClr val="4A4098"/>
                </a:solidFill>
                <a:latin typeface="Poppins"/>
                <a:ea typeface="Poppins"/>
                <a:cs typeface="Poppins"/>
                <a:sym typeface="Poppins"/>
              </a:rPr>
              <a:t>IDFB Secretariat				</a:t>
            </a:r>
            <a:endParaRPr lang="en-GB" sz="1600" b="1" dirty="0">
              <a:solidFill>
                <a:srgbClr val="4A4098"/>
              </a:solidFill>
              <a:latin typeface="Poppins"/>
              <a:ea typeface="Poppins"/>
              <a:cs typeface="Poppins"/>
              <a:sym typeface="Poppins"/>
            </a:endParaRPr>
          </a:p>
          <a:p>
            <a:pPr>
              <a:buSzPts val="1600"/>
            </a:pPr>
            <a:r>
              <a:rPr lang="en-GB" sz="1600" dirty="0">
                <a:solidFill>
                  <a:schemeClr val="tx1"/>
                </a:solidFill>
                <a:latin typeface="Poppins"/>
                <a:cs typeface="Poppins"/>
                <a:sym typeface="Poppins"/>
              </a:rPr>
              <a:t>Eli Morrell &amp; Iris Visser</a:t>
            </a:r>
          </a:p>
          <a:p>
            <a:pPr>
              <a:buSzPts val="1600"/>
            </a:pPr>
            <a:endParaRPr lang="en-GB" sz="1600" dirty="0">
              <a:solidFill>
                <a:schemeClr val="tx1"/>
              </a:solidFill>
              <a:latin typeface="Poppins"/>
              <a:cs typeface="Poppins"/>
              <a:sym typeface="Poppins"/>
            </a:endParaRPr>
          </a:p>
          <a:p>
            <a:pPr>
              <a:buSzPts val="1600"/>
            </a:pPr>
            <a:r>
              <a:rPr lang="en-GB" sz="1600" dirty="0">
                <a:solidFill>
                  <a:schemeClr val="tx1"/>
                </a:solidFill>
                <a:latin typeface="Poppins"/>
                <a:ea typeface="Poppins"/>
                <a:cs typeface="Poppins"/>
                <a:sym typeface="Poppins"/>
              </a:rPr>
              <a:t>email: </a:t>
            </a:r>
            <a:r>
              <a:rPr lang="en-GB" sz="1600" b="1" dirty="0">
                <a:solidFill>
                  <a:srgbClr val="4A4098"/>
                </a:solidFill>
                <a:latin typeface="Poppins"/>
                <a:ea typeface="Poppins"/>
                <a:cs typeface="Poppins"/>
                <a:sym typeface="Poppins"/>
                <a:hlinkClick r:id="rId7"/>
              </a:rPr>
              <a:t>info@idfb-dialogue.org</a:t>
            </a:r>
            <a:endParaRPr lang="en-GB" sz="1600" dirty="0">
              <a:solidFill>
                <a:schemeClr val="tx1"/>
              </a:solidFill>
              <a:latin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GB" b="0" i="0" u="none" strike="noStrike" cap="none" dirty="0">
                <a:solidFill>
                  <a:srgbClr val="404040"/>
                </a:solidFill>
                <a:latin typeface="Poppins"/>
                <a:ea typeface="Poppins"/>
                <a:cs typeface="Poppins"/>
                <a:sym typeface="Poppins"/>
              </a:rPr>
              <a:t>		</a:t>
            </a:r>
            <a:r>
              <a:rPr lang="en-GB" sz="1100" b="0" i="0" u="none" strike="noStrike" cap="none" dirty="0">
                <a:solidFill>
                  <a:srgbClr val="404040"/>
                </a:solidFill>
                <a:latin typeface="Poppins"/>
                <a:ea typeface="Poppins"/>
                <a:cs typeface="Poppins"/>
                <a:sym typeface="Poppins"/>
              </a:rPr>
              <a:t>	</a:t>
            </a:r>
            <a:endParaRPr lang="en-GB" sz="1400" b="0" i="0" u="none" strike="noStrike" cap="none" dirty="0">
              <a:solidFill>
                <a:srgbClr val="000000"/>
              </a:solidFill>
              <a:latin typeface="Arial"/>
              <a:ea typeface="Arial"/>
              <a:cs typeface="Arial"/>
              <a:sym typeface="Arial"/>
            </a:endParaRPr>
          </a:p>
        </p:txBody>
      </p:sp>
      <p:pic>
        <p:nvPicPr>
          <p:cNvPr id="2" name="Picture 1" descr="A purple text on a black background&#10;&#10;Description automatically generated">
            <a:extLst>
              <a:ext uri="{FF2B5EF4-FFF2-40B4-BE49-F238E27FC236}">
                <a16:creationId xmlns:a16="http://schemas.microsoft.com/office/drawing/2014/main" id="{514B575C-4A19-00E7-0E52-CA3FBF478628}"/>
              </a:ext>
            </a:extLst>
          </p:cNvPr>
          <p:cNvPicPr>
            <a:picLocks noChangeAspect="1"/>
          </p:cNvPicPr>
          <p:nvPr/>
        </p:nvPicPr>
        <p:blipFill>
          <a:blip r:embed="rId8"/>
          <a:stretch>
            <a:fillRect/>
          </a:stretch>
        </p:blipFill>
        <p:spPr>
          <a:xfrm>
            <a:off x="8638067" y="3909986"/>
            <a:ext cx="3330252" cy="18862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110</TotalTime>
  <Words>720</Words>
  <Application>Microsoft Macintosh PowerPoint</Application>
  <PresentationFormat>Widescreen</PresentationFormat>
  <Paragraphs>52</Paragraphs>
  <Slides>7</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Noto Sans Symbols</vt:lpstr>
      <vt:lpstr>Poppins</vt:lpstr>
      <vt:lpstr>Google Sans</vt:lpstr>
      <vt:lpstr>Aptos</vt:lpstr>
      <vt:lpstr>Arial</vt:lpstr>
      <vt:lpstr>Montserrat</vt:lpstr>
      <vt:lpstr>Calibri</vt:lpstr>
      <vt:lpstr>Office Theme</vt:lpstr>
      <vt:lpstr>The Interface Dialogue  Finance &amp; Biodiversity </vt:lpstr>
      <vt:lpstr>About the</vt:lpstr>
      <vt:lpstr>Results of the</vt:lpstr>
      <vt:lpstr>Insights from the        Open Office Hours</vt:lpstr>
      <vt:lpstr>  on the road to – and at – COP16</vt:lpstr>
      <vt:lpstr>The       guidance on NBFPs</vt:lpstr>
      <vt:lpstr>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Kelly Hartholt</dc:creator>
  <cp:lastModifiedBy>Eli Morrell</cp:lastModifiedBy>
  <cp:revision>30</cp:revision>
  <dcterms:created xsi:type="dcterms:W3CDTF">2023-01-24T12:27:31Z</dcterms:created>
  <dcterms:modified xsi:type="dcterms:W3CDTF">2024-09-11T13:16:30Z</dcterms:modified>
</cp:coreProperties>
</file>