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0"/>
  </p:notesMasterIdLst>
  <p:handoutMasterIdLst>
    <p:handoutMasterId r:id="rId21"/>
  </p:handoutMasterIdLst>
  <p:sldIdLst>
    <p:sldId id="256" r:id="rId5"/>
    <p:sldId id="296" r:id="rId6"/>
    <p:sldId id="280" r:id="rId7"/>
    <p:sldId id="292" r:id="rId8"/>
    <p:sldId id="298" r:id="rId9"/>
    <p:sldId id="299" r:id="rId10"/>
    <p:sldId id="291" r:id="rId11"/>
    <p:sldId id="293" r:id="rId12"/>
    <p:sldId id="294" r:id="rId13"/>
    <p:sldId id="260" r:id="rId14"/>
    <p:sldId id="284" r:id="rId15"/>
    <p:sldId id="287" r:id="rId16"/>
    <p:sldId id="261" r:id="rId17"/>
    <p:sldId id="297" r:id="rId18"/>
    <p:sldId id="26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BD431-58AB-4404-820C-6BE1EC4F3D1E}" v="3069" dt="2022-10-25T11:27:26.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2" autoAdjust="0"/>
    <p:restoredTop sz="95793" autoAdjust="0"/>
  </p:normalViewPr>
  <p:slideViewPr>
    <p:cSldViewPr snapToGrid="0">
      <p:cViewPr>
        <p:scale>
          <a:sx n="70" d="100"/>
          <a:sy n="70" d="100"/>
        </p:scale>
        <p:origin x="1056" y="61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2" d="100"/>
          <a:sy n="82" d="100"/>
        </p:scale>
        <p:origin x="3992"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08652-8743-4852-A499-0D13E9C548F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00E0C69-185C-4F7C-9995-98D9D5BE4F0F}">
      <dgm:prSet custT="1"/>
      <dgm:spPr/>
      <dgm:t>
        <a:bodyPr/>
        <a:lstStyle/>
        <a:p>
          <a:r>
            <a:rPr lang="en-GB" sz="2000" b="0" dirty="0">
              <a:latin typeface="Share Tech" panose="00000500000000000000"/>
            </a:rPr>
            <a:t>1. NbS can cost effectively deliver on climate, biodiversity and land restoration targets, particularly if investments contribute to biodiversity (NBSAPs), climate (NDC) and restoration (LDN) targets. </a:t>
          </a:r>
          <a:endParaRPr lang="en-US" sz="2000" dirty="0">
            <a:latin typeface="Share Tech"/>
          </a:endParaRPr>
        </a:p>
      </dgm:t>
    </dgm:pt>
    <dgm:pt modelId="{51CCA4A2-2833-421E-88A0-6B37B8CF3BFD}" type="sibTrans" cxnId="{E72E7C62-F123-4FA8-8F24-DBF5204C44B4}">
      <dgm:prSet/>
      <dgm:spPr/>
      <dgm:t>
        <a:bodyPr/>
        <a:lstStyle/>
        <a:p>
          <a:endParaRPr lang="en-US"/>
        </a:p>
      </dgm:t>
    </dgm:pt>
    <dgm:pt modelId="{49DE83BF-DEEC-40C9-A59F-944FC761E889}" type="parTrans" cxnId="{E72E7C62-F123-4FA8-8F24-DBF5204C44B4}">
      <dgm:prSet/>
      <dgm:spPr/>
      <dgm:t>
        <a:bodyPr/>
        <a:lstStyle/>
        <a:p>
          <a:endParaRPr lang="en-US"/>
        </a:p>
      </dgm:t>
    </dgm:pt>
    <dgm:pt modelId="{67815070-EFE8-4167-96B3-7E77C67EF93F}">
      <dgm:prSet custT="1"/>
      <dgm:spPr/>
      <dgm:t>
        <a:bodyPr/>
        <a:lstStyle/>
        <a:p>
          <a:pPr marL="0" lvl="0" indent="0" algn="l" defTabSz="1066800">
            <a:lnSpc>
              <a:spcPct val="90000"/>
            </a:lnSpc>
            <a:spcBef>
              <a:spcPct val="0"/>
            </a:spcBef>
            <a:spcAft>
              <a:spcPct val="35000"/>
            </a:spcAft>
            <a:buNone/>
          </a:pPr>
          <a:r>
            <a:rPr lang="sv-FI" sz="2000" kern="1200" dirty="0">
              <a:solidFill>
                <a:srgbClr val="FFFFFF"/>
              </a:solidFill>
              <a:latin typeface="Share Tech"/>
              <a:ea typeface="+mn-ea"/>
              <a:cs typeface="+mn-cs"/>
            </a:rPr>
            <a:t>3.</a:t>
          </a:r>
          <a:r>
            <a:rPr lang="nl-NL" sz="2000" kern="1200" dirty="0">
              <a:solidFill>
                <a:srgbClr val="FFFFFF"/>
              </a:solidFill>
              <a:latin typeface="Share Tech"/>
              <a:ea typeface="+mn-ea"/>
              <a:cs typeface="+mn-cs"/>
            </a:rPr>
            <a:t> </a:t>
          </a:r>
          <a:r>
            <a:rPr lang="nl-NL" sz="2000" kern="1200" dirty="0" err="1">
              <a:solidFill>
                <a:srgbClr val="FFFFFF"/>
              </a:solidFill>
              <a:latin typeface="Share Tech"/>
              <a:ea typeface="+mn-ea"/>
              <a:cs typeface="+mn-cs"/>
            </a:rPr>
            <a:t>Much</a:t>
          </a:r>
          <a:r>
            <a:rPr lang="nl-NL" sz="2000" kern="1200" dirty="0">
              <a:solidFill>
                <a:srgbClr val="FFFFFF"/>
              </a:solidFill>
              <a:latin typeface="Share Tech"/>
              <a:ea typeface="+mn-ea"/>
              <a:cs typeface="+mn-cs"/>
            </a:rPr>
            <a:t> </a:t>
          </a:r>
          <a:r>
            <a:rPr lang="nl-NL" sz="2000" b="0" u="none" kern="1200" dirty="0">
              <a:solidFill>
                <a:srgbClr val="FFFFFF"/>
              </a:solidFill>
              <a:latin typeface="Share Tech"/>
              <a:ea typeface="+mn-ea"/>
              <a:cs typeface="+mn-cs"/>
            </a:rPr>
            <a:t>of </a:t>
          </a:r>
          <a:r>
            <a:rPr lang="nl-NL" sz="2000" b="0" u="none" kern="1200" dirty="0" err="1">
              <a:solidFill>
                <a:srgbClr val="FFFFFF"/>
              </a:solidFill>
              <a:latin typeface="Share Tech"/>
              <a:ea typeface="+mn-ea"/>
              <a:cs typeface="+mn-cs"/>
            </a:rPr>
            <a:t>the</a:t>
          </a:r>
          <a:r>
            <a:rPr lang="nl-NL" sz="2000" b="0" u="none" kern="1200" dirty="0">
              <a:solidFill>
                <a:srgbClr val="FFFFFF"/>
              </a:solidFill>
              <a:latin typeface="Share Tech"/>
              <a:ea typeface="+mn-ea"/>
              <a:cs typeface="+mn-cs"/>
            </a:rPr>
            <a:t> NbS </a:t>
          </a:r>
          <a:r>
            <a:rPr lang="nl-NL" sz="2000" b="0" u="none" kern="1200" dirty="0" err="1">
              <a:solidFill>
                <a:srgbClr val="FFFFFF"/>
              </a:solidFill>
              <a:latin typeface="Share Tech"/>
              <a:ea typeface="+mn-ea"/>
              <a:cs typeface="+mn-cs"/>
            </a:rPr>
            <a:t>finance</a:t>
          </a:r>
          <a:r>
            <a:rPr lang="nl-NL" sz="2000" b="0" u="none" kern="1200" dirty="0">
              <a:solidFill>
                <a:srgbClr val="FFFFFF"/>
              </a:solidFill>
              <a:latin typeface="Share Tech"/>
              <a:ea typeface="+mn-ea"/>
              <a:cs typeface="+mn-cs"/>
            </a:rPr>
            <a:t> gap must </a:t>
          </a:r>
          <a:r>
            <a:rPr lang="nl-NL" sz="2000" b="0" u="none" kern="1200" dirty="0" err="1">
              <a:solidFill>
                <a:srgbClr val="FFFFFF"/>
              </a:solidFill>
              <a:latin typeface="Share Tech"/>
              <a:ea typeface="+mn-ea"/>
              <a:cs typeface="+mn-cs"/>
            </a:rPr>
            <a:t>be</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filled</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by</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the</a:t>
          </a:r>
          <a:r>
            <a:rPr lang="nl-NL" sz="2000" b="0" u="none" kern="1200" dirty="0">
              <a:solidFill>
                <a:srgbClr val="FFFFFF"/>
              </a:solidFill>
              <a:latin typeface="Share Tech"/>
              <a:ea typeface="+mn-ea"/>
              <a:cs typeface="+mn-cs"/>
            </a:rPr>
            <a:t> private sector, </a:t>
          </a:r>
          <a:r>
            <a:rPr lang="nl-NL" sz="2000" b="0" u="none" kern="1200" dirty="0" err="1">
              <a:solidFill>
                <a:srgbClr val="FFFFFF"/>
              </a:solidFill>
              <a:latin typeface="Share Tech"/>
              <a:ea typeface="+mn-ea"/>
              <a:cs typeface="+mn-cs"/>
            </a:rPr>
            <a:t>both</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businesses</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and</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the</a:t>
          </a:r>
          <a:r>
            <a:rPr lang="nl-NL" sz="2000" b="0" u="none" kern="1200" dirty="0">
              <a:solidFill>
                <a:srgbClr val="FFFFFF"/>
              </a:solidFill>
              <a:latin typeface="Share Tech"/>
              <a:ea typeface="+mn-ea"/>
              <a:cs typeface="+mn-cs"/>
            </a:rPr>
            <a:t> financial sector, </a:t>
          </a:r>
          <a:r>
            <a:rPr lang="nl-NL" sz="2000" b="0" u="none" kern="1200" dirty="0" err="1">
              <a:solidFill>
                <a:srgbClr val="FFFFFF"/>
              </a:solidFill>
              <a:latin typeface="Share Tech"/>
              <a:ea typeface="+mn-ea"/>
              <a:cs typeface="+mn-cs"/>
            </a:rPr>
            <a:t>given</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government</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debt</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and</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fiscal</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constraints</a:t>
          </a:r>
          <a:r>
            <a:rPr lang="nl-NL" sz="2000" b="0" u="none" kern="1200" dirty="0">
              <a:solidFill>
                <a:srgbClr val="FFFFFF"/>
              </a:solidFill>
              <a:latin typeface="Share Tech"/>
              <a:ea typeface="+mn-ea"/>
              <a:cs typeface="+mn-cs"/>
            </a:rPr>
            <a:t>.</a:t>
          </a:r>
          <a:endParaRPr lang="en-US" sz="2000" b="0" u="none" kern="1200" dirty="0">
            <a:solidFill>
              <a:srgbClr val="FFFFFF"/>
            </a:solidFill>
            <a:latin typeface="Share Tech"/>
            <a:ea typeface="+mn-ea"/>
            <a:cs typeface="+mn-cs"/>
          </a:endParaRPr>
        </a:p>
      </dgm:t>
    </dgm:pt>
    <dgm:pt modelId="{408AE7C2-A154-4583-9E95-7A24110305BE}" type="parTrans" cxnId="{DD07D91E-DC31-45D7-BD39-2BCDFFBADBF8}">
      <dgm:prSet/>
      <dgm:spPr/>
      <dgm:t>
        <a:bodyPr/>
        <a:lstStyle/>
        <a:p>
          <a:endParaRPr lang="en-GB"/>
        </a:p>
      </dgm:t>
    </dgm:pt>
    <dgm:pt modelId="{439F5D70-6DE5-4713-AF9A-E5E5AF2A1412}" type="sibTrans" cxnId="{DD07D91E-DC31-45D7-BD39-2BCDFFBADBF8}">
      <dgm:prSet/>
      <dgm:spPr/>
      <dgm:t>
        <a:bodyPr/>
        <a:lstStyle/>
        <a:p>
          <a:endParaRPr lang="en-GB"/>
        </a:p>
      </dgm:t>
    </dgm:pt>
    <dgm:pt modelId="{CAD062C5-BA87-4F40-9B3E-F9AFAF570BF2}">
      <dgm:prSet custT="1"/>
      <dgm:spPr/>
      <dgm:t>
        <a:bodyPr/>
        <a:lstStyle/>
        <a:p>
          <a:pPr marL="0" lvl="0" indent="0" algn="l" defTabSz="1066800">
            <a:lnSpc>
              <a:spcPct val="90000"/>
            </a:lnSpc>
            <a:spcBef>
              <a:spcPct val="0"/>
            </a:spcBef>
            <a:spcAft>
              <a:spcPct val="35000"/>
            </a:spcAft>
            <a:buNone/>
          </a:pPr>
          <a:r>
            <a:rPr lang="en-US" sz="2000" b="0" u="none" kern="1200" dirty="0">
              <a:solidFill>
                <a:srgbClr val="FFFFFF"/>
              </a:solidFill>
              <a:latin typeface="Share Tech"/>
              <a:ea typeface="+mn-ea"/>
              <a:cs typeface="+mn-cs"/>
            </a:rPr>
            <a:t>4. Reform and </a:t>
          </a:r>
          <a:r>
            <a:rPr lang="en-US" sz="2000" b="1" u="none" kern="1200" dirty="0">
              <a:solidFill>
                <a:srgbClr val="FFFFFF"/>
              </a:solidFill>
              <a:latin typeface="Share Tech"/>
              <a:ea typeface="+mn-ea"/>
              <a:cs typeface="+mn-cs"/>
            </a:rPr>
            <a:t>repurposing of environmentally harmful expenditures </a:t>
          </a:r>
          <a:r>
            <a:rPr lang="en-US" sz="2000" b="0" u="none" kern="1200" dirty="0">
              <a:solidFill>
                <a:srgbClr val="FFFFFF"/>
              </a:solidFill>
              <a:latin typeface="Share Tech"/>
              <a:ea typeface="+mn-ea"/>
              <a:cs typeface="+mn-cs"/>
            </a:rPr>
            <a:t>is urgent - they are 3-7 times the volume of investment in nature and undermine efforts to conserve and sustainably manage biodiversity.</a:t>
          </a:r>
        </a:p>
      </dgm:t>
    </dgm:pt>
    <dgm:pt modelId="{2C705586-4F36-4CFC-8A2B-D72A5B14AD6A}" type="parTrans" cxnId="{A6589A89-5546-4D2E-9155-1FFAE30EC204}">
      <dgm:prSet/>
      <dgm:spPr/>
      <dgm:t>
        <a:bodyPr/>
        <a:lstStyle/>
        <a:p>
          <a:endParaRPr lang="en-GB"/>
        </a:p>
      </dgm:t>
    </dgm:pt>
    <dgm:pt modelId="{E3513276-777C-4EED-8728-589AEB75E278}" type="sibTrans" cxnId="{A6589A89-5546-4D2E-9155-1FFAE30EC204}">
      <dgm:prSet/>
      <dgm:spPr/>
      <dgm:t>
        <a:bodyPr/>
        <a:lstStyle/>
        <a:p>
          <a:endParaRPr lang="en-GB"/>
        </a:p>
      </dgm:t>
    </dgm:pt>
    <dgm:pt modelId="{92332B79-79A2-4E4A-B199-B6B3E14480AF}">
      <dgm:prSet custT="1"/>
      <dgm:spPr/>
      <dgm:t>
        <a:bodyPr/>
        <a:lstStyle/>
        <a:p>
          <a:r>
            <a:rPr lang="sv-FI" sz="2000" dirty="0">
              <a:latin typeface="Share Tech"/>
            </a:rPr>
            <a:t>2. Annual current finance flows to NbS must </a:t>
          </a:r>
          <a:r>
            <a:rPr lang="sv-FI" sz="2000" b="1" dirty="0">
              <a:latin typeface="Share Tech"/>
            </a:rPr>
            <a:t>urgently double to 2025 </a:t>
          </a:r>
          <a:r>
            <a:rPr lang="sv-FI" sz="2000" dirty="0">
              <a:latin typeface="Share Tech"/>
            </a:rPr>
            <a:t>if we are to halt biodiversity loss, limit climate change to below 2C  and achieve land degradation neutrality by 2030</a:t>
          </a:r>
          <a:endParaRPr lang="en-US" sz="2000" dirty="0">
            <a:latin typeface="Share Tech"/>
          </a:endParaRPr>
        </a:p>
      </dgm:t>
    </dgm:pt>
    <dgm:pt modelId="{E01B146D-1EE5-414D-AEF3-B6D1BB8AE8DE}" type="parTrans" cxnId="{A25E3230-C7F7-4D53-87C8-F13AE7A7BF72}">
      <dgm:prSet/>
      <dgm:spPr/>
      <dgm:t>
        <a:bodyPr/>
        <a:lstStyle/>
        <a:p>
          <a:endParaRPr lang="en-GB"/>
        </a:p>
      </dgm:t>
    </dgm:pt>
    <dgm:pt modelId="{B2BA65D0-4A55-4A72-A7F0-A9DA098C4362}" type="sibTrans" cxnId="{A25E3230-C7F7-4D53-87C8-F13AE7A7BF72}">
      <dgm:prSet/>
      <dgm:spPr/>
      <dgm:t>
        <a:bodyPr/>
        <a:lstStyle/>
        <a:p>
          <a:endParaRPr lang="en-GB"/>
        </a:p>
      </dgm:t>
    </dgm:pt>
    <dgm:pt modelId="{65453685-0FAC-4684-BFC0-745A3C555E62}" type="pres">
      <dgm:prSet presAssocID="{36E08652-8743-4852-A499-0D13E9C548F2}" presName="linear" presStyleCnt="0">
        <dgm:presLayoutVars>
          <dgm:animLvl val="lvl"/>
          <dgm:resizeHandles val="exact"/>
        </dgm:presLayoutVars>
      </dgm:prSet>
      <dgm:spPr/>
    </dgm:pt>
    <dgm:pt modelId="{7C0C93CA-1608-4D31-91C7-CBAFAC39486E}" type="pres">
      <dgm:prSet presAssocID="{800E0C69-185C-4F7C-9995-98D9D5BE4F0F}" presName="parentText" presStyleLbl="node1" presStyleIdx="0" presStyleCnt="4" custScaleY="75835" custLinFactY="-15790" custLinFactNeighborY="-100000">
        <dgm:presLayoutVars>
          <dgm:chMax val="0"/>
          <dgm:bulletEnabled val="1"/>
        </dgm:presLayoutVars>
      </dgm:prSet>
      <dgm:spPr/>
    </dgm:pt>
    <dgm:pt modelId="{C2C5975A-8832-4AE7-B018-277A999F1CFF}" type="pres">
      <dgm:prSet presAssocID="{51CCA4A2-2833-421E-88A0-6B37B8CF3BFD}" presName="spacer" presStyleCnt="0"/>
      <dgm:spPr/>
    </dgm:pt>
    <dgm:pt modelId="{40C8A101-18B7-48AC-B5F4-17AADB3A8109}" type="pres">
      <dgm:prSet presAssocID="{92332B79-79A2-4E4A-B199-B6B3E14480AF}" presName="parentText" presStyleLbl="node1" presStyleIdx="1" presStyleCnt="4">
        <dgm:presLayoutVars>
          <dgm:chMax val="0"/>
          <dgm:bulletEnabled val="1"/>
        </dgm:presLayoutVars>
      </dgm:prSet>
      <dgm:spPr/>
    </dgm:pt>
    <dgm:pt modelId="{A71C9138-B532-4AF7-A5A9-9C758E180B47}" type="pres">
      <dgm:prSet presAssocID="{B2BA65D0-4A55-4A72-A7F0-A9DA098C4362}" presName="spacer" presStyleCnt="0"/>
      <dgm:spPr/>
    </dgm:pt>
    <dgm:pt modelId="{E54CAFA2-F01C-45DA-8878-BAEAC36FD149}" type="pres">
      <dgm:prSet presAssocID="{67815070-EFE8-4167-96B3-7E77C67EF93F}" presName="parentText" presStyleLbl="node1" presStyleIdx="2" presStyleCnt="4">
        <dgm:presLayoutVars>
          <dgm:chMax val="0"/>
          <dgm:bulletEnabled val="1"/>
        </dgm:presLayoutVars>
      </dgm:prSet>
      <dgm:spPr/>
    </dgm:pt>
    <dgm:pt modelId="{806F8F45-A912-415D-A94F-C05EE0CCB6B4}" type="pres">
      <dgm:prSet presAssocID="{439F5D70-6DE5-4713-AF9A-E5E5AF2A1412}" presName="spacer" presStyleCnt="0"/>
      <dgm:spPr/>
    </dgm:pt>
    <dgm:pt modelId="{7BFB5016-0181-4C24-AC85-D9877B89D8BF}" type="pres">
      <dgm:prSet presAssocID="{CAD062C5-BA87-4F40-9B3E-F9AFAF570BF2}" presName="parentText" presStyleLbl="node1" presStyleIdx="3" presStyleCnt="4">
        <dgm:presLayoutVars>
          <dgm:chMax val="0"/>
          <dgm:bulletEnabled val="1"/>
        </dgm:presLayoutVars>
      </dgm:prSet>
      <dgm:spPr/>
    </dgm:pt>
  </dgm:ptLst>
  <dgm:cxnLst>
    <dgm:cxn modelId="{DD07D91E-DC31-45D7-BD39-2BCDFFBADBF8}" srcId="{36E08652-8743-4852-A499-0D13E9C548F2}" destId="{67815070-EFE8-4167-96B3-7E77C67EF93F}" srcOrd="2" destOrd="0" parTransId="{408AE7C2-A154-4583-9E95-7A24110305BE}" sibTransId="{439F5D70-6DE5-4713-AF9A-E5E5AF2A1412}"/>
    <dgm:cxn modelId="{A25E3230-C7F7-4D53-87C8-F13AE7A7BF72}" srcId="{36E08652-8743-4852-A499-0D13E9C548F2}" destId="{92332B79-79A2-4E4A-B199-B6B3E14480AF}" srcOrd="1" destOrd="0" parTransId="{E01B146D-1EE5-414D-AEF3-B6D1BB8AE8DE}" sibTransId="{B2BA65D0-4A55-4A72-A7F0-A9DA098C4362}"/>
    <dgm:cxn modelId="{E09D6636-30B7-4C70-A425-CDB114B6C9D1}" type="presOf" srcId="{67815070-EFE8-4167-96B3-7E77C67EF93F}" destId="{E54CAFA2-F01C-45DA-8878-BAEAC36FD149}" srcOrd="0" destOrd="0" presId="urn:microsoft.com/office/officeart/2005/8/layout/vList2"/>
    <dgm:cxn modelId="{E72E7C62-F123-4FA8-8F24-DBF5204C44B4}" srcId="{36E08652-8743-4852-A499-0D13E9C548F2}" destId="{800E0C69-185C-4F7C-9995-98D9D5BE4F0F}" srcOrd="0" destOrd="0" parTransId="{49DE83BF-DEEC-40C9-A59F-944FC761E889}" sibTransId="{51CCA4A2-2833-421E-88A0-6B37B8CF3BFD}"/>
    <dgm:cxn modelId="{E884355A-DA59-2A4D-A736-45DD71709386}" type="presOf" srcId="{36E08652-8743-4852-A499-0D13E9C548F2}" destId="{65453685-0FAC-4684-BFC0-745A3C555E62}" srcOrd="0" destOrd="0" presId="urn:microsoft.com/office/officeart/2005/8/layout/vList2"/>
    <dgm:cxn modelId="{A6589A89-5546-4D2E-9155-1FFAE30EC204}" srcId="{36E08652-8743-4852-A499-0D13E9C548F2}" destId="{CAD062C5-BA87-4F40-9B3E-F9AFAF570BF2}" srcOrd="3" destOrd="0" parTransId="{2C705586-4F36-4CFC-8A2B-D72A5B14AD6A}" sibTransId="{E3513276-777C-4EED-8728-589AEB75E278}"/>
    <dgm:cxn modelId="{0A3550A1-2FB4-4980-A39C-A18CEB8E6572}" type="presOf" srcId="{CAD062C5-BA87-4F40-9B3E-F9AFAF570BF2}" destId="{7BFB5016-0181-4C24-AC85-D9877B89D8BF}" srcOrd="0" destOrd="0" presId="urn:microsoft.com/office/officeart/2005/8/layout/vList2"/>
    <dgm:cxn modelId="{F6998AAA-F1D6-F547-A778-8A6ACD3BF9FD}" type="presOf" srcId="{800E0C69-185C-4F7C-9995-98D9D5BE4F0F}" destId="{7C0C93CA-1608-4D31-91C7-CBAFAC39486E}" srcOrd="0" destOrd="0" presId="urn:microsoft.com/office/officeart/2005/8/layout/vList2"/>
    <dgm:cxn modelId="{8E36F6D7-E67C-40D1-9FAC-4ADF54FEB61E}" type="presOf" srcId="{92332B79-79A2-4E4A-B199-B6B3E14480AF}" destId="{40C8A101-18B7-48AC-B5F4-17AADB3A8109}" srcOrd="0" destOrd="0" presId="urn:microsoft.com/office/officeart/2005/8/layout/vList2"/>
    <dgm:cxn modelId="{68387DE1-F63E-244E-AFE6-712CF1664215}" type="presParOf" srcId="{65453685-0FAC-4684-BFC0-745A3C555E62}" destId="{7C0C93CA-1608-4D31-91C7-CBAFAC39486E}" srcOrd="0" destOrd="0" presId="urn:microsoft.com/office/officeart/2005/8/layout/vList2"/>
    <dgm:cxn modelId="{FA347CA2-11FD-6E48-BC68-5351F5D5F732}" type="presParOf" srcId="{65453685-0FAC-4684-BFC0-745A3C555E62}" destId="{C2C5975A-8832-4AE7-B018-277A999F1CFF}" srcOrd="1" destOrd="0" presId="urn:microsoft.com/office/officeart/2005/8/layout/vList2"/>
    <dgm:cxn modelId="{3F60404B-6422-4ECB-B1C6-53F26E15A7F6}" type="presParOf" srcId="{65453685-0FAC-4684-BFC0-745A3C555E62}" destId="{40C8A101-18B7-48AC-B5F4-17AADB3A8109}" srcOrd="2" destOrd="0" presId="urn:microsoft.com/office/officeart/2005/8/layout/vList2"/>
    <dgm:cxn modelId="{328C2DE7-612F-4436-A580-EB74F65BC34D}" type="presParOf" srcId="{65453685-0FAC-4684-BFC0-745A3C555E62}" destId="{A71C9138-B532-4AF7-A5A9-9C758E180B47}" srcOrd="3" destOrd="0" presId="urn:microsoft.com/office/officeart/2005/8/layout/vList2"/>
    <dgm:cxn modelId="{89425BB7-AC17-415E-BABC-6D37A6A3ED6E}" type="presParOf" srcId="{65453685-0FAC-4684-BFC0-745A3C555E62}" destId="{E54CAFA2-F01C-45DA-8878-BAEAC36FD149}" srcOrd="4" destOrd="0" presId="urn:microsoft.com/office/officeart/2005/8/layout/vList2"/>
    <dgm:cxn modelId="{F96AFB3D-E9F2-46CE-9098-E101FD6E05DB}" type="presParOf" srcId="{65453685-0FAC-4684-BFC0-745A3C555E62}" destId="{806F8F45-A912-415D-A94F-C05EE0CCB6B4}" srcOrd="5" destOrd="0" presId="urn:microsoft.com/office/officeart/2005/8/layout/vList2"/>
    <dgm:cxn modelId="{2602408E-DA93-4E6B-B1A6-052A6C9F1071}" type="presParOf" srcId="{65453685-0FAC-4684-BFC0-745A3C555E62}" destId="{7BFB5016-0181-4C24-AC85-D9877B89D8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08652-8743-4852-A499-0D13E9C548F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00E0C69-185C-4F7C-9995-98D9D5BE4F0F}">
      <dgm:prSet custT="1"/>
      <dgm:spPr/>
      <dgm:t>
        <a:bodyPr/>
        <a:lstStyle/>
        <a:p>
          <a:r>
            <a:rPr lang="sv-FI" sz="2100" b="1" dirty="0">
              <a:latin typeface="Share Tech"/>
            </a:rPr>
            <a:t>1. </a:t>
          </a:r>
          <a:r>
            <a:rPr lang="en-GB" sz="2100" b="1" dirty="0"/>
            <a:t>Lock in critical targets on biodiversity loss and take urgent action to implement existing targets to combat climate change and land degradation</a:t>
          </a:r>
          <a:r>
            <a:rPr lang="en-GB" sz="2100" dirty="0"/>
            <a:t>. </a:t>
          </a:r>
        </a:p>
        <a:p>
          <a:r>
            <a:rPr lang="en-US" sz="1600" dirty="0">
              <a:solidFill>
                <a:schemeClr val="accent2">
                  <a:lumMod val="20000"/>
                  <a:lumOff val="80000"/>
                </a:schemeClr>
              </a:solidFill>
              <a:latin typeface="Share Tech"/>
            </a:rPr>
            <a:t>=&gt; </a:t>
          </a:r>
          <a:r>
            <a:rPr lang="en-GB" sz="1600" dirty="0">
              <a:solidFill>
                <a:schemeClr val="accent2">
                  <a:lumMod val="20000"/>
                  <a:lumOff val="80000"/>
                </a:schemeClr>
              </a:solidFill>
            </a:rPr>
            <a:t>Targets should be anchored in national regulation/legislation and finance made available to close the investment gap on NbS.</a:t>
          </a:r>
        </a:p>
        <a:p>
          <a:r>
            <a:rPr lang="en-US" sz="1600" dirty="0">
              <a:solidFill>
                <a:schemeClr val="accent2">
                  <a:lumMod val="20000"/>
                  <a:lumOff val="80000"/>
                </a:schemeClr>
              </a:solidFill>
              <a:latin typeface="Share Tech"/>
            </a:rPr>
            <a:t>=&gt; Embed precise, verifiable targets for nature-based solutions in NBSAPs, BFPs, NDCs, restorations commitments.</a:t>
          </a:r>
        </a:p>
        <a:p>
          <a:r>
            <a:rPr lang="en-US" sz="1600" dirty="0">
              <a:solidFill>
                <a:schemeClr val="accent2">
                  <a:lumMod val="20000"/>
                  <a:lumOff val="80000"/>
                </a:schemeClr>
              </a:solidFill>
              <a:latin typeface="Share Tech"/>
            </a:rPr>
            <a:t>=&gt; P</a:t>
          </a:r>
          <a:r>
            <a:rPr lang="en-GB" sz="1600" dirty="0" err="1">
              <a:solidFill>
                <a:schemeClr val="accent2">
                  <a:lumMod val="20000"/>
                  <a:lumOff val="80000"/>
                </a:schemeClr>
              </a:solidFill>
            </a:rPr>
            <a:t>rovide</a:t>
          </a:r>
          <a:r>
            <a:rPr lang="en-GB" sz="1600" dirty="0">
              <a:solidFill>
                <a:schemeClr val="accent2">
                  <a:lumMod val="20000"/>
                  <a:lumOff val="80000"/>
                </a:schemeClr>
              </a:solidFill>
            </a:rPr>
            <a:t> the enabling environment through regulation and economic incentives to catalyse private sector investment in nature</a:t>
          </a:r>
          <a:endParaRPr lang="en-US" sz="1600" dirty="0">
            <a:solidFill>
              <a:schemeClr val="accent2">
                <a:lumMod val="20000"/>
                <a:lumOff val="80000"/>
              </a:schemeClr>
            </a:solidFill>
            <a:latin typeface="Share Tech"/>
          </a:endParaRPr>
        </a:p>
      </dgm:t>
    </dgm:pt>
    <dgm:pt modelId="{51CCA4A2-2833-421E-88A0-6B37B8CF3BFD}" type="sibTrans" cxnId="{E72E7C62-F123-4FA8-8F24-DBF5204C44B4}">
      <dgm:prSet/>
      <dgm:spPr/>
      <dgm:t>
        <a:bodyPr/>
        <a:lstStyle/>
        <a:p>
          <a:endParaRPr lang="en-US"/>
        </a:p>
      </dgm:t>
    </dgm:pt>
    <dgm:pt modelId="{49DE83BF-DEEC-40C9-A59F-944FC761E889}" type="parTrans" cxnId="{E72E7C62-F123-4FA8-8F24-DBF5204C44B4}">
      <dgm:prSet/>
      <dgm:spPr/>
      <dgm:t>
        <a:bodyPr/>
        <a:lstStyle/>
        <a:p>
          <a:endParaRPr lang="en-US"/>
        </a:p>
      </dgm:t>
    </dgm:pt>
    <dgm:pt modelId="{BF9EFEE6-3FFC-4825-BE70-79D9CECF567B}">
      <dgm:prSet custT="1"/>
      <dgm:spPr/>
      <dgm:t>
        <a:bodyPr/>
        <a:lstStyle/>
        <a:p>
          <a:pPr marL="0" lvl="0" indent="0" algn="l" defTabSz="1066800">
            <a:lnSpc>
              <a:spcPct val="90000"/>
            </a:lnSpc>
            <a:spcBef>
              <a:spcPct val="0"/>
            </a:spcBef>
            <a:spcAft>
              <a:spcPct val="35000"/>
            </a:spcAft>
            <a:buNone/>
          </a:pPr>
          <a:r>
            <a:rPr lang="en-US" sz="2100" b="1" kern="1200" dirty="0">
              <a:solidFill>
                <a:srgbClr val="FFFFFF"/>
              </a:solidFill>
              <a:latin typeface="Share Tech"/>
              <a:ea typeface="+mn-ea"/>
              <a:cs typeface="+mn-cs"/>
            </a:rPr>
            <a:t>2. </a:t>
          </a:r>
          <a:r>
            <a:rPr lang="en-GB" sz="2100" b="1" kern="1200" dirty="0"/>
            <a:t>Finance green</a:t>
          </a:r>
          <a:r>
            <a:rPr lang="en-GB" sz="2100" kern="1200" dirty="0"/>
            <a:t> </a:t>
          </a:r>
          <a:r>
            <a:rPr lang="en-GB" sz="2100" b="1" kern="1200" dirty="0"/>
            <a:t>- Increase finance flows to NbS and nature</a:t>
          </a:r>
          <a:endParaRPr lang="en-GB" sz="2100" kern="1200" dirty="0"/>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 Review government expenditure and ODA through nature positive-negative lens and transition to nature positive</a:t>
          </a:r>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 Government and MDBs to increase volume of grant and concessional finance to </a:t>
          </a:r>
          <a:r>
            <a:rPr lang="en-US" sz="1600" b="0" kern="1200" dirty="0" err="1">
              <a:solidFill>
                <a:schemeClr val="accent2">
                  <a:lumMod val="20000"/>
                  <a:lumOff val="80000"/>
                </a:schemeClr>
              </a:solidFill>
              <a:latin typeface="Share Tech"/>
              <a:ea typeface="+mn-ea"/>
              <a:cs typeface="+mn-cs"/>
            </a:rPr>
            <a:t>catalyse</a:t>
          </a:r>
          <a:r>
            <a:rPr lang="en-US" sz="1600" b="0" kern="1200" dirty="0">
              <a:solidFill>
                <a:schemeClr val="accent2">
                  <a:lumMod val="20000"/>
                  <a:lumOff val="80000"/>
                </a:schemeClr>
              </a:solidFill>
              <a:latin typeface="Share Tech"/>
              <a:ea typeface="+mn-ea"/>
              <a:cs typeface="+mn-cs"/>
            </a:rPr>
            <a:t> private investment</a:t>
          </a:r>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=&gt;MDB-IFIs to </a:t>
          </a:r>
          <a:r>
            <a:rPr lang="en-US" sz="1600" b="0" kern="1200" dirty="0" err="1">
              <a:solidFill>
                <a:schemeClr val="accent2">
                  <a:lumMod val="20000"/>
                  <a:lumOff val="80000"/>
                </a:schemeClr>
              </a:solidFill>
              <a:latin typeface="Share Tech"/>
              <a:ea typeface="+mn-ea"/>
              <a:cs typeface="+mn-cs"/>
            </a:rPr>
            <a:t>prioritise</a:t>
          </a:r>
          <a:r>
            <a:rPr lang="en-US" sz="1600" b="0" kern="1200" dirty="0">
              <a:solidFill>
                <a:schemeClr val="accent2">
                  <a:lumMod val="20000"/>
                  <a:lumOff val="80000"/>
                </a:schemeClr>
              </a:solidFill>
              <a:latin typeface="Share Tech"/>
              <a:ea typeface="+mn-ea"/>
              <a:cs typeface="+mn-cs"/>
            </a:rPr>
            <a:t> green finance in lending and investment, scale up debt for nature swaps</a:t>
          </a:r>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 Increase private investment in sustainable supply chains, nature markets (to offset unavoidable impacts), pay for ecosystem services</a:t>
          </a:r>
        </a:p>
        <a:p>
          <a:pPr marL="0" lvl="0" indent="0" algn="l" defTabSz="1066800">
            <a:lnSpc>
              <a:spcPct val="90000"/>
            </a:lnSpc>
            <a:spcBef>
              <a:spcPct val="0"/>
            </a:spcBef>
            <a:spcAft>
              <a:spcPct val="35000"/>
            </a:spcAft>
            <a:buNone/>
          </a:pPr>
          <a:r>
            <a:rPr lang="en-US" sz="1600" kern="1200" dirty="0">
              <a:solidFill>
                <a:schemeClr val="accent2">
                  <a:lumMod val="20000"/>
                  <a:lumOff val="80000"/>
                </a:schemeClr>
              </a:solidFill>
              <a:latin typeface="Share Tech"/>
              <a:ea typeface="+mn-ea"/>
              <a:cs typeface="+mn-cs"/>
            </a:rPr>
            <a:t>=&gt; Increase number of </a:t>
          </a:r>
          <a:r>
            <a:rPr lang="en-US" sz="1600" b="1" kern="1200" dirty="0">
              <a:solidFill>
                <a:schemeClr val="accent2">
                  <a:lumMod val="20000"/>
                  <a:lumOff val="80000"/>
                </a:schemeClr>
              </a:solidFill>
              <a:latin typeface="Share Tech"/>
              <a:ea typeface="+mn-ea"/>
              <a:cs typeface="+mn-cs"/>
            </a:rPr>
            <a:t>commercially-viable nature positive projects </a:t>
          </a:r>
          <a:r>
            <a:rPr lang="en-US" sz="1600" kern="1200" dirty="0">
              <a:solidFill>
                <a:schemeClr val="accent2">
                  <a:lumMod val="20000"/>
                  <a:lumOff val="80000"/>
                </a:schemeClr>
              </a:solidFill>
              <a:latin typeface="Share Tech"/>
              <a:ea typeface="+mn-ea"/>
              <a:cs typeface="+mn-cs"/>
            </a:rPr>
            <a:t>(technical, economic and regulatory incentives)</a:t>
          </a:r>
        </a:p>
        <a:p>
          <a:pPr marL="0" lvl="0" indent="0" algn="l" defTabSz="1066800">
            <a:lnSpc>
              <a:spcPct val="90000"/>
            </a:lnSpc>
            <a:spcBef>
              <a:spcPct val="0"/>
            </a:spcBef>
            <a:spcAft>
              <a:spcPct val="35000"/>
            </a:spcAft>
            <a:buNone/>
          </a:pPr>
          <a:r>
            <a:rPr lang="en-US" sz="1600" kern="1200" dirty="0">
              <a:solidFill>
                <a:schemeClr val="accent2">
                  <a:lumMod val="20000"/>
                  <a:lumOff val="80000"/>
                </a:schemeClr>
              </a:solidFill>
              <a:latin typeface="Share Tech"/>
              <a:ea typeface="+mn-ea"/>
              <a:cs typeface="+mn-cs"/>
            </a:rPr>
            <a:t>=&gt; </a:t>
          </a:r>
          <a:r>
            <a:rPr lang="en-US" sz="1600" b="1" kern="1200" dirty="0">
              <a:solidFill>
                <a:schemeClr val="accent2">
                  <a:lumMod val="20000"/>
                  <a:lumOff val="80000"/>
                </a:schemeClr>
              </a:solidFill>
              <a:latin typeface="Share Tech"/>
              <a:ea typeface="+mn-ea"/>
              <a:cs typeface="+mn-cs"/>
            </a:rPr>
            <a:t>Unlock institutional investor capital </a:t>
          </a:r>
          <a:r>
            <a:rPr lang="en-US" sz="1600" kern="1200" dirty="0">
              <a:solidFill>
                <a:schemeClr val="accent2">
                  <a:lumMod val="20000"/>
                  <a:lumOff val="80000"/>
                </a:schemeClr>
              </a:solidFill>
              <a:latin typeface="Share Tech"/>
              <a:ea typeface="+mn-ea"/>
              <a:cs typeface="+mn-cs"/>
            </a:rPr>
            <a:t>(credit ratings, liquidity, listing of funds)</a:t>
          </a:r>
          <a:r>
            <a:rPr lang="en-US" sz="1600" b="0" kern="1200" dirty="0">
              <a:solidFill>
                <a:schemeClr val="accent2">
                  <a:lumMod val="20000"/>
                  <a:lumOff val="80000"/>
                </a:schemeClr>
              </a:solidFill>
              <a:latin typeface="Share Tech"/>
              <a:ea typeface="+mn-ea"/>
              <a:cs typeface="+mn-cs"/>
            </a:rPr>
            <a:t>  through natural capital asset class </a:t>
          </a:r>
        </a:p>
        <a:p>
          <a:pPr marL="0" lvl="0" indent="0" algn="l" defTabSz="1066800">
            <a:lnSpc>
              <a:spcPct val="90000"/>
            </a:lnSpc>
            <a:spcBef>
              <a:spcPct val="0"/>
            </a:spcBef>
            <a:spcAft>
              <a:spcPct val="35000"/>
            </a:spcAft>
            <a:buNone/>
          </a:pPr>
          <a:endParaRPr lang="en-US" sz="1600" b="0" kern="1200" dirty="0">
            <a:solidFill>
              <a:schemeClr val="accent2">
                <a:lumMod val="60000"/>
                <a:lumOff val="40000"/>
              </a:schemeClr>
            </a:solidFill>
            <a:latin typeface="Share Tech"/>
            <a:ea typeface="+mn-ea"/>
            <a:cs typeface="+mn-cs"/>
          </a:endParaRPr>
        </a:p>
      </dgm:t>
    </dgm:pt>
    <dgm:pt modelId="{DED4C4AB-301B-4165-BC8E-54674D8159DF}" type="parTrans" cxnId="{7E6846A6-6417-46A0-80A4-F6B3F81E4D4D}">
      <dgm:prSet/>
      <dgm:spPr/>
      <dgm:t>
        <a:bodyPr/>
        <a:lstStyle/>
        <a:p>
          <a:endParaRPr lang="en-GB"/>
        </a:p>
      </dgm:t>
    </dgm:pt>
    <dgm:pt modelId="{C6FCBDB0-A4C7-4E39-A200-507EB64AA517}" type="sibTrans" cxnId="{7E6846A6-6417-46A0-80A4-F6B3F81E4D4D}">
      <dgm:prSet/>
      <dgm:spPr/>
      <dgm:t>
        <a:bodyPr/>
        <a:lstStyle/>
        <a:p>
          <a:endParaRPr lang="en-GB"/>
        </a:p>
      </dgm:t>
    </dgm:pt>
    <dgm:pt modelId="{65453685-0FAC-4684-BFC0-745A3C555E62}" type="pres">
      <dgm:prSet presAssocID="{36E08652-8743-4852-A499-0D13E9C548F2}" presName="linear" presStyleCnt="0">
        <dgm:presLayoutVars>
          <dgm:animLvl val="lvl"/>
          <dgm:resizeHandles val="exact"/>
        </dgm:presLayoutVars>
      </dgm:prSet>
      <dgm:spPr/>
    </dgm:pt>
    <dgm:pt modelId="{7C0C93CA-1608-4D31-91C7-CBAFAC39486E}" type="pres">
      <dgm:prSet presAssocID="{800E0C69-185C-4F7C-9995-98D9D5BE4F0F}" presName="parentText" presStyleLbl="node1" presStyleIdx="0" presStyleCnt="2" custScaleX="100000" custScaleY="87215" custLinFactY="-22298" custLinFactNeighborY="-100000">
        <dgm:presLayoutVars>
          <dgm:chMax val="0"/>
          <dgm:bulletEnabled val="1"/>
        </dgm:presLayoutVars>
      </dgm:prSet>
      <dgm:spPr/>
    </dgm:pt>
    <dgm:pt modelId="{C2C5975A-8832-4AE7-B018-277A999F1CFF}" type="pres">
      <dgm:prSet presAssocID="{51CCA4A2-2833-421E-88A0-6B37B8CF3BFD}" presName="spacer" presStyleCnt="0"/>
      <dgm:spPr/>
    </dgm:pt>
    <dgm:pt modelId="{DB3AF916-A299-4F39-AC63-DB1DAF4C2F28}" type="pres">
      <dgm:prSet presAssocID="{BF9EFEE6-3FFC-4825-BE70-79D9CECF567B}" presName="parentText" presStyleLbl="node1" presStyleIdx="1" presStyleCnt="2" custScaleY="89947" custLinFactNeighborY="-81621">
        <dgm:presLayoutVars>
          <dgm:chMax val="0"/>
          <dgm:bulletEnabled val="1"/>
        </dgm:presLayoutVars>
      </dgm:prSet>
      <dgm:spPr/>
    </dgm:pt>
  </dgm:ptLst>
  <dgm:cxnLst>
    <dgm:cxn modelId="{E72E7C62-F123-4FA8-8F24-DBF5204C44B4}" srcId="{36E08652-8743-4852-A499-0D13E9C548F2}" destId="{800E0C69-185C-4F7C-9995-98D9D5BE4F0F}" srcOrd="0" destOrd="0" parTransId="{49DE83BF-DEEC-40C9-A59F-944FC761E889}" sibTransId="{51CCA4A2-2833-421E-88A0-6B37B8CF3BFD}"/>
    <dgm:cxn modelId="{E884355A-DA59-2A4D-A736-45DD71709386}" type="presOf" srcId="{36E08652-8743-4852-A499-0D13E9C548F2}" destId="{65453685-0FAC-4684-BFC0-745A3C555E62}" srcOrd="0" destOrd="0" presId="urn:microsoft.com/office/officeart/2005/8/layout/vList2"/>
    <dgm:cxn modelId="{C9B0FF8F-D289-49F8-82E8-130724769908}" type="presOf" srcId="{BF9EFEE6-3FFC-4825-BE70-79D9CECF567B}" destId="{DB3AF916-A299-4F39-AC63-DB1DAF4C2F28}" srcOrd="0" destOrd="0" presId="urn:microsoft.com/office/officeart/2005/8/layout/vList2"/>
    <dgm:cxn modelId="{7E6846A6-6417-46A0-80A4-F6B3F81E4D4D}" srcId="{36E08652-8743-4852-A499-0D13E9C548F2}" destId="{BF9EFEE6-3FFC-4825-BE70-79D9CECF567B}" srcOrd="1" destOrd="0" parTransId="{DED4C4AB-301B-4165-BC8E-54674D8159DF}" sibTransId="{C6FCBDB0-A4C7-4E39-A200-507EB64AA517}"/>
    <dgm:cxn modelId="{F6998AAA-F1D6-F547-A778-8A6ACD3BF9FD}" type="presOf" srcId="{800E0C69-185C-4F7C-9995-98D9D5BE4F0F}" destId="{7C0C93CA-1608-4D31-91C7-CBAFAC39486E}" srcOrd="0" destOrd="0" presId="urn:microsoft.com/office/officeart/2005/8/layout/vList2"/>
    <dgm:cxn modelId="{68387DE1-F63E-244E-AFE6-712CF1664215}" type="presParOf" srcId="{65453685-0FAC-4684-BFC0-745A3C555E62}" destId="{7C0C93CA-1608-4D31-91C7-CBAFAC39486E}" srcOrd="0" destOrd="0" presId="urn:microsoft.com/office/officeart/2005/8/layout/vList2"/>
    <dgm:cxn modelId="{FA347CA2-11FD-6E48-BC68-5351F5D5F732}" type="presParOf" srcId="{65453685-0FAC-4684-BFC0-745A3C555E62}" destId="{C2C5975A-8832-4AE7-B018-277A999F1CFF}" srcOrd="1" destOrd="0" presId="urn:microsoft.com/office/officeart/2005/8/layout/vList2"/>
    <dgm:cxn modelId="{A6CEC230-3103-4569-9CFF-A08158960AF6}" type="presParOf" srcId="{65453685-0FAC-4684-BFC0-745A3C555E62}" destId="{DB3AF916-A299-4F39-AC63-DB1DAF4C2F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08652-8743-4852-A499-0D13E9C548F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00E0C69-185C-4F7C-9995-98D9D5BE4F0F}">
      <dgm:prSet custT="1"/>
      <dgm:spPr/>
      <dgm:t>
        <a:bodyPr/>
        <a:lstStyle/>
        <a:p>
          <a:pPr>
            <a:buNone/>
          </a:pPr>
          <a:r>
            <a:rPr lang="sv-FI" sz="2100" b="1" dirty="0">
              <a:solidFill>
                <a:srgbClr val="FFFFFF"/>
              </a:solidFill>
              <a:latin typeface="Share Tech"/>
              <a:ea typeface="+mn-ea"/>
              <a:cs typeface="+mn-cs"/>
            </a:rPr>
            <a:t>3.</a:t>
          </a:r>
          <a:r>
            <a:rPr lang="nl-NL" sz="2100" b="1" dirty="0">
              <a:solidFill>
                <a:srgbClr val="FFFFFF"/>
              </a:solidFill>
              <a:latin typeface="Share Tech"/>
              <a:ea typeface="+mn-ea"/>
              <a:cs typeface="+mn-cs"/>
            </a:rPr>
            <a:t> </a:t>
          </a:r>
          <a:r>
            <a:rPr lang="en-GB" sz="2100" b="1" dirty="0"/>
            <a:t>Greening finance</a:t>
          </a:r>
          <a:r>
            <a:rPr lang="en-GB" sz="2100" dirty="0"/>
            <a:t> </a:t>
          </a:r>
          <a:r>
            <a:rPr lang="en-GB" sz="2100" b="1" dirty="0"/>
            <a:t>–governments, business and financial institutions to transition to net zero, nature positive and equitable and to align financial flows with Rio Convention goals</a:t>
          </a:r>
        </a:p>
        <a:p>
          <a:pPr>
            <a:buNone/>
          </a:pPr>
          <a:r>
            <a:rPr lang="nl-NL" sz="1600" b="0" dirty="0">
              <a:solidFill>
                <a:schemeClr val="accent2">
                  <a:lumMod val="20000"/>
                  <a:lumOff val="80000"/>
                </a:schemeClr>
              </a:solidFill>
              <a:latin typeface="Share Tech"/>
              <a:ea typeface="+mn-ea"/>
              <a:cs typeface="+mn-cs"/>
            </a:rPr>
            <a:t>=&gt; </a:t>
          </a:r>
          <a:r>
            <a:rPr lang="en-GB" sz="1600" b="0" dirty="0">
              <a:solidFill>
                <a:schemeClr val="accent2">
                  <a:lumMod val="20000"/>
                  <a:lumOff val="80000"/>
                </a:schemeClr>
              </a:solidFill>
              <a:latin typeface="Share Tech" panose="00000500000000000000"/>
            </a:rPr>
            <a:t> </a:t>
          </a:r>
          <a:r>
            <a:rPr lang="en-GB" sz="1600" b="0" dirty="0">
              <a:solidFill>
                <a:schemeClr val="accent2">
                  <a:lumMod val="20000"/>
                  <a:lumOff val="80000"/>
                </a:schemeClr>
              </a:solidFill>
            </a:rPr>
            <a:t>Accelerate reform of harmful public financial flows, particularly environmentally harmful subsidies</a:t>
          </a:r>
          <a:endParaRPr lang="en-GB" sz="1600" b="0" dirty="0">
            <a:solidFill>
              <a:schemeClr val="accent2">
                <a:lumMod val="20000"/>
                <a:lumOff val="80000"/>
              </a:schemeClr>
            </a:solidFill>
            <a:latin typeface="Share Tech" panose="00000500000000000000"/>
          </a:endParaRPr>
        </a:p>
        <a:p>
          <a:pPr>
            <a:buNone/>
          </a:pPr>
          <a:r>
            <a:rPr lang="nl-NL" sz="1600" b="0" dirty="0">
              <a:solidFill>
                <a:schemeClr val="accent2">
                  <a:lumMod val="20000"/>
                  <a:lumOff val="80000"/>
                </a:schemeClr>
              </a:solidFill>
              <a:latin typeface="Share Tech"/>
              <a:ea typeface="+mn-ea"/>
              <a:cs typeface="+mn-cs"/>
            </a:rPr>
            <a:t>=&gt; I</a:t>
          </a:r>
          <a:r>
            <a:rPr lang="en-GB" sz="1600" b="0" dirty="0" err="1">
              <a:solidFill>
                <a:schemeClr val="accent2">
                  <a:lumMod val="20000"/>
                  <a:lumOff val="80000"/>
                </a:schemeClr>
              </a:solidFill>
              <a:latin typeface="Share Tech" panose="00000500000000000000"/>
            </a:rPr>
            <a:t>mproved</a:t>
          </a:r>
          <a:r>
            <a:rPr lang="en-GB" sz="1600" b="0" dirty="0">
              <a:solidFill>
                <a:schemeClr val="accent2">
                  <a:lumMod val="20000"/>
                  <a:lumOff val="80000"/>
                </a:schemeClr>
              </a:solidFill>
              <a:latin typeface="Share Tech" panose="00000500000000000000"/>
            </a:rPr>
            <a:t> accountability, assessment , measurement, reporting and disclosure of impact and dependencies on nature (TNFD, </a:t>
          </a:r>
          <a:r>
            <a:rPr lang="en-GB" sz="1600" b="0" dirty="0" err="1">
              <a:solidFill>
                <a:schemeClr val="accent2">
                  <a:lumMod val="20000"/>
                  <a:lumOff val="80000"/>
                </a:schemeClr>
              </a:solidFill>
              <a:latin typeface="Share Tech" panose="00000500000000000000"/>
            </a:rPr>
            <a:t>SbT</a:t>
          </a:r>
          <a:r>
            <a:rPr lang="en-GB" sz="1600" b="0" dirty="0">
              <a:solidFill>
                <a:schemeClr val="accent2">
                  <a:lumMod val="20000"/>
                  <a:lumOff val="80000"/>
                </a:schemeClr>
              </a:solidFill>
              <a:latin typeface="Share Tech" panose="00000500000000000000"/>
            </a:rPr>
            <a:t>)) </a:t>
          </a:r>
        </a:p>
        <a:p>
          <a:pPr>
            <a:buNone/>
          </a:pPr>
          <a:r>
            <a:rPr lang="nl-NL" sz="1600" b="0" dirty="0">
              <a:solidFill>
                <a:schemeClr val="accent2">
                  <a:lumMod val="20000"/>
                  <a:lumOff val="80000"/>
                </a:schemeClr>
              </a:solidFill>
              <a:latin typeface="Share Tech"/>
              <a:ea typeface="+mn-ea"/>
              <a:cs typeface="+mn-cs"/>
            </a:rPr>
            <a:t>=&gt;  </a:t>
          </a:r>
          <a:r>
            <a:rPr lang="nl-NL" sz="1600" b="0" dirty="0" err="1">
              <a:solidFill>
                <a:schemeClr val="accent2">
                  <a:lumMod val="20000"/>
                  <a:lumOff val="80000"/>
                </a:schemeClr>
              </a:solidFill>
              <a:latin typeface="Share Tech"/>
              <a:ea typeface="+mn-ea"/>
              <a:cs typeface="+mn-cs"/>
            </a:rPr>
            <a:t>IFIs</a:t>
          </a:r>
          <a:r>
            <a:rPr lang="nl-NL" sz="1600" b="0" dirty="0">
              <a:solidFill>
                <a:schemeClr val="accent2">
                  <a:lumMod val="20000"/>
                  <a:lumOff val="80000"/>
                </a:schemeClr>
              </a:solidFill>
              <a:latin typeface="Share Tech"/>
              <a:ea typeface="+mn-ea"/>
              <a:cs typeface="+mn-cs"/>
            </a:rPr>
            <a:t>/</a:t>
          </a:r>
          <a:r>
            <a:rPr lang="nl-NL" sz="1600" b="0" dirty="0" err="1">
              <a:solidFill>
                <a:schemeClr val="accent2">
                  <a:lumMod val="20000"/>
                  <a:lumOff val="80000"/>
                </a:schemeClr>
              </a:solidFill>
              <a:latin typeface="Share Tech"/>
              <a:ea typeface="+mn-ea"/>
              <a:cs typeface="+mn-cs"/>
            </a:rPr>
            <a:t>MDBs</a:t>
          </a:r>
          <a:r>
            <a:rPr lang="nl-NL" sz="1600" b="0" dirty="0">
              <a:solidFill>
                <a:schemeClr val="accent2">
                  <a:lumMod val="20000"/>
                  <a:lumOff val="80000"/>
                </a:schemeClr>
              </a:solidFill>
              <a:latin typeface="Share Tech"/>
              <a:ea typeface="+mn-ea"/>
              <a:cs typeface="+mn-cs"/>
            </a:rPr>
            <a:t> </a:t>
          </a:r>
          <a:r>
            <a:rPr lang="nl-NL" sz="1600" b="0" dirty="0" err="1">
              <a:solidFill>
                <a:schemeClr val="accent2">
                  <a:lumMod val="20000"/>
                  <a:lumOff val="80000"/>
                </a:schemeClr>
              </a:solidFill>
              <a:latin typeface="Share Tech"/>
              <a:ea typeface="+mn-ea"/>
              <a:cs typeface="+mn-cs"/>
            </a:rPr>
            <a:t>to</a:t>
          </a:r>
          <a:r>
            <a:rPr lang="en-GB" sz="1600" b="0" dirty="0">
              <a:solidFill>
                <a:schemeClr val="accent2">
                  <a:lumMod val="20000"/>
                  <a:lumOff val="80000"/>
                </a:schemeClr>
              </a:solidFill>
            </a:rPr>
            <a:t> remove climate and nature negative lending and investment from their portfolios (Paris Agreement and GBF alignment)</a:t>
          </a:r>
          <a:endParaRPr lang="nl-NL" sz="1600" b="0" dirty="0">
            <a:solidFill>
              <a:schemeClr val="accent2">
                <a:lumMod val="20000"/>
                <a:lumOff val="80000"/>
              </a:schemeClr>
            </a:solidFill>
            <a:latin typeface="Share Tech"/>
            <a:ea typeface="+mn-ea"/>
            <a:cs typeface="+mn-cs"/>
          </a:endParaRPr>
        </a:p>
      </dgm:t>
    </dgm:pt>
    <dgm:pt modelId="{51CCA4A2-2833-421E-88A0-6B37B8CF3BFD}" type="sibTrans" cxnId="{E72E7C62-F123-4FA8-8F24-DBF5204C44B4}">
      <dgm:prSet/>
      <dgm:spPr/>
      <dgm:t>
        <a:bodyPr/>
        <a:lstStyle/>
        <a:p>
          <a:endParaRPr lang="en-US"/>
        </a:p>
      </dgm:t>
    </dgm:pt>
    <dgm:pt modelId="{49DE83BF-DEEC-40C9-A59F-944FC761E889}" type="parTrans" cxnId="{E72E7C62-F123-4FA8-8F24-DBF5204C44B4}">
      <dgm:prSet/>
      <dgm:spPr/>
      <dgm:t>
        <a:bodyPr/>
        <a:lstStyle/>
        <a:p>
          <a:endParaRPr lang="en-US"/>
        </a:p>
      </dgm:t>
    </dgm:pt>
    <dgm:pt modelId="{BF9EFEE6-3FFC-4825-BE70-79D9CECF567B}">
      <dgm:prSet custT="1"/>
      <dgm:spPr/>
      <dgm:t>
        <a:bodyPr/>
        <a:lstStyle/>
        <a:p>
          <a:pPr marL="0" lvl="0" indent="0" algn="l" defTabSz="1066800">
            <a:lnSpc>
              <a:spcPct val="90000"/>
            </a:lnSpc>
            <a:spcBef>
              <a:spcPct val="0"/>
            </a:spcBef>
            <a:spcAft>
              <a:spcPct val="35000"/>
            </a:spcAft>
          </a:pPr>
          <a:r>
            <a:rPr lang="en-GB" sz="2000" b="1" kern="1200" dirty="0"/>
            <a:t>4.  Increase inclusion in financial systems for a just transition</a:t>
          </a:r>
        </a:p>
        <a:p>
          <a:pPr marL="0" lvl="0" indent="0" algn="l" defTabSz="1066800">
            <a:lnSpc>
              <a:spcPct val="90000"/>
            </a:lnSpc>
            <a:spcBef>
              <a:spcPct val="0"/>
            </a:spcBef>
            <a:spcAft>
              <a:spcPct val="35000"/>
            </a:spcAft>
          </a:pPr>
          <a:r>
            <a:rPr lang="nl-NL" sz="1600" b="0" kern="1200" dirty="0">
              <a:solidFill>
                <a:schemeClr val="accent2">
                  <a:lumMod val="20000"/>
                  <a:lumOff val="80000"/>
                </a:schemeClr>
              </a:solidFill>
              <a:latin typeface="Share Tech"/>
              <a:ea typeface="+mn-ea"/>
              <a:cs typeface="+mn-cs"/>
            </a:rPr>
            <a:t>=&gt; </a:t>
          </a:r>
          <a:r>
            <a:rPr lang="en-GB" sz="1600" b="0" kern="1200" dirty="0">
              <a:solidFill>
                <a:schemeClr val="accent2">
                  <a:lumMod val="20000"/>
                  <a:lumOff val="80000"/>
                </a:schemeClr>
              </a:solidFill>
              <a:latin typeface="Share Tech" panose="00000500000000000000"/>
            </a:rPr>
            <a:t> </a:t>
          </a:r>
          <a:r>
            <a:rPr lang="en-GB" sz="1600" b="0" kern="1200" dirty="0">
              <a:solidFill>
                <a:schemeClr val="accent2">
                  <a:lumMod val="20000"/>
                  <a:lumOff val="80000"/>
                </a:schemeClr>
              </a:solidFill>
            </a:rPr>
            <a:t>Public and private sector NbS investment needs to integrate just transition principles and safeguard human rights</a:t>
          </a:r>
          <a:endParaRPr lang="en-GB" sz="1600" b="0" kern="1200" dirty="0">
            <a:solidFill>
              <a:schemeClr val="accent2">
                <a:lumMod val="20000"/>
                <a:lumOff val="80000"/>
              </a:schemeClr>
            </a:solidFill>
            <a:latin typeface="Share Tech" panose="00000500000000000000"/>
          </a:endParaRPr>
        </a:p>
        <a:p>
          <a:pPr marL="0" lvl="0" indent="0" algn="l" defTabSz="1066800">
            <a:lnSpc>
              <a:spcPct val="90000"/>
            </a:lnSpc>
            <a:spcBef>
              <a:spcPct val="0"/>
            </a:spcBef>
            <a:spcAft>
              <a:spcPct val="35000"/>
            </a:spcAft>
            <a:buNone/>
          </a:pPr>
          <a:r>
            <a:rPr lang="nl-NL" sz="1600" b="0" kern="1200" dirty="0">
              <a:solidFill>
                <a:schemeClr val="accent2">
                  <a:lumMod val="20000"/>
                  <a:lumOff val="80000"/>
                </a:schemeClr>
              </a:solidFill>
              <a:latin typeface="Share Tech"/>
              <a:ea typeface="+mn-ea"/>
              <a:cs typeface="+mn-cs"/>
            </a:rPr>
            <a:t>=&gt;  </a:t>
          </a:r>
          <a:r>
            <a:rPr lang="nl-NL" sz="1600" b="0" kern="1200" dirty="0" err="1">
              <a:solidFill>
                <a:schemeClr val="accent2">
                  <a:lumMod val="20000"/>
                  <a:lumOff val="80000"/>
                </a:schemeClr>
              </a:solidFill>
              <a:latin typeface="Share Tech"/>
              <a:ea typeface="+mn-ea"/>
              <a:cs typeface="+mn-cs"/>
            </a:rPr>
            <a:t>Increased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finance</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to</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be</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combined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with</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better</a:t>
          </a:r>
          <a:r>
            <a:rPr lang="nl-NL" sz="1600" b="0" kern="1200" dirty="0">
              <a:solidFill>
                <a:schemeClr val="accent2">
                  <a:lumMod val="20000"/>
                  <a:lumOff val="80000"/>
                </a:schemeClr>
              </a:solidFill>
              <a:latin typeface="Share Tech"/>
              <a:ea typeface="+mn-ea"/>
              <a:cs typeface="+mn-cs"/>
            </a:rPr>
            <a:t> access </a:t>
          </a:r>
          <a:r>
            <a:rPr lang="nl-NL" sz="1600" b="0" kern="1200" dirty="0" err="1">
              <a:solidFill>
                <a:schemeClr val="accent2">
                  <a:lumMod val="20000"/>
                  <a:lumOff val="80000"/>
                </a:schemeClr>
              </a:solidFill>
              <a:latin typeface="Share Tech"/>
              <a:ea typeface="+mn-ea"/>
              <a:cs typeface="+mn-cs"/>
            </a:rPr>
            <a:t>to</a:t>
          </a:r>
          <a:r>
            <a:rPr lang="nl-NL" sz="1600" b="0" kern="1200" dirty="0">
              <a:solidFill>
                <a:schemeClr val="accent2">
                  <a:lumMod val="20000"/>
                  <a:lumOff val="80000"/>
                </a:schemeClr>
              </a:solidFill>
              <a:latin typeface="Share Tech"/>
              <a:ea typeface="+mn-ea"/>
              <a:cs typeface="+mn-cs"/>
            </a:rPr>
            <a:t> funds </a:t>
          </a:r>
          <a:r>
            <a:rPr lang="nl-NL" sz="1600" b="0" kern="1200" dirty="0" err="1">
              <a:solidFill>
                <a:schemeClr val="accent2">
                  <a:lumMod val="20000"/>
                  <a:lumOff val="80000"/>
                </a:schemeClr>
              </a:solidFill>
              <a:latin typeface="Share Tech"/>
              <a:ea typeface="+mn-ea"/>
              <a:cs typeface="+mn-cs"/>
            </a:rPr>
            <a:t>and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markets</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by</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women</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and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other</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marginalised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groups</a:t>
          </a:r>
          <a:r>
            <a:rPr lang="en-GB" sz="1600" b="0" kern="1200" dirty="0">
              <a:solidFill>
                <a:schemeClr val="accent2">
                  <a:lumMod val="20000"/>
                  <a:lumOff val="80000"/>
                </a:schemeClr>
              </a:solidFill>
              <a:latin typeface="Share Tech" panose="00000500000000000000"/>
            </a:rPr>
            <a:t> </a:t>
          </a:r>
          <a:endParaRPr lang="en-US" sz="1600" b="0" kern="1200" dirty="0">
            <a:solidFill>
              <a:schemeClr val="accent2">
                <a:lumMod val="20000"/>
                <a:lumOff val="80000"/>
              </a:schemeClr>
            </a:solidFill>
            <a:latin typeface="Share Tech"/>
            <a:ea typeface="+mn-ea"/>
            <a:cs typeface="+mn-cs"/>
          </a:endParaRPr>
        </a:p>
      </dgm:t>
    </dgm:pt>
    <dgm:pt modelId="{DED4C4AB-301B-4165-BC8E-54674D8159DF}" type="parTrans" cxnId="{7E6846A6-6417-46A0-80A4-F6B3F81E4D4D}">
      <dgm:prSet/>
      <dgm:spPr/>
      <dgm:t>
        <a:bodyPr/>
        <a:lstStyle/>
        <a:p>
          <a:endParaRPr lang="en-GB"/>
        </a:p>
      </dgm:t>
    </dgm:pt>
    <dgm:pt modelId="{C6FCBDB0-A4C7-4E39-A200-507EB64AA517}" type="sibTrans" cxnId="{7E6846A6-6417-46A0-80A4-F6B3F81E4D4D}">
      <dgm:prSet/>
      <dgm:spPr/>
      <dgm:t>
        <a:bodyPr/>
        <a:lstStyle/>
        <a:p>
          <a:endParaRPr lang="en-GB"/>
        </a:p>
      </dgm:t>
    </dgm:pt>
    <dgm:pt modelId="{65453685-0FAC-4684-BFC0-745A3C555E62}" type="pres">
      <dgm:prSet presAssocID="{36E08652-8743-4852-A499-0D13E9C548F2}" presName="linear" presStyleCnt="0">
        <dgm:presLayoutVars>
          <dgm:animLvl val="lvl"/>
          <dgm:resizeHandles val="exact"/>
        </dgm:presLayoutVars>
      </dgm:prSet>
      <dgm:spPr/>
    </dgm:pt>
    <dgm:pt modelId="{7C0C93CA-1608-4D31-91C7-CBAFAC39486E}" type="pres">
      <dgm:prSet presAssocID="{800E0C69-185C-4F7C-9995-98D9D5BE4F0F}" presName="parentText" presStyleLbl="node1" presStyleIdx="0" presStyleCnt="2" custScaleX="99218" custScaleY="122117" custLinFactY="-22298" custLinFactNeighborY="-100000">
        <dgm:presLayoutVars>
          <dgm:chMax val="0"/>
          <dgm:bulletEnabled val="1"/>
        </dgm:presLayoutVars>
      </dgm:prSet>
      <dgm:spPr/>
    </dgm:pt>
    <dgm:pt modelId="{C2C5975A-8832-4AE7-B018-277A999F1CFF}" type="pres">
      <dgm:prSet presAssocID="{51CCA4A2-2833-421E-88A0-6B37B8CF3BFD}" presName="spacer" presStyleCnt="0"/>
      <dgm:spPr/>
    </dgm:pt>
    <dgm:pt modelId="{DB3AF916-A299-4F39-AC63-DB1DAF4C2F28}" type="pres">
      <dgm:prSet presAssocID="{BF9EFEE6-3FFC-4825-BE70-79D9CECF567B}" presName="parentText" presStyleLbl="node1" presStyleIdx="1" presStyleCnt="2" custScaleY="89947" custLinFactY="157955" custLinFactNeighborX="2387" custLinFactNeighborY="200000">
        <dgm:presLayoutVars>
          <dgm:chMax val="0"/>
          <dgm:bulletEnabled val="1"/>
        </dgm:presLayoutVars>
      </dgm:prSet>
      <dgm:spPr/>
    </dgm:pt>
  </dgm:ptLst>
  <dgm:cxnLst>
    <dgm:cxn modelId="{E72E7C62-F123-4FA8-8F24-DBF5204C44B4}" srcId="{36E08652-8743-4852-A499-0D13E9C548F2}" destId="{800E0C69-185C-4F7C-9995-98D9D5BE4F0F}" srcOrd="0" destOrd="0" parTransId="{49DE83BF-DEEC-40C9-A59F-944FC761E889}" sibTransId="{51CCA4A2-2833-421E-88A0-6B37B8CF3BFD}"/>
    <dgm:cxn modelId="{E884355A-DA59-2A4D-A736-45DD71709386}" type="presOf" srcId="{36E08652-8743-4852-A499-0D13E9C548F2}" destId="{65453685-0FAC-4684-BFC0-745A3C555E62}" srcOrd="0" destOrd="0" presId="urn:microsoft.com/office/officeart/2005/8/layout/vList2"/>
    <dgm:cxn modelId="{C9B0FF8F-D289-49F8-82E8-130724769908}" type="presOf" srcId="{BF9EFEE6-3FFC-4825-BE70-79D9CECF567B}" destId="{DB3AF916-A299-4F39-AC63-DB1DAF4C2F28}" srcOrd="0" destOrd="0" presId="urn:microsoft.com/office/officeart/2005/8/layout/vList2"/>
    <dgm:cxn modelId="{7E6846A6-6417-46A0-80A4-F6B3F81E4D4D}" srcId="{36E08652-8743-4852-A499-0D13E9C548F2}" destId="{BF9EFEE6-3FFC-4825-BE70-79D9CECF567B}" srcOrd="1" destOrd="0" parTransId="{DED4C4AB-301B-4165-BC8E-54674D8159DF}" sibTransId="{C6FCBDB0-A4C7-4E39-A200-507EB64AA517}"/>
    <dgm:cxn modelId="{F6998AAA-F1D6-F547-A778-8A6ACD3BF9FD}" type="presOf" srcId="{800E0C69-185C-4F7C-9995-98D9D5BE4F0F}" destId="{7C0C93CA-1608-4D31-91C7-CBAFAC39486E}" srcOrd="0" destOrd="0" presId="urn:microsoft.com/office/officeart/2005/8/layout/vList2"/>
    <dgm:cxn modelId="{68387DE1-F63E-244E-AFE6-712CF1664215}" type="presParOf" srcId="{65453685-0FAC-4684-BFC0-745A3C555E62}" destId="{7C0C93CA-1608-4D31-91C7-CBAFAC39486E}" srcOrd="0" destOrd="0" presId="urn:microsoft.com/office/officeart/2005/8/layout/vList2"/>
    <dgm:cxn modelId="{FA347CA2-11FD-6E48-BC68-5351F5D5F732}" type="presParOf" srcId="{65453685-0FAC-4684-BFC0-745A3C555E62}" destId="{C2C5975A-8832-4AE7-B018-277A999F1CFF}" srcOrd="1" destOrd="0" presId="urn:microsoft.com/office/officeart/2005/8/layout/vList2"/>
    <dgm:cxn modelId="{A6CEC230-3103-4569-9CFF-A08158960AF6}" type="presParOf" srcId="{65453685-0FAC-4684-BFC0-745A3C555E62}" destId="{DB3AF916-A299-4F39-AC63-DB1DAF4C2F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C93CA-1608-4D31-91C7-CBAFAC39486E}">
      <dsp:nvSpPr>
        <dsp:cNvPr id="0" name=""/>
        <dsp:cNvSpPr/>
      </dsp:nvSpPr>
      <dsp:spPr>
        <a:xfrm>
          <a:off x="0" y="0"/>
          <a:ext cx="10515600" cy="8344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Share Tech" panose="00000500000000000000"/>
            </a:rPr>
            <a:t>1. NbS can cost effectively deliver on climate, biodiversity and land restoration targets, particularly if investments contribute to biodiversity (NBSAPs), climate (NDC) and restoration (LDN) targets. </a:t>
          </a:r>
          <a:endParaRPr lang="en-US" sz="2000" kern="1200" dirty="0">
            <a:latin typeface="Share Tech"/>
          </a:endParaRPr>
        </a:p>
      </dsp:txBody>
      <dsp:txXfrm>
        <a:off x="40736" y="40736"/>
        <a:ext cx="10434128" cy="753004"/>
      </dsp:txXfrm>
    </dsp:sp>
    <dsp:sp modelId="{40C8A101-18B7-48AC-B5F4-17AADB3A8109}">
      <dsp:nvSpPr>
        <dsp:cNvPr id="0" name=""/>
        <dsp:cNvSpPr/>
      </dsp:nvSpPr>
      <dsp:spPr>
        <a:xfrm>
          <a:off x="0" y="891157"/>
          <a:ext cx="10515600" cy="1100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FI" sz="2000" kern="1200" dirty="0">
              <a:latin typeface="Share Tech"/>
            </a:rPr>
            <a:t>2. Annual current finance flows to NbS must </a:t>
          </a:r>
          <a:r>
            <a:rPr lang="sv-FI" sz="2000" b="1" kern="1200" dirty="0">
              <a:latin typeface="Share Tech"/>
            </a:rPr>
            <a:t>urgently double to 2025 </a:t>
          </a:r>
          <a:r>
            <a:rPr lang="sv-FI" sz="2000" kern="1200" dirty="0">
              <a:latin typeface="Share Tech"/>
            </a:rPr>
            <a:t>if we are to halt biodiversity loss, limit climate change to below 2C  and achieve land degradation neutrality by 2030</a:t>
          </a:r>
          <a:endParaRPr lang="en-US" sz="2000" kern="1200" dirty="0">
            <a:latin typeface="Share Tech"/>
          </a:endParaRPr>
        </a:p>
      </dsp:txBody>
      <dsp:txXfrm>
        <a:off x="53716" y="944873"/>
        <a:ext cx="10408168" cy="992952"/>
      </dsp:txXfrm>
    </dsp:sp>
    <dsp:sp modelId="{E54CAFA2-F01C-45DA-8878-BAEAC36FD149}">
      <dsp:nvSpPr>
        <dsp:cNvPr id="0" name=""/>
        <dsp:cNvSpPr/>
      </dsp:nvSpPr>
      <dsp:spPr>
        <a:xfrm>
          <a:off x="0" y="2046262"/>
          <a:ext cx="10515600" cy="1100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sv-FI" sz="2000" kern="1200" dirty="0">
              <a:solidFill>
                <a:srgbClr val="FFFFFF"/>
              </a:solidFill>
              <a:latin typeface="Share Tech"/>
              <a:ea typeface="+mn-ea"/>
              <a:cs typeface="+mn-cs"/>
            </a:rPr>
            <a:t>3.</a:t>
          </a:r>
          <a:r>
            <a:rPr lang="nl-NL" sz="2000" kern="1200" dirty="0">
              <a:solidFill>
                <a:srgbClr val="FFFFFF"/>
              </a:solidFill>
              <a:latin typeface="Share Tech"/>
              <a:ea typeface="+mn-ea"/>
              <a:cs typeface="+mn-cs"/>
            </a:rPr>
            <a:t> </a:t>
          </a:r>
          <a:r>
            <a:rPr lang="nl-NL" sz="2000" kern="1200" dirty="0" err="1">
              <a:solidFill>
                <a:srgbClr val="FFFFFF"/>
              </a:solidFill>
              <a:latin typeface="Share Tech"/>
              <a:ea typeface="+mn-ea"/>
              <a:cs typeface="+mn-cs"/>
            </a:rPr>
            <a:t>Much</a:t>
          </a:r>
          <a:r>
            <a:rPr lang="nl-NL" sz="2000" kern="1200" dirty="0">
              <a:solidFill>
                <a:srgbClr val="FFFFFF"/>
              </a:solidFill>
              <a:latin typeface="Share Tech"/>
              <a:ea typeface="+mn-ea"/>
              <a:cs typeface="+mn-cs"/>
            </a:rPr>
            <a:t> </a:t>
          </a:r>
          <a:r>
            <a:rPr lang="nl-NL" sz="2000" b="0" u="none" kern="1200" dirty="0">
              <a:solidFill>
                <a:srgbClr val="FFFFFF"/>
              </a:solidFill>
              <a:latin typeface="Share Tech"/>
              <a:ea typeface="+mn-ea"/>
              <a:cs typeface="+mn-cs"/>
            </a:rPr>
            <a:t>of </a:t>
          </a:r>
          <a:r>
            <a:rPr lang="nl-NL" sz="2000" b="0" u="none" kern="1200" dirty="0" err="1">
              <a:solidFill>
                <a:srgbClr val="FFFFFF"/>
              </a:solidFill>
              <a:latin typeface="Share Tech"/>
              <a:ea typeface="+mn-ea"/>
              <a:cs typeface="+mn-cs"/>
            </a:rPr>
            <a:t>the</a:t>
          </a:r>
          <a:r>
            <a:rPr lang="nl-NL" sz="2000" b="0" u="none" kern="1200" dirty="0">
              <a:solidFill>
                <a:srgbClr val="FFFFFF"/>
              </a:solidFill>
              <a:latin typeface="Share Tech"/>
              <a:ea typeface="+mn-ea"/>
              <a:cs typeface="+mn-cs"/>
            </a:rPr>
            <a:t> NbS </a:t>
          </a:r>
          <a:r>
            <a:rPr lang="nl-NL" sz="2000" b="0" u="none" kern="1200" dirty="0" err="1">
              <a:solidFill>
                <a:srgbClr val="FFFFFF"/>
              </a:solidFill>
              <a:latin typeface="Share Tech"/>
              <a:ea typeface="+mn-ea"/>
              <a:cs typeface="+mn-cs"/>
            </a:rPr>
            <a:t>finance</a:t>
          </a:r>
          <a:r>
            <a:rPr lang="nl-NL" sz="2000" b="0" u="none" kern="1200" dirty="0">
              <a:solidFill>
                <a:srgbClr val="FFFFFF"/>
              </a:solidFill>
              <a:latin typeface="Share Tech"/>
              <a:ea typeface="+mn-ea"/>
              <a:cs typeface="+mn-cs"/>
            </a:rPr>
            <a:t> gap must </a:t>
          </a:r>
          <a:r>
            <a:rPr lang="nl-NL" sz="2000" b="0" u="none" kern="1200" dirty="0" err="1">
              <a:solidFill>
                <a:srgbClr val="FFFFFF"/>
              </a:solidFill>
              <a:latin typeface="Share Tech"/>
              <a:ea typeface="+mn-ea"/>
              <a:cs typeface="+mn-cs"/>
            </a:rPr>
            <a:t>be</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filled</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by</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the</a:t>
          </a:r>
          <a:r>
            <a:rPr lang="nl-NL" sz="2000" b="0" u="none" kern="1200" dirty="0">
              <a:solidFill>
                <a:srgbClr val="FFFFFF"/>
              </a:solidFill>
              <a:latin typeface="Share Tech"/>
              <a:ea typeface="+mn-ea"/>
              <a:cs typeface="+mn-cs"/>
            </a:rPr>
            <a:t> private sector, </a:t>
          </a:r>
          <a:r>
            <a:rPr lang="nl-NL" sz="2000" b="0" u="none" kern="1200" dirty="0" err="1">
              <a:solidFill>
                <a:srgbClr val="FFFFFF"/>
              </a:solidFill>
              <a:latin typeface="Share Tech"/>
              <a:ea typeface="+mn-ea"/>
              <a:cs typeface="+mn-cs"/>
            </a:rPr>
            <a:t>both</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businesses</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and</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the</a:t>
          </a:r>
          <a:r>
            <a:rPr lang="nl-NL" sz="2000" b="0" u="none" kern="1200" dirty="0">
              <a:solidFill>
                <a:srgbClr val="FFFFFF"/>
              </a:solidFill>
              <a:latin typeface="Share Tech"/>
              <a:ea typeface="+mn-ea"/>
              <a:cs typeface="+mn-cs"/>
            </a:rPr>
            <a:t> financial sector, </a:t>
          </a:r>
          <a:r>
            <a:rPr lang="nl-NL" sz="2000" b="0" u="none" kern="1200" dirty="0" err="1">
              <a:solidFill>
                <a:srgbClr val="FFFFFF"/>
              </a:solidFill>
              <a:latin typeface="Share Tech"/>
              <a:ea typeface="+mn-ea"/>
              <a:cs typeface="+mn-cs"/>
            </a:rPr>
            <a:t>given</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government</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debt</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and</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fiscal</a:t>
          </a:r>
          <a:r>
            <a:rPr lang="nl-NL" sz="2000" b="0" u="none" kern="1200" dirty="0">
              <a:solidFill>
                <a:srgbClr val="FFFFFF"/>
              </a:solidFill>
              <a:latin typeface="Share Tech"/>
              <a:ea typeface="+mn-ea"/>
              <a:cs typeface="+mn-cs"/>
            </a:rPr>
            <a:t> </a:t>
          </a:r>
          <a:r>
            <a:rPr lang="nl-NL" sz="2000" b="0" u="none" kern="1200" dirty="0" err="1">
              <a:solidFill>
                <a:srgbClr val="FFFFFF"/>
              </a:solidFill>
              <a:latin typeface="Share Tech"/>
              <a:ea typeface="+mn-ea"/>
              <a:cs typeface="+mn-cs"/>
            </a:rPr>
            <a:t>constraints</a:t>
          </a:r>
          <a:r>
            <a:rPr lang="nl-NL" sz="2000" b="0" u="none" kern="1200" dirty="0">
              <a:solidFill>
                <a:srgbClr val="FFFFFF"/>
              </a:solidFill>
              <a:latin typeface="Share Tech"/>
              <a:ea typeface="+mn-ea"/>
              <a:cs typeface="+mn-cs"/>
            </a:rPr>
            <a:t>.</a:t>
          </a:r>
          <a:endParaRPr lang="en-US" sz="2000" b="0" u="none" kern="1200" dirty="0">
            <a:solidFill>
              <a:srgbClr val="FFFFFF"/>
            </a:solidFill>
            <a:latin typeface="Share Tech"/>
            <a:ea typeface="+mn-ea"/>
            <a:cs typeface="+mn-cs"/>
          </a:endParaRPr>
        </a:p>
      </dsp:txBody>
      <dsp:txXfrm>
        <a:off x="53716" y="2099978"/>
        <a:ext cx="10408168" cy="992952"/>
      </dsp:txXfrm>
    </dsp:sp>
    <dsp:sp modelId="{7BFB5016-0181-4C24-AC85-D9877B89D8BF}">
      <dsp:nvSpPr>
        <dsp:cNvPr id="0" name=""/>
        <dsp:cNvSpPr/>
      </dsp:nvSpPr>
      <dsp:spPr>
        <a:xfrm>
          <a:off x="0" y="3201367"/>
          <a:ext cx="10515600" cy="1100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n-US" sz="2000" b="0" u="none" kern="1200" dirty="0">
              <a:solidFill>
                <a:srgbClr val="FFFFFF"/>
              </a:solidFill>
              <a:latin typeface="Share Tech"/>
              <a:ea typeface="+mn-ea"/>
              <a:cs typeface="+mn-cs"/>
            </a:rPr>
            <a:t>4. Reform and </a:t>
          </a:r>
          <a:r>
            <a:rPr lang="en-US" sz="2000" b="1" u="none" kern="1200" dirty="0">
              <a:solidFill>
                <a:srgbClr val="FFFFFF"/>
              </a:solidFill>
              <a:latin typeface="Share Tech"/>
              <a:ea typeface="+mn-ea"/>
              <a:cs typeface="+mn-cs"/>
            </a:rPr>
            <a:t>repurposing of environmentally harmful expenditures </a:t>
          </a:r>
          <a:r>
            <a:rPr lang="en-US" sz="2000" b="0" u="none" kern="1200" dirty="0">
              <a:solidFill>
                <a:srgbClr val="FFFFFF"/>
              </a:solidFill>
              <a:latin typeface="Share Tech"/>
              <a:ea typeface="+mn-ea"/>
              <a:cs typeface="+mn-cs"/>
            </a:rPr>
            <a:t>is urgent - they are 3-7 times the volume of investment in nature and undermine efforts to conserve and sustainably manage biodiversity.</a:t>
          </a:r>
        </a:p>
      </dsp:txBody>
      <dsp:txXfrm>
        <a:off x="53716" y="3255083"/>
        <a:ext cx="10408168" cy="992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C93CA-1608-4D31-91C7-CBAFAC39486E}">
      <dsp:nvSpPr>
        <dsp:cNvPr id="0" name=""/>
        <dsp:cNvSpPr/>
      </dsp:nvSpPr>
      <dsp:spPr>
        <a:xfrm>
          <a:off x="0" y="0"/>
          <a:ext cx="11636513" cy="256251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FI" sz="2100" b="1" kern="1200" dirty="0">
              <a:latin typeface="Share Tech"/>
            </a:rPr>
            <a:t>1. </a:t>
          </a:r>
          <a:r>
            <a:rPr lang="en-GB" sz="2100" b="1" kern="1200" dirty="0"/>
            <a:t>Lock in critical targets on biodiversity loss and take urgent action to implement existing targets to combat climate change and land degradation</a:t>
          </a:r>
          <a:r>
            <a:rPr lang="en-GB" sz="2100" kern="1200" dirty="0"/>
            <a:t>. </a:t>
          </a:r>
        </a:p>
        <a:p>
          <a:pPr marL="0" lvl="0" indent="0" algn="l" defTabSz="933450">
            <a:lnSpc>
              <a:spcPct val="90000"/>
            </a:lnSpc>
            <a:spcBef>
              <a:spcPct val="0"/>
            </a:spcBef>
            <a:spcAft>
              <a:spcPct val="35000"/>
            </a:spcAft>
            <a:buNone/>
          </a:pPr>
          <a:r>
            <a:rPr lang="en-US" sz="1600" kern="1200" dirty="0">
              <a:solidFill>
                <a:schemeClr val="accent2">
                  <a:lumMod val="20000"/>
                  <a:lumOff val="80000"/>
                </a:schemeClr>
              </a:solidFill>
              <a:latin typeface="Share Tech"/>
            </a:rPr>
            <a:t>=&gt; </a:t>
          </a:r>
          <a:r>
            <a:rPr lang="en-GB" sz="1600" kern="1200" dirty="0">
              <a:solidFill>
                <a:schemeClr val="accent2">
                  <a:lumMod val="20000"/>
                  <a:lumOff val="80000"/>
                </a:schemeClr>
              </a:solidFill>
            </a:rPr>
            <a:t>Targets should be anchored in national regulation/legislation and finance made available to close the investment gap on NbS.</a:t>
          </a:r>
        </a:p>
        <a:p>
          <a:pPr marL="0" lvl="0" indent="0" algn="l" defTabSz="933450">
            <a:lnSpc>
              <a:spcPct val="90000"/>
            </a:lnSpc>
            <a:spcBef>
              <a:spcPct val="0"/>
            </a:spcBef>
            <a:spcAft>
              <a:spcPct val="35000"/>
            </a:spcAft>
            <a:buNone/>
          </a:pPr>
          <a:r>
            <a:rPr lang="en-US" sz="1600" kern="1200" dirty="0">
              <a:solidFill>
                <a:schemeClr val="accent2">
                  <a:lumMod val="20000"/>
                  <a:lumOff val="80000"/>
                </a:schemeClr>
              </a:solidFill>
              <a:latin typeface="Share Tech"/>
            </a:rPr>
            <a:t>=&gt; Embed precise, verifiable targets for nature-based solutions in NBSAPs, BFPs, NDCs, restorations commitments.</a:t>
          </a:r>
        </a:p>
        <a:p>
          <a:pPr marL="0" lvl="0" indent="0" algn="l" defTabSz="933450">
            <a:lnSpc>
              <a:spcPct val="90000"/>
            </a:lnSpc>
            <a:spcBef>
              <a:spcPct val="0"/>
            </a:spcBef>
            <a:spcAft>
              <a:spcPct val="35000"/>
            </a:spcAft>
            <a:buNone/>
          </a:pPr>
          <a:r>
            <a:rPr lang="en-US" sz="1600" kern="1200" dirty="0">
              <a:solidFill>
                <a:schemeClr val="accent2">
                  <a:lumMod val="20000"/>
                  <a:lumOff val="80000"/>
                </a:schemeClr>
              </a:solidFill>
              <a:latin typeface="Share Tech"/>
            </a:rPr>
            <a:t>=&gt; P</a:t>
          </a:r>
          <a:r>
            <a:rPr lang="en-GB" sz="1600" kern="1200" dirty="0" err="1">
              <a:solidFill>
                <a:schemeClr val="accent2">
                  <a:lumMod val="20000"/>
                  <a:lumOff val="80000"/>
                </a:schemeClr>
              </a:solidFill>
            </a:rPr>
            <a:t>rovide</a:t>
          </a:r>
          <a:r>
            <a:rPr lang="en-GB" sz="1600" kern="1200" dirty="0">
              <a:solidFill>
                <a:schemeClr val="accent2">
                  <a:lumMod val="20000"/>
                  <a:lumOff val="80000"/>
                </a:schemeClr>
              </a:solidFill>
            </a:rPr>
            <a:t> the enabling environment through regulation and economic incentives to catalyse private sector investment in nature</a:t>
          </a:r>
          <a:endParaRPr lang="en-US" sz="1600" kern="1200" dirty="0">
            <a:solidFill>
              <a:schemeClr val="accent2">
                <a:lumMod val="20000"/>
                <a:lumOff val="80000"/>
              </a:schemeClr>
            </a:solidFill>
            <a:latin typeface="Share Tech"/>
          </a:endParaRPr>
        </a:p>
      </dsp:txBody>
      <dsp:txXfrm>
        <a:off x="125092" y="125092"/>
        <a:ext cx="11386329" cy="2312334"/>
      </dsp:txXfrm>
    </dsp:sp>
    <dsp:sp modelId="{DB3AF916-A299-4F39-AC63-DB1DAF4C2F28}">
      <dsp:nvSpPr>
        <dsp:cNvPr id="0" name=""/>
        <dsp:cNvSpPr/>
      </dsp:nvSpPr>
      <dsp:spPr>
        <a:xfrm>
          <a:off x="0" y="2573832"/>
          <a:ext cx="11636513" cy="26427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1066800">
            <a:lnSpc>
              <a:spcPct val="90000"/>
            </a:lnSpc>
            <a:spcBef>
              <a:spcPct val="0"/>
            </a:spcBef>
            <a:spcAft>
              <a:spcPct val="35000"/>
            </a:spcAft>
            <a:buNone/>
          </a:pPr>
          <a:r>
            <a:rPr lang="en-US" sz="2100" b="1" kern="1200" dirty="0">
              <a:solidFill>
                <a:srgbClr val="FFFFFF"/>
              </a:solidFill>
              <a:latin typeface="Share Tech"/>
              <a:ea typeface="+mn-ea"/>
              <a:cs typeface="+mn-cs"/>
            </a:rPr>
            <a:t>2. </a:t>
          </a:r>
          <a:r>
            <a:rPr lang="en-GB" sz="2100" b="1" kern="1200" dirty="0"/>
            <a:t>Finance green</a:t>
          </a:r>
          <a:r>
            <a:rPr lang="en-GB" sz="2100" kern="1200" dirty="0"/>
            <a:t> </a:t>
          </a:r>
          <a:r>
            <a:rPr lang="en-GB" sz="2100" b="1" kern="1200" dirty="0"/>
            <a:t>- Increase finance flows to NbS and nature</a:t>
          </a:r>
          <a:endParaRPr lang="en-GB" sz="2100" kern="1200" dirty="0"/>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 Review government expenditure and ODA through nature positive-negative lens and transition to nature positive</a:t>
          </a:r>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 Government and MDBs to increase volume of grant and concessional finance to </a:t>
          </a:r>
          <a:r>
            <a:rPr lang="en-US" sz="1600" b="0" kern="1200" dirty="0" err="1">
              <a:solidFill>
                <a:schemeClr val="accent2">
                  <a:lumMod val="20000"/>
                  <a:lumOff val="80000"/>
                </a:schemeClr>
              </a:solidFill>
              <a:latin typeface="Share Tech"/>
              <a:ea typeface="+mn-ea"/>
              <a:cs typeface="+mn-cs"/>
            </a:rPr>
            <a:t>catalyse</a:t>
          </a:r>
          <a:r>
            <a:rPr lang="en-US" sz="1600" b="0" kern="1200" dirty="0">
              <a:solidFill>
                <a:schemeClr val="accent2">
                  <a:lumMod val="20000"/>
                  <a:lumOff val="80000"/>
                </a:schemeClr>
              </a:solidFill>
              <a:latin typeface="Share Tech"/>
              <a:ea typeface="+mn-ea"/>
              <a:cs typeface="+mn-cs"/>
            </a:rPr>
            <a:t> private investment</a:t>
          </a:r>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=&gt;MDB-IFIs to </a:t>
          </a:r>
          <a:r>
            <a:rPr lang="en-US" sz="1600" b="0" kern="1200" dirty="0" err="1">
              <a:solidFill>
                <a:schemeClr val="accent2">
                  <a:lumMod val="20000"/>
                  <a:lumOff val="80000"/>
                </a:schemeClr>
              </a:solidFill>
              <a:latin typeface="Share Tech"/>
              <a:ea typeface="+mn-ea"/>
              <a:cs typeface="+mn-cs"/>
            </a:rPr>
            <a:t>prioritise</a:t>
          </a:r>
          <a:r>
            <a:rPr lang="en-US" sz="1600" b="0" kern="1200" dirty="0">
              <a:solidFill>
                <a:schemeClr val="accent2">
                  <a:lumMod val="20000"/>
                  <a:lumOff val="80000"/>
                </a:schemeClr>
              </a:solidFill>
              <a:latin typeface="Share Tech"/>
              <a:ea typeface="+mn-ea"/>
              <a:cs typeface="+mn-cs"/>
            </a:rPr>
            <a:t> green finance in lending and investment, scale up debt for nature swaps</a:t>
          </a:r>
        </a:p>
        <a:p>
          <a:pPr marL="0" lvl="0" indent="0" algn="l" defTabSz="1066800">
            <a:lnSpc>
              <a:spcPct val="90000"/>
            </a:lnSpc>
            <a:spcBef>
              <a:spcPct val="0"/>
            </a:spcBef>
            <a:spcAft>
              <a:spcPct val="35000"/>
            </a:spcAft>
            <a:buNone/>
          </a:pPr>
          <a:r>
            <a:rPr lang="en-US" sz="1600" b="0" kern="1200" dirty="0">
              <a:solidFill>
                <a:schemeClr val="accent2">
                  <a:lumMod val="20000"/>
                  <a:lumOff val="80000"/>
                </a:schemeClr>
              </a:solidFill>
              <a:latin typeface="Share Tech"/>
              <a:ea typeface="+mn-ea"/>
              <a:cs typeface="+mn-cs"/>
            </a:rPr>
            <a:t>=&gt; Increase private investment in sustainable supply chains, nature markets (to offset unavoidable impacts), pay for ecosystem services</a:t>
          </a:r>
        </a:p>
        <a:p>
          <a:pPr marL="0" lvl="0" indent="0" algn="l" defTabSz="1066800">
            <a:lnSpc>
              <a:spcPct val="90000"/>
            </a:lnSpc>
            <a:spcBef>
              <a:spcPct val="0"/>
            </a:spcBef>
            <a:spcAft>
              <a:spcPct val="35000"/>
            </a:spcAft>
            <a:buNone/>
          </a:pPr>
          <a:r>
            <a:rPr lang="en-US" sz="1600" kern="1200" dirty="0">
              <a:solidFill>
                <a:schemeClr val="accent2">
                  <a:lumMod val="20000"/>
                  <a:lumOff val="80000"/>
                </a:schemeClr>
              </a:solidFill>
              <a:latin typeface="Share Tech"/>
              <a:ea typeface="+mn-ea"/>
              <a:cs typeface="+mn-cs"/>
            </a:rPr>
            <a:t>=&gt; Increase number of </a:t>
          </a:r>
          <a:r>
            <a:rPr lang="en-US" sz="1600" b="1" kern="1200" dirty="0">
              <a:solidFill>
                <a:schemeClr val="accent2">
                  <a:lumMod val="20000"/>
                  <a:lumOff val="80000"/>
                </a:schemeClr>
              </a:solidFill>
              <a:latin typeface="Share Tech"/>
              <a:ea typeface="+mn-ea"/>
              <a:cs typeface="+mn-cs"/>
            </a:rPr>
            <a:t>commercially-viable nature positive projects </a:t>
          </a:r>
          <a:r>
            <a:rPr lang="en-US" sz="1600" kern="1200" dirty="0">
              <a:solidFill>
                <a:schemeClr val="accent2">
                  <a:lumMod val="20000"/>
                  <a:lumOff val="80000"/>
                </a:schemeClr>
              </a:solidFill>
              <a:latin typeface="Share Tech"/>
              <a:ea typeface="+mn-ea"/>
              <a:cs typeface="+mn-cs"/>
            </a:rPr>
            <a:t>(technical, economic and regulatory incentives)</a:t>
          </a:r>
        </a:p>
        <a:p>
          <a:pPr marL="0" lvl="0" indent="0" algn="l" defTabSz="1066800">
            <a:lnSpc>
              <a:spcPct val="90000"/>
            </a:lnSpc>
            <a:spcBef>
              <a:spcPct val="0"/>
            </a:spcBef>
            <a:spcAft>
              <a:spcPct val="35000"/>
            </a:spcAft>
            <a:buNone/>
          </a:pPr>
          <a:r>
            <a:rPr lang="en-US" sz="1600" kern="1200" dirty="0">
              <a:solidFill>
                <a:schemeClr val="accent2">
                  <a:lumMod val="20000"/>
                  <a:lumOff val="80000"/>
                </a:schemeClr>
              </a:solidFill>
              <a:latin typeface="Share Tech"/>
              <a:ea typeface="+mn-ea"/>
              <a:cs typeface="+mn-cs"/>
            </a:rPr>
            <a:t>=&gt; </a:t>
          </a:r>
          <a:r>
            <a:rPr lang="en-US" sz="1600" b="1" kern="1200" dirty="0">
              <a:solidFill>
                <a:schemeClr val="accent2">
                  <a:lumMod val="20000"/>
                  <a:lumOff val="80000"/>
                </a:schemeClr>
              </a:solidFill>
              <a:latin typeface="Share Tech"/>
              <a:ea typeface="+mn-ea"/>
              <a:cs typeface="+mn-cs"/>
            </a:rPr>
            <a:t>Unlock institutional investor capital </a:t>
          </a:r>
          <a:r>
            <a:rPr lang="en-US" sz="1600" kern="1200" dirty="0">
              <a:solidFill>
                <a:schemeClr val="accent2">
                  <a:lumMod val="20000"/>
                  <a:lumOff val="80000"/>
                </a:schemeClr>
              </a:solidFill>
              <a:latin typeface="Share Tech"/>
              <a:ea typeface="+mn-ea"/>
              <a:cs typeface="+mn-cs"/>
            </a:rPr>
            <a:t>(credit ratings, liquidity, listing of funds)</a:t>
          </a:r>
          <a:r>
            <a:rPr lang="en-US" sz="1600" b="0" kern="1200" dirty="0">
              <a:solidFill>
                <a:schemeClr val="accent2">
                  <a:lumMod val="20000"/>
                  <a:lumOff val="80000"/>
                </a:schemeClr>
              </a:solidFill>
              <a:latin typeface="Share Tech"/>
              <a:ea typeface="+mn-ea"/>
              <a:cs typeface="+mn-cs"/>
            </a:rPr>
            <a:t>  through natural capital asset class </a:t>
          </a:r>
        </a:p>
        <a:p>
          <a:pPr marL="0" lvl="0" indent="0" algn="l" defTabSz="1066800">
            <a:lnSpc>
              <a:spcPct val="90000"/>
            </a:lnSpc>
            <a:spcBef>
              <a:spcPct val="0"/>
            </a:spcBef>
            <a:spcAft>
              <a:spcPct val="35000"/>
            </a:spcAft>
            <a:buNone/>
          </a:pPr>
          <a:endParaRPr lang="en-US" sz="1600" b="0" kern="1200" dirty="0">
            <a:solidFill>
              <a:schemeClr val="accent2">
                <a:lumMod val="60000"/>
                <a:lumOff val="40000"/>
              </a:schemeClr>
            </a:solidFill>
            <a:latin typeface="Share Tech"/>
            <a:ea typeface="+mn-ea"/>
            <a:cs typeface="+mn-cs"/>
          </a:endParaRPr>
        </a:p>
      </dsp:txBody>
      <dsp:txXfrm>
        <a:off x="129010" y="2702842"/>
        <a:ext cx="11378493" cy="2384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C93CA-1608-4D31-91C7-CBAFAC39486E}">
      <dsp:nvSpPr>
        <dsp:cNvPr id="0" name=""/>
        <dsp:cNvSpPr/>
      </dsp:nvSpPr>
      <dsp:spPr>
        <a:xfrm>
          <a:off x="45786" y="0"/>
          <a:ext cx="11618468" cy="23217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FI" sz="2100" b="1" kern="1200" dirty="0">
              <a:solidFill>
                <a:srgbClr val="FFFFFF"/>
              </a:solidFill>
              <a:latin typeface="Share Tech"/>
              <a:ea typeface="+mn-ea"/>
              <a:cs typeface="+mn-cs"/>
            </a:rPr>
            <a:t>3.</a:t>
          </a:r>
          <a:r>
            <a:rPr lang="nl-NL" sz="2100" b="1" kern="1200" dirty="0">
              <a:solidFill>
                <a:srgbClr val="FFFFFF"/>
              </a:solidFill>
              <a:latin typeface="Share Tech"/>
              <a:ea typeface="+mn-ea"/>
              <a:cs typeface="+mn-cs"/>
            </a:rPr>
            <a:t> </a:t>
          </a:r>
          <a:r>
            <a:rPr lang="en-GB" sz="2100" b="1" kern="1200" dirty="0"/>
            <a:t>Greening finance</a:t>
          </a:r>
          <a:r>
            <a:rPr lang="en-GB" sz="2100" kern="1200" dirty="0"/>
            <a:t> </a:t>
          </a:r>
          <a:r>
            <a:rPr lang="en-GB" sz="2100" b="1" kern="1200" dirty="0"/>
            <a:t>–governments, business and financial institutions to transition to net zero, nature positive and equitable and to align financial flows with Rio Convention goals</a:t>
          </a:r>
        </a:p>
        <a:p>
          <a:pPr marL="0" lvl="0" indent="0" algn="l" defTabSz="933450">
            <a:lnSpc>
              <a:spcPct val="90000"/>
            </a:lnSpc>
            <a:spcBef>
              <a:spcPct val="0"/>
            </a:spcBef>
            <a:spcAft>
              <a:spcPct val="35000"/>
            </a:spcAft>
            <a:buNone/>
          </a:pPr>
          <a:r>
            <a:rPr lang="nl-NL" sz="1600" b="0" kern="1200" dirty="0">
              <a:solidFill>
                <a:schemeClr val="accent2">
                  <a:lumMod val="20000"/>
                  <a:lumOff val="80000"/>
                </a:schemeClr>
              </a:solidFill>
              <a:latin typeface="Share Tech"/>
              <a:ea typeface="+mn-ea"/>
              <a:cs typeface="+mn-cs"/>
            </a:rPr>
            <a:t>=&gt; </a:t>
          </a:r>
          <a:r>
            <a:rPr lang="en-GB" sz="1600" b="0" kern="1200" dirty="0">
              <a:solidFill>
                <a:schemeClr val="accent2">
                  <a:lumMod val="20000"/>
                  <a:lumOff val="80000"/>
                </a:schemeClr>
              </a:solidFill>
              <a:latin typeface="Share Tech" panose="00000500000000000000"/>
            </a:rPr>
            <a:t> </a:t>
          </a:r>
          <a:r>
            <a:rPr lang="en-GB" sz="1600" b="0" kern="1200" dirty="0">
              <a:solidFill>
                <a:schemeClr val="accent2">
                  <a:lumMod val="20000"/>
                  <a:lumOff val="80000"/>
                </a:schemeClr>
              </a:solidFill>
            </a:rPr>
            <a:t>Accelerate reform of harmful public financial flows, particularly environmentally harmful subsidies</a:t>
          </a:r>
          <a:endParaRPr lang="en-GB" sz="1600" b="0" kern="1200" dirty="0">
            <a:solidFill>
              <a:schemeClr val="accent2">
                <a:lumMod val="20000"/>
                <a:lumOff val="80000"/>
              </a:schemeClr>
            </a:solidFill>
            <a:latin typeface="Share Tech" panose="00000500000000000000"/>
          </a:endParaRPr>
        </a:p>
        <a:p>
          <a:pPr marL="0" lvl="0" indent="0" algn="l" defTabSz="933450">
            <a:lnSpc>
              <a:spcPct val="90000"/>
            </a:lnSpc>
            <a:spcBef>
              <a:spcPct val="0"/>
            </a:spcBef>
            <a:spcAft>
              <a:spcPct val="35000"/>
            </a:spcAft>
            <a:buNone/>
          </a:pPr>
          <a:r>
            <a:rPr lang="nl-NL" sz="1600" b="0" kern="1200" dirty="0">
              <a:solidFill>
                <a:schemeClr val="accent2">
                  <a:lumMod val="20000"/>
                  <a:lumOff val="80000"/>
                </a:schemeClr>
              </a:solidFill>
              <a:latin typeface="Share Tech"/>
              <a:ea typeface="+mn-ea"/>
              <a:cs typeface="+mn-cs"/>
            </a:rPr>
            <a:t>=&gt; I</a:t>
          </a:r>
          <a:r>
            <a:rPr lang="en-GB" sz="1600" b="0" kern="1200" dirty="0" err="1">
              <a:solidFill>
                <a:schemeClr val="accent2">
                  <a:lumMod val="20000"/>
                  <a:lumOff val="80000"/>
                </a:schemeClr>
              </a:solidFill>
              <a:latin typeface="Share Tech" panose="00000500000000000000"/>
            </a:rPr>
            <a:t>mproved</a:t>
          </a:r>
          <a:r>
            <a:rPr lang="en-GB" sz="1600" b="0" kern="1200" dirty="0">
              <a:solidFill>
                <a:schemeClr val="accent2">
                  <a:lumMod val="20000"/>
                  <a:lumOff val="80000"/>
                </a:schemeClr>
              </a:solidFill>
              <a:latin typeface="Share Tech" panose="00000500000000000000"/>
            </a:rPr>
            <a:t> accountability, assessment , measurement, reporting and disclosure of impact and dependencies on nature (TNFD, </a:t>
          </a:r>
          <a:r>
            <a:rPr lang="en-GB" sz="1600" b="0" kern="1200" dirty="0" err="1">
              <a:solidFill>
                <a:schemeClr val="accent2">
                  <a:lumMod val="20000"/>
                  <a:lumOff val="80000"/>
                </a:schemeClr>
              </a:solidFill>
              <a:latin typeface="Share Tech" panose="00000500000000000000"/>
            </a:rPr>
            <a:t>SbT</a:t>
          </a:r>
          <a:r>
            <a:rPr lang="en-GB" sz="1600" b="0" kern="1200" dirty="0">
              <a:solidFill>
                <a:schemeClr val="accent2">
                  <a:lumMod val="20000"/>
                  <a:lumOff val="80000"/>
                </a:schemeClr>
              </a:solidFill>
              <a:latin typeface="Share Tech" panose="00000500000000000000"/>
            </a:rPr>
            <a:t>)) </a:t>
          </a:r>
        </a:p>
        <a:p>
          <a:pPr marL="0" lvl="0" indent="0" algn="l" defTabSz="933450">
            <a:lnSpc>
              <a:spcPct val="90000"/>
            </a:lnSpc>
            <a:spcBef>
              <a:spcPct val="0"/>
            </a:spcBef>
            <a:spcAft>
              <a:spcPct val="35000"/>
            </a:spcAft>
            <a:buNone/>
          </a:pPr>
          <a:r>
            <a:rPr lang="nl-NL" sz="1600" b="0" kern="1200" dirty="0">
              <a:solidFill>
                <a:schemeClr val="accent2">
                  <a:lumMod val="20000"/>
                  <a:lumOff val="80000"/>
                </a:schemeClr>
              </a:solidFill>
              <a:latin typeface="Share Tech"/>
              <a:ea typeface="+mn-ea"/>
              <a:cs typeface="+mn-cs"/>
            </a:rPr>
            <a:t>=&gt;  </a:t>
          </a:r>
          <a:r>
            <a:rPr lang="nl-NL" sz="1600" b="0" kern="1200" dirty="0" err="1">
              <a:solidFill>
                <a:schemeClr val="accent2">
                  <a:lumMod val="20000"/>
                  <a:lumOff val="80000"/>
                </a:schemeClr>
              </a:solidFill>
              <a:latin typeface="Share Tech"/>
              <a:ea typeface="+mn-ea"/>
              <a:cs typeface="+mn-cs"/>
            </a:rPr>
            <a:t>IFIs</a:t>
          </a:r>
          <a:r>
            <a:rPr lang="nl-NL" sz="1600" b="0" kern="1200" dirty="0">
              <a:solidFill>
                <a:schemeClr val="accent2">
                  <a:lumMod val="20000"/>
                  <a:lumOff val="80000"/>
                </a:schemeClr>
              </a:solidFill>
              <a:latin typeface="Share Tech"/>
              <a:ea typeface="+mn-ea"/>
              <a:cs typeface="+mn-cs"/>
            </a:rPr>
            <a:t>/</a:t>
          </a:r>
          <a:r>
            <a:rPr lang="nl-NL" sz="1600" b="0" kern="1200" dirty="0" err="1">
              <a:solidFill>
                <a:schemeClr val="accent2">
                  <a:lumMod val="20000"/>
                  <a:lumOff val="80000"/>
                </a:schemeClr>
              </a:solidFill>
              <a:latin typeface="Share Tech"/>
              <a:ea typeface="+mn-ea"/>
              <a:cs typeface="+mn-cs"/>
            </a:rPr>
            <a:t>MDBs</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to</a:t>
          </a:r>
          <a:r>
            <a:rPr lang="en-GB" sz="1600" b="0" kern="1200" dirty="0">
              <a:solidFill>
                <a:schemeClr val="accent2">
                  <a:lumMod val="20000"/>
                  <a:lumOff val="80000"/>
                </a:schemeClr>
              </a:solidFill>
            </a:rPr>
            <a:t> remove climate and nature negative lending and investment from their portfolios (Paris Agreement and GBF alignment)</a:t>
          </a:r>
          <a:endParaRPr lang="nl-NL" sz="1600" b="0" kern="1200" dirty="0">
            <a:solidFill>
              <a:schemeClr val="accent2">
                <a:lumMod val="20000"/>
                <a:lumOff val="80000"/>
              </a:schemeClr>
            </a:solidFill>
            <a:latin typeface="Share Tech"/>
            <a:ea typeface="+mn-ea"/>
            <a:cs typeface="+mn-cs"/>
          </a:endParaRPr>
        </a:p>
      </dsp:txBody>
      <dsp:txXfrm>
        <a:off x="159124" y="113338"/>
        <a:ext cx="11391792" cy="2095073"/>
      </dsp:txXfrm>
    </dsp:sp>
    <dsp:sp modelId="{DB3AF916-A299-4F39-AC63-DB1DAF4C2F28}">
      <dsp:nvSpPr>
        <dsp:cNvPr id="0" name=""/>
        <dsp:cNvSpPr/>
      </dsp:nvSpPr>
      <dsp:spPr>
        <a:xfrm>
          <a:off x="0" y="2648353"/>
          <a:ext cx="11710041" cy="171011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n-GB" sz="2000" b="1" kern="1200" dirty="0"/>
            <a:t>4.  Increase inclusion in financial systems for a just transition</a:t>
          </a:r>
        </a:p>
        <a:p>
          <a:pPr marL="0" lvl="0" indent="0" algn="l" defTabSz="1066800">
            <a:lnSpc>
              <a:spcPct val="90000"/>
            </a:lnSpc>
            <a:spcBef>
              <a:spcPct val="0"/>
            </a:spcBef>
            <a:spcAft>
              <a:spcPct val="35000"/>
            </a:spcAft>
            <a:buNone/>
          </a:pPr>
          <a:r>
            <a:rPr lang="nl-NL" sz="1600" b="0" kern="1200" dirty="0">
              <a:solidFill>
                <a:schemeClr val="accent2">
                  <a:lumMod val="20000"/>
                  <a:lumOff val="80000"/>
                </a:schemeClr>
              </a:solidFill>
              <a:latin typeface="Share Tech"/>
              <a:ea typeface="+mn-ea"/>
              <a:cs typeface="+mn-cs"/>
            </a:rPr>
            <a:t>=&gt; </a:t>
          </a:r>
          <a:r>
            <a:rPr lang="en-GB" sz="1600" b="0" kern="1200" dirty="0">
              <a:solidFill>
                <a:schemeClr val="accent2">
                  <a:lumMod val="20000"/>
                  <a:lumOff val="80000"/>
                </a:schemeClr>
              </a:solidFill>
              <a:latin typeface="Share Tech" panose="00000500000000000000"/>
            </a:rPr>
            <a:t> </a:t>
          </a:r>
          <a:r>
            <a:rPr lang="en-GB" sz="1600" b="0" kern="1200" dirty="0">
              <a:solidFill>
                <a:schemeClr val="accent2">
                  <a:lumMod val="20000"/>
                  <a:lumOff val="80000"/>
                </a:schemeClr>
              </a:solidFill>
            </a:rPr>
            <a:t>Public and private sector NbS investment needs to integrate just transition principles and safeguard human rights</a:t>
          </a:r>
          <a:endParaRPr lang="en-GB" sz="1600" b="0" kern="1200" dirty="0">
            <a:solidFill>
              <a:schemeClr val="accent2">
                <a:lumMod val="20000"/>
                <a:lumOff val="80000"/>
              </a:schemeClr>
            </a:solidFill>
            <a:latin typeface="Share Tech" panose="00000500000000000000"/>
          </a:endParaRPr>
        </a:p>
        <a:p>
          <a:pPr marL="0" lvl="0" indent="0" algn="l" defTabSz="1066800">
            <a:lnSpc>
              <a:spcPct val="90000"/>
            </a:lnSpc>
            <a:spcBef>
              <a:spcPct val="0"/>
            </a:spcBef>
            <a:spcAft>
              <a:spcPct val="35000"/>
            </a:spcAft>
            <a:buNone/>
          </a:pPr>
          <a:r>
            <a:rPr lang="nl-NL" sz="1600" b="0" kern="1200" dirty="0">
              <a:solidFill>
                <a:schemeClr val="accent2">
                  <a:lumMod val="20000"/>
                  <a:lumOff val="80000"/>
                </a:schemeClr>
              </a:solidFill>
              <a:latin typeface="Share Tech"/>
              <a:ea typeface="+mn-ea"/>
              <a:cs typeface="+mn-cs"/>
            </a:rPr>
            <a:t>=&gt;  </a:t>
          </a:r>
          <a:r>
            <a:rPr lang="nl-NL" sz="1600" b="0" kern="1200" dirty="0" err="1">
              <a:solidFill>
                <a:schemeClr val="accent2">
                  <a:lumMod val="20000"/>
                  <a:lumOff val="80000"/>
                </a:schemeClr>
              </a:solidFill>
              <a:latin typeface="Share Tech"/>
              <a:ea typeface="+mn-ea"/>
              <a:cs typeface="+mn-cs"/>
            </a:rPr>
            <a:t>Increased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finance</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to</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be</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combined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with</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better</a:t>
          </a:r>
          <a:r>
            <a:rPr lang="nl-NL" sz="1600" b="0" kern="1200" dirty="0">
              <a:solidFill>
                <a:schemeClr val="accent2">
                  <a:lumMod val="20000"/>
                  <a:lumOff val="80000"/>
                </a:schemeClr>
              </a:solidFill>
              <a:latin typeface="Share Tech"/>
              <a:ea typeface="+mn-ea"/>
              <a:cs typeface="+mn-cs"/>
            </a:rPr>
            <a:t> access </a:t>
          </a:r>
          <a:r>
            <a:rPr lang="nl-NL" sz="1600" b="0" kern="1200" dirty="0" err="1">
              <a:solidFill>
                <a:schemeClr val="accent2">
                  <a:lumMod val="20000"/>
                  <a:lumOff val="80000"/>
                </a:schemeClr>
              </a:solidFill>
              <a:latin typeface="Share Tech"/>
              <a:ea typeface="+mn-ea"/>
              <a:cs typeface="+mn-cs"/>
            </a:rPr>
            <a:t>to</a:t>
          </a:r>
          <a:r>
            <a:rPr lang="nl-NL" sz="1600" b="0" kern="1200" dirty="0">
              <a:solidFill>
                <a:schemeClr val="accent2">
                  <a:lumMod val="20000"/>
                  <a:lumOff val="80000"/>
                </a:schemeClr>
              </a:solidFill>
              <a:latin typeface="Share Tech"/>
              <a:ea typeface="+mn-ea"/>
              <a:cs typeface="+mn-cs"/>
            </a:rPr>
            <a:t> funds </a:t>
          </a:r>
          <a:r>
            <a:rPr lang="nl-NL" sz="1600" b="0" kern="1200" dirty="0" err="1">
              <a:solidFill>
                <a:schemeClr val="accent2">
                  <a:lumMod val="20000"/>
                  <a:lumOff val="80000"/>
                </a:schemeClr>
              </a:solidFill>
              <a:latin typeface="Share Tech"/>
              <a:ea typeface="+mn-ea"/>
              <a:cs typeface="+mn-cs"/>
            </a:rPr>
            <a:t>and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markets</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by</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women</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and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other</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marginalised</a:t>
          </a:r>
          <a:r>
            <a:rPr lang="nl-NL" sz="1600" b="0" kern="1200" dirty="0">
              <a:solidFill>
                <a:schemeClr val="accent2">
                  <a:lumMod val="20000"/>
                  <a:lumOff val="80000"/>
                </a:schemeClr>
              </a:solidFill>
              <a:latin typeface="Share Tech"/>
              <a:ea typeface="+mn-ea"/>
              <a:cs typeface="+mn-cs"/>
            </a:rPr>
            <a:t> </a:t>
          </a:r>
          <a:r>
            <a:rPr lang="nl-NL" sz="1600" b="0" kern="1200" dirty="0" err="1">
              <a:solidFill>
                <a:schemeClr val="accent2">
                  <a:lumMod val="20000"/>
                  <a:lumOff val="80000"/>
                </a:schemeClr>
              </a:solidFill>
              <a:latin typeface="Share Tech"/>
              <a:ea typeface="+mn-ea"/>
              <a:cs typeface="+mn-cs"/>
            </a:rPr>
            <a:t>groups</a:t>
          </a:r>
          <a:r>
            <a:rPr lang="en-GB" sz="1600" b="0" kern="1200" dirty="0">
              <a:solidFill>
                <a:schemeClr val="accent2">
                  <a:lumMod val="20000"/>
                  <a:lumOff val="80000"/>
                </a:schemeClr>
              </a:solidFill>
              <a:latin typeface="Share Tech" panose="00000500000000000000"/>
            </a:rPr>
            <a:t> </a:t>
          </a:r>
          <a:endParaRPr lang="en-US" sz="1600" b="0" kern="1200" dirty="0">
            <a:solidFill>
              <a:schemeClr val="accent2">
                <a:lumMod val="20000"/>
                <a:lumOff val="80000"/>
              </a:schemeClr>
            </a:solidFill>
            <a:latin typeface="Share Tech"/>
            <a:ea typeface="+mn-ea"/>
            <a:cs typeface="+mn-cs"/>
          </a:endParaRPr>
        </a:p>
      </dsp:txBody>
      <dsp:txXfrm>
        <a:off x="83481" y="2731834"/>
        <a:ext cx="11543079" cy="15431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D6D35-0485-BD42-B68C-309250EE117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87E11694-8885-6048-9EC7-357407034D6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E6574F-2EF5-E84F-B835-4E3191C90D44}" type="datetimeFigureOut">
              <a:rPr lang="en-CH" smtClean="0"/>
              <a:t>21/10/2022</a:t>
            </a:fld>
            <a:endParaRPr lang="en-CH"/>
          </a:p>
        </p:txBody>
      </p:sp>
      <p:sp>
        <p:nvSpPr>
          <p:cNvPr id="4" name="Footer Placeholder 3">
            <a:extLst>
              <a:ext uri="{FF2B5EF4-FFF2-40B4-BE49-F238E27FC236}">
                <a16:creationId xmlns:a16="http://schemas.microsoft.com/office/drawing/2014/main" id="{DF16BCDF-6E16-8142-BB94-A11CB645992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129448E-F58C-C743-A739-68A4BCFEE6D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364F7CA-EF4C-8340-AA6F-20728564E2E4}" type="slidenum">
              <a:rPr lang="en-CH" smtClean="0"/>
              <a:t>‹#›</a:t>
            </a:fld>
            <a:endParaRPr lang="en-CH"/>
          </a:p>
        </p:txBody>
      </p:sp>
    </p:spTree>
    <p:extLst>
      <p:ext uri="{BB962C8B-B14F-4D97-AF65-F5344CB8AC3E}">
        <p14:creationId xmlns:p14="http://schemas.microsoft.com/office/powerpoint/2010/main" val="24151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28458C-A379-4F2C-A45B-0C94D0886111}" type="datetimeFigureOut">
              <a:rPr lang="en-US" smtClean="0"/>
              <a:t>10/21/2022</a:t>
            </a:fld>
            <a:endParaRPr lang="en-US"/>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D3DE5A-248B-44E3-AC23-51FD3D815B04}" type="slidenum">
              <a:rPr lang="en-US" smtClean="0"/>
              <a:t>‹#›</a:t>
            </a:fld>
            <a:endParaRPr lang="en-US"/>
          </a:p>
        </p:txBody>
      </p:sp>
    </p:spTree>
    <p:extLst>
      <p:ext uri="{BB962C8B-B14F-4D97-AF65-F5344CB8AC3E}">
        <p14:creationId xmlns:p14="http://schemas.microsoft.com/office/powerpoint/2010/main" val="212621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H" sz="900" dirty="0">
                <a:latin typeface="+mn-lt"/>
              </a:rPr>
              <a:t>Our </a:t>
            </a:r>
            <a:r>
              <a:rPr lang="fr-CH" sz="900" dirty="0" err="1">
                <a:latin typeface="+mn-lt"/>
              </a:rPr>
              <a:t>work</a:t>
            </a:r>
            <a:r>
              <a:rPr lang="fr-CH" sz="900" dirty="0">
                <a:latin typeface="+mn-lt"/>
              </a:rPr>
              <a:t> on finance for nature </a:t>
            </a:r>
            <a:r>
              <a:rPr lang="fr-CH" sz="900" dirty="0" err="1">
                <a:latin typeface="+mn-lt"/>
              </a:rPr>
              <a:t>focuses</a:t>
            </a:r>
            <a:r>
              <a:rPr lang="fr-CH" sz="900" dirty="0">
                <a:latin typeface="+mn-lt"/>
              </a:rPr>
              <a:t> on the rôle of NbS, </a:t>
            </a:r>
            <a:r>
              <a:rPr lang="en-GB" sz="900" dirty="0">
                <a:effectLst/>
                <a:latin typeface="+mn-lt"/>
                <a:ea typeface="Yu Mincho" panose="020B0400000000000000" pitchFamily="18" charset="-128"/>
                <a:cs typeface="Arial" panose="020B0604020202020204" pitchFamily="34" charset="0"/>
              </a:rPr>
              <a:t>working with the natural world, with ecosystems, to address a range of social, economic and environmental challenges.</a:t>
            </a:r>
          </a:p>
          <a:p>
            <a:pPr marL="171450" indent="-171450">
              <a:buFont typeface="Arial" panose="020B0604020202020204" pitchFamily="34" charset="0"/>
              <a:buChar char="•"/>
            </a:pPr>
            <a:endParaRPr lang="en-GB" sz="900" dirty="0">
              <a:effectLst/>
              <a:latin typeface="+mn-lt"/>
              <a:ea typeface="Yu Mincho" panose="020B0400000000000000" pitchFamily="18" charset="-128"/>
              <a:cs typeface="Arial" panose="020B0604020202020204" pitchFamily="34" charset="0"/>
            </a:endParaRPr>
          </a:p>
          <a:p>
            <a:pPr marL="171450" indent="-171450">
              <a:buFont typeface="Arial" panose="020B0604020202020204" pitchFamily="34" charset="0"/>
              <a:buChar char="•"/>
            </a:pPr>
            <a:r>
              <a:rPr lang="en-GB" sz="900" dirty="0">
                <a:effectLst/>
                <a:latin typeface="+mn-lt"/>
                <a:ea typeface="Yu Mincho" panose="020B0400000000000000" pitchFamily="18" charset="-128"/>
                <a:cs typeface="Arial" panose="020B0604020202020204" pitchFamily="34" charset="0"/>
              </a:rPr>
              <a:t>We look at current flows from all sources to NbS and compare to estimates of what finance is needed to limit climate change to 2C, halt biodiversity loss and achieve land degradation neutrality.</a:t>
            </a:r>
          </a:p>
          <a:p>
            <a:pPr marL="171450" indent="-171450">
              <a:buFont typeface="Arial" panose="020B0604020202020204" pitchFamily="34" charset="0"/>
              <a:buChar char="•"/>
            </a:pPr>
            <a:endParaRPr lang="fr-CH" sz="900" dirty="0">
              <a:latin typeface="+mn-lt"/>
            </a:endParaRPr>
          </a:p>
          <a:p>
            <a:pPr marL="171450" indent="-171450">
              <a:buFont typeface="Arial" panose="020B0604020202020204" pitchFamily="34" charset="0"/>
              <a:buChar char="•"/>
            </a:pPr>
            <a:r>
              <a:rPr lang="fr-CH" sz="900" dirty="0" err="1">
                <a:latin typeface="+mn-lt"/>
              </a:rPr>
              <a:t>We</a:t>
            </a:r>
            <a:r>
              <a:rPr lang="fr-CH" sz="900" dirty="0">
                <a:latin typeface="+mn-lt"/>
              </a:rPr>
              <a:t> are all </a:t>
            </a:r>
            <a:r>
              <a:rPr lang="fr-CH" sz="900" dirty="0" err="1">
                <a:latin typeface="+mn-lt"/>
              </a:rPr>
              <a:t>aware</a:t>
            </a:r>
            <a:r>
              <a:rPr lang="fr-CH" sz="900" dirty="0">
                <a:latin typeface="+mn-lt"/>
              </a:rPr>
              <a:t> of the </a:t>
            </a:r>
            <a:r>
              <a:rPr lang="fr-CH" sz="900" dirty="0" err="1">
                <a:latin typeface="+mn-lt"/>
              </a:rPr>
              <a:t>planetary</a:t>
            </a:r>
            <a:r>
              <a:rPr lang="fr-CH" sz="900" dirty="0">
                <a:latin typeface="+mn-lt"/>
              </a:rPr>
              <a:t> </a:t>
            </a:r>
            <a:r>
              <a:rPr lang="fr-CH" sz="900" dirty="0" err="1">
                <a:latin typeface="+mn-lt"/>
              </a:rPr>
              <a:t>crisis</a:t>
            </a:r>
            <a:r>
              <a:rPr lang="fr-CH" sz="900" dirty="0">
                <a:latin typeface="+mn-lt"/>
              </a:rPr>
              <a:t> </a:t>
            </a:r>
            <a:r>
              <a:rPr lang="fr-CH" sz="900" dirty="0" err="1">
                <a:latin typeface="+mn-lt"/>
              </a:rPr>
              <a:t>we</a:t>
            </a:r>
            <a:r>
              <a:rPr lang="fr-CH" sz="900" dirty="0">
                <a:latin typeface="+mn-lt"/>
              </a:rPr>
              <a:t> face. The </a:t>
            </a:r>
            <a:r>
              <a:rPr lang="fr-CH" sz="900" dirty="0" err="1">
                <a:latin typeface="+mn-lt"/>
              </a:rPr>
              <a:t>signs</a:t>
            </a:r>
            <a:r>
              <a:rPr lang="fr-CH" sz="900" dirty="0">
                <a:latin typeface="+mn-lt"/>
              </a:rPr>
              <a:t> and impacts of </a:t>
            </a:r>
            <a:r>
              <a:rPr lang="fr-CH" sz="900" dirty="0" err="1">
                <a:latin typeface="+mn-lt"/>
              </a:rPr>
              <a:t>biodiversity</a:t>
            </a:r>
            <a:r>
              <a:rPr lang="fr-CH" sz="900" dirty="0">
                <a:latin typeface="+mn-lt"/>
              </a:rPr>
              <a:t> </a:t>
            </a:r>
            <a:r>
              <a:rPr lang="fr-CH" sz="900" dirty="0" err="1">
                <a:latin typeface="+mn-lt"/>
              </a:rPr>
              <a:t>loss</a:t>
            </a:r>
            <a:r>
              <a:rPr lang="fr-CH" sz="900" dirty="0">
                <a:latin typeface="+mn-lt"/>
              </a:rPr>
              <a:t>, </a:t>
            </a:r>
            <a:r>
              <a:rPr lang="fr-CH" sz="900" dirty="0" err="1">
                <a:latin typeface="+mn-lt"/>
              </a:rPr>
              <a:t>climate</a:t>
            </a:r>
            <a:r>
              <a:rPr lang="fr-CH" sz="900" dirty="0">
                <a:latin typeface="+mn-lt"/>
              </a:rPr>
              <a:t> change and land </a:t>
            </a:r>
            <a:r>
              <a:rPr lang="fr-CH" sz="900" dirty="0" err="1">
                <a:latin typeface="+mn-lt"/>
              </a:rPr>
              <a:t>degradation</a:t>
            </a:r>
            <a:r>
              <a:rPr lang="fr-CH" sz="900" dirty="0">
                <a:latin typeface="+mn-lt"/>
              </a:rPr>
              <a:t> are pervasive and </a:t>
            </a:r>
            <a:r>
              <a:rPr lang="fr-CH" sz="900" dirty="0" err="1">
                <a:latin typeface="+mn-lt"/>
              </a:rPr>
              <a:t>increasing</a:t>
            </a:r>
            <a:r>
              <a:rPr lang="fr-CH" sz="900" dirty="0">
                <a:latin typeface="+mn-lt"/>
              </a:rPr>
              <a:t> </a:t>
            </a:r>
            <a:r>
              <a:rPr lang="fr-CH" sz="900" dirty="0" err="1">
                <a:latin typeface="+mn-lt"/>
              </a:rPr>
              <a:t>extreme</a:t>
            </a:r>
            <a:r>
              <a:rPr lang="fr-CH" sz="900" dirty="0">
                <a:latin typeface="+mn-lt"/>
              </a:rPr>
              <a:t> </a:t>
            </a:r>
            <a:r>
              <a:rPr lang="fr-CH" sz="900" dirty="0" err="1">
                <a:latin typeface="+mn-lt"/>
              </a:rPr>
              <a:t>with</a:t>
            </a:r>
            <a:r>
              <a:rPr lang="fr-CH" sz="900" dirty="0">
                <a:latin typeface="+mn-lt"/>
              </a:rPr>
              <a:t> </a:t>
            </a:r>
            <a:r>
              <a:rPr lang="fr-CH" sz="900" dirty="0" err="1">
                <a:latin typeface="+mn-lt"/>
              </a:rPr>
              <a:t>huge</a:t>
            </a:r>
            <a:r>
              <a:rPr lang="fr-CH" sz="900" dirty="0">
                <a:latin typeface="+mn-lt"/>
              </a:rPr>
              <a:t> impacts on people, </a:t>
            </a:r>
            <a:r>
              <a:rPr lang="fr-CH" sz="900" dirty="0" err="1">
                <a:latin typeface="+mn-lt"/>
              </a:rPr>
              <a:t>ecosystems</a:t>
            </a:r>
            <a:r>
              <a:rPr lang="fr-CH" sz="900" dirty="0">
                <a:latin typeface="+mn-lt"/>
              </a:rPr>
              <a:t>, </a:t>
            </a:r>
            <a:r>
              <a:rPr lang="fr-CH" sz="900" dirty="0" err="1">
                <a:latin typeface="+mn-lt"/>
              </a:rPr>
              <a:t>resilience</a:t>
            </a:r>
            <a:r>
              <a:rPr lang="fr-CH" sz="900" dirty="0">
                <a:latin typeface="+mn-lt"/>
              </a:rPr>
              <a:t>, </a:t>
            </a:r>
            <a:r>
              <a:rPr lang="fr-CH" sz="900" dirty="0" err="1">
                <a:latin typeface="+mn-lt"/>
              </a:rPr>
              <a:t>health</a:t>
            </a:r>
            <a:r>
              <a:rPr lang="fr-CH" sz="900" dirty="0">
                <a:latin typeface="+mn-lt"/>
              </a:rPr>
              <a:t>, </a:t>
            </a:r>
            <a:r>
              <a:rPr lang="fr-CH" sz="900" dirty="0" err="1">
                <a:latin typeface="+mn-lt"/>
              </a:rPr>
              <a:t>economies</a:t>
            </a:r>
            <a:r>
              <a:rPr lang="fr-CH" sz="900" dirty="0">
                <a:latin typeface="+mn-lt"/>
              </a:rPr>
              <a:t>.</a:t>
            </a:r>
          </a:p>
          <a:p>
            <a:pPr marL="171450" indent="-171450">
              <a:buFont typeface="Arial" panose="020B0604020202020204" pitchFamily="34" charset="0"/>
              <a:buChar char="•"/>
            </a:pPr>
            <a:endParaRPr lang="fr-CH" sz="900" dirty="0">
              <a:latin typeface="+mn-lt"/>
            </a:endParaRPr>
          </a:p>
          <a:p>
            <a:pPr marL="171450" indent="-171450">
              <a:buFont typeface="Arial" panose="020B0604020202020204" pitchFamily="34" charset="0"/>
              <a:buChar char="•"/>
            </a:pPr>
            <a:r>
              <a:rPr lang="fr-CH" sz="900" dirty="0">
                <a:latin typeface="+mn-lt"/>
              </a:rPr>
              <a:t>And </a:t>
            </a:r>
            <a:r>
              <a:rPr lang="fr-CH" sz="900" dirty="0" err="1">
                <a:latin typeface="+mn-lt"/>
              </a:rPr>
              <a:t>these</a:t>
            </a:r>
            <a:r>
              <a:rPr lang="fr-CH" sz="900" dirty="0">
                <a:latin typeface="+mn-lt"/>
              </a:rPr>
              <a:t> impacts </a:t>
            </a:r>
            <a:r>
              <a:rPr lang="fr-CH" sz="900" dirty="0" err="1">
                <a:latin typeface="+mn-lt"/>
              </a:rPr>
              <a:t>create</a:t>
            </a:r>
            <a:r>
              <a:rPr lang="fr-CH" sz="900" dirty="0">
                <a:latin typeface="+mn-lt"/>
              </a:rPr>
              <a:t> </a:t>
            </a:r>
            <a:r>
              <a:rPr lang="fr-CH" sz="900" dirty="0" err="1">
                <a:latin typeface="+mn-lt"/>
              </a:rPr>
              <a:t>material</a:t>
            </a:r>
            <a:r>
              <a:rPr lang="fr-CH" sz="900" dirty="0">
                <a:latin typeface="+mn-lt"/>
              </a:rPr>
              <a:t> and </a:t>
            </a:r>
            <a:r>
              <a:rPr lang="fr-CH" sz="900" dirty="0" err="1">
                <a:latin typeface="+mn-lt"/>
              </a:rPr>
              <a:t>systemic</a:t>
            </a:r>
            <a:r>
              <a:rPr lang="fr-CH" sz="900" dirty="0">
                <a:latin typeface="+mn-lt"/>
              </a:rPr>
              <a:t> </a:t>
            </a:r>
            <a:r>
              <a:rPr lang="fr-CH" sz="900" dirty="0" err="1">
                <a:latin typeface="+mn-lt"/>
              </a:rPr>
              <a:t>risk</a:t>
            </a:r>
            <a:r>
              <a:rPr lang="fr-CH" sz="900" dirty="0">
                <a:latin typeface="+mn-lt"/>
              </a:rPr>
              <a:t> for </a:t>
            </a:r>
            <a:r>
              <a:rPr lang="fr-CH" sz="900" dirty="0" err="1">
                <a:latin typeface="+mn-lt"/>
              </a:rPr>
              <a:t>governments</a:t>
            </a:r>
            <a:r>
              <a:rPr lang="fr-CH" sz="900" dirty="0">
                <a:latin typeface="+mn-lt"/>
              </a:rPr>
              <a:t> and the global </a:t>
            </a:r>
            <a:r>
              <a:rPr lang="fr-CH" sz="900" dirty="0" err="1">
                <a:latin typeface="+mn-lt"/>
              </a:rPr>
              <a:t>financial</a:t>
            </a:r>
            <a:r>
              <a:rPr lang="fr-CH" sz="900" dirty="0">
                <a:latin typeface="+mn-lt"/>
              </a:rPr>
              <a:t> </a:t>
            </a:r>
            <a:r>
              <a:rPr lang="fr-CH" sz="900" dirty="0" err="1">
                <a:latin typeface="+mn-lt"/>
              </a:rPr>
              <a:t>landcape</a:t>
            </a:r>
            <a:r>
              <a:rPr lang="fr-CH" sz="900" dirty="0">
                <a:latin typeface="+mn-lt"/>
              </a:rPr>
              <a:t>. </a:t>
            </a:r>
          </a:p>
          <a:p>
            <a:pPr marL="171450" indent="-171450">
              <a:buFont typeface="Arial" panose="020B0604020202020204" pitchFamily="34" charset="0"/>
              <a:buChar char="•"/>
            </a:pPr>
            <a:endParaRPr lang="fr-CH" sz="900" dirty="0">
              <a:latin typeface="+mn-lt"/>
            </a:endParaRPr>
          </a:p>
          <a:p>
            <a:pPr marL="171450" indent="-171450">
              <a:buFont typeface="Arial" panose="020B0604020202020204" pitchFamily="34" charset="0"/>
              <a:buChar char="•"/>
            </a:pPr>
            <a:r>
              <a:rPr lang="fr-CH" sz="900" dirty="0" err="1">
                <a:latin typeface="+mn-lt"/>
              </a:rPr>
              <a:t>We</a:t>
            </a:r>
            <a:r>
              <a:rPr lang="fr-CH" sz="900" dirty="0">
                <a:latin typeface="+mn-lt"/>
              </a:rPr>
              <a:t> </a:t>
            </a:r>
            <a:r>
              <a:rPr lang="fr-CH" sz="900" dirty="0" err="1">
                <a:latin typeface="+mn-lt"/>
              </a:rPr>
              <a:t>urgently</a:t>
            </a:r>
            <a:r>
              <a:rPr lang="fr-CH" sz="900" dirty="0">
                <a:latin typeface="+mn-lt"/>
              </a:rPr>
              <a:t> </a:t>
            </a:r>
            <a:r>
              <a:rPr lang="fr-CH" sz="900" dirty="0" err="1">
                <a:latin typeface="+mn-lt"/>
              </a:rPr>
              <a:t>need</a:t>
            </a:r>
            <a:r>
              <a:rPr lang="fr-CH" sz="900" dirty="0">
                <a:latin typeface="+mn-lt"/>
              </a:rPr>
              <a:t> to tackle </a:t>
            </a:r>
            <a:r>
              <a:rPr lang="fr-CH" sz="900" dirty="0" err="1">
                <a:latin typeface="+mn-lt"/>
              </a:rPr>
              <a:t>these</a:t>
            </a:r>
            <a:r>
              <a:rPr lang="fr-CH" sz="900" dirty="0">
                <a:latin typeface="+mn-lt"/>
              </a:rPr>
              <a:t> crises </a:t>
            </a:r>
            <a:r>
              <a:rPr lang="fr-CH" sz="900" dirty="0" err="1">
                <a:latin typeface="+mn-lt"/>
              </a:rPr>
              <a:t>with</a:t>
            </a:r>
            <a:r>
              <a:rPr lang="fr-CH" sz="900" dirty="0">
                <a:latin typeface="+mn-lt"/>
              </a:rPr>
              <a:t> all the </a:t>
            </a:r>
            <a:r>
              <a:rPr lang="fr-CH" sz="900" dirty="0" err="1">
                <a:latin typeface="+mn-lt"/>
              </a:rPr>
              <a:t>knowledge</a:t>
            </a:r>
            <a:r>
              <a:rPr lang="fr-CH" sz="900" dirty="0">
                <a:latin typeface="+mn-lt"/>
              </a:rPr>
              <a:t>, </a:t>
            </a:r>
            <a:r>
              <a:rPr lang="fr-CH" sz="900" dirty="0" err="1">
                <a:latin typeface="+mn-lt"/>
              </a:rPr>
              <a:t>tools</a:t>
            </a:r>
            <a:r>
              <a:rPr lang="fr-CH" sz="900" dirty="0">
                <a:latin typeface="+mn-lt"/>
              </a:rPr>
              <a:t> and </a:t>
            </a:r>
            <a:r>
              <a:rPr lang="fr-CH" sz="900" dirty="0" err="1">
                <a:latin typeface="+mn-lt"/>
              </a:rPr>
              <a:t>resources</a:t>
            </a:r>
            <a:r>
              <a:rPr lang="fr-CH" sz="900" dirty="0">
                <a:latin typeface="+mn-lt"/>
              </a:rPr>
              <a:t> at </a:t>
            </a:r>
            <a:r>
              <a:rPr lang="fr-CH" sz="900" dirty="0" err="1">
                <a:latin typeface="+mn-lt"/>
              </a:rPr>
              <a:t>our</a:t>
            </a:r>
            <a:r>
              <a:rPr lang="fr-CH" sz="900" dirty="0">
                <a:latin typeface="+mn-lt"/>
              </a:rPr>
              <a:t> </a:t>
            </a:r>
            <a:r>
              <a:rPr lang="fr-CH" sz="900" dirty="0" err="1">
                <a:latin typeface="+mn-lt"/>
              </a:rPr>
              <a:t>disposal</a:t>
            </a:r>
            <a:r>
              <a:rPr lang="fr-CH" sz="900" dirty="0">
                <a:latin typeface="+mn-lt"/>
              </a:rPr>
              <a:t>. </a:t>
            </a:r>
          </a:p>
          <a:p>
            <a:pPr marL="171450" indent="-171450">
              <a:buFont typeface="Arial" panose="020B0604020202020204" pitchFamily="34" charset="0"/>
              <a:buChar char="•"/>
            </a:pPr>
            <a:endParaRPr lang="fr-CH" sz="900" dirty="0">
              <a:latin typeface="+mn-lt"/>
            </a:endParaRPr>
          </a:p>
          <a:p>
            <a:endParaRPr lang="fr-CH" sz="1000" dirty="0"/>
          </a:p>
          <a:p>
            <a:endParaRPr lang="fr-CH" sz="1000" dirty="0"/>
          </a:p>
        </p:txBody>
      </p:sp>
      <p:sp>
        <p:nvSpPr>
          <p:cNvPr id="4" name="Slide Number Placeholder 3"/>
          <p:cNvSpPr>
            <a:spLocks noGrp="1"/>
          </p:cNvSpPr>
          <p:nvPr>
            <p:ph type="sldNum" sz="quarter" idx="5"/>
          </p:nvPr>
        </p:nvSpPr>
        <p:spPr/>
        <p:txBody>
          <a:bodyPr/>
          <a:lstStyle/>
          <a:p>
            <a:fld id="{85D3DE5A-248B-44E3-AC23-51FD3D815B04}" type="slidenum">
              <a:rPr lang="en-US" smtClean="0"/>
              <a:t>1</a:t>
            </a:fld>
            <a:endParaRPr lang="en-US"/>
          </a:p>
        </p:txBody>
      </p:sp>
    </p:spTree>
    <p:extLst>
      <p:ext uri="{BB962C8B-B14F-4D97-AF65-F5344CB8AC3E}">
        <p14:creationId xmlns:p14="http://schemas.microsoft.com/office/powerpoint/2010/main" val="82996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000" dirty="0">
                <a:latin typeface="+mn-lt"/>
              </a:rPr>
              <a:t>2. </a:t>
            </a:r>
            <a:r>
              <a:rPr lang="en-GB" sz="1000" kern="1200" dirty="0">
                <a:latin typeface="+mn-lt"/>
              </a:rPr>
              <a:t>This ‘double’ or ‘triple’ win potential is particularly alluring given the tight economic situation at present.</a:t>
            </a:r>
            <a:r>
              <a:rPr lang="en-GB" sz="1000" u="sng" kern="1200" dirty="0">
                <a:latin typeface="+mn-lt"/>
              </a:rPr>
              <a:t> </a:t>
            </a:r>
            <a:endParaRPr lang="en-US" sz="1000" b="0" u="none" kern="1200" dirty="0">
              <a:solidFill>
                <a:srgbClr val="FFFFFF"/>
              </a:solidFill>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85D3DE5A-248B-44E3-AC23-51FD3D815B04}" type="slidenum">
              <a:rPr lang="en-US" smtClean="0"/>
              <a:t>10</a:t>
            </a:fld>
            <a:endParaRPr lang="en-US"/>
          </a:p>
        </p:txBody>
      </p:sp>
    </p:spTree>
    <p:extLst>
      <p:ext uri="{BB962C8B-B14F-4D97-AF65-F5344CB8AC3E}">
        <p14:creationId xmlns:p14="http://schemas.microsoft.com/office/powerpoint/2010/main" val="140613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5D3DE5A-248B-44E3-AC23-51FD3D815B04}" type="slidenum">
              <a:rPr lang="en-US" smtClean="0"/>
              <a:t>11</a:t>
            </a:fld>
            <a:endParaRPr lang="en-US"/>
          </a:p>
        </p:txBody>
      </p:sp>
    </p:spTree>
    <p:extLst>
      <p:ext uri="{BB962C8B-B14F-4D97-AF65-F5344CB8AC3E}">
        <p14:creationId xmlns:p14="http://schemas.microsoft.com/office/powerpoint/2010/main" val="351851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solidFill>
                  <a:schemeClr val="accent2">
                    <a:lumMod val="60000"/>
                    <a:lumOff val="40000"/>
                  </a:schemeClr>
                </a:solidFill>
                <a:latin typeface="+mn-lt"/>
                <a:ea typeface="+mn-ea"/>
                <a:cs typeface="+mn-cs"/>
              </a:rPr>
              <a:t>Corporate </a:t>
            </a:r>
            <a:r>
              <a:rPr lang="nl-NL" sz="1000" b="0" dirty="0" err="1">
                <a:solidFill>
                  <a:schemeClr val="accent2">
                    <a:lumMod val="60000"/>
                    <a:lumOff val="40000"/>
                  </a:schemeClr>
                </a:solidFill>
                <a:latin typeface="+mn-lt"/>
                <a:ea typeface="+mn-ea"/>
                <a:cs typeface="+mn-cs"/>
              </a:rPr>
              <a:t>commitments</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to</a:t>
            </a:r>
            <a:r>
              <a:rPr lang="nl-NL" sz="1000" b="0" dirty="0">
                <a:solidFill>
                  <a:schemeClr val="accent2">
                    <a:lumMod val="60000"/>
                    <a:lumOff val="40000"/>
                  </a:schemeClr>
                </a:solidFill>
                <a:latin typeface="+mn-lt"/>
                <a:ea typeface="+mn-ea"/>
                <a:cs typeface="+mn-cs"/>
              </a:rPr>
              <a:t> ‘net zero’ </a:t>
            </a:r>
            <a:r>
              <a:rPr lang="nl-NL" sz="1000" b="0" dirty="0" err="1">
                <a:solidFill>
                  <a:schemeClr val="accent2">
                    <a:lumMod val="60000"/>
                    <a:lumOff val="40000"/>
                  </a:schemeClr>
                </a:solidFill>
                <a:latin typeface="+mn-lt"/>
                <a:ea typeface="+mn-ea"/>
                <a:cs typeface="+mn-cs"/>
              </a:rPr>
              <a:t>should</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not</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be</a:t>
            </a:r>
            <a:r>
              <a:rPr lang="nl-NL" sz="1000" b="0" dirty="0">
                <a:solidFill>
                  <a:schemeClr val="accent2">
                    <a:lumMod val="60000"/>
                    <a:lumOff val="40000"/>
                  </a:schemeClr>
                </a:solidFill>
                <a:latin typeface="+mn-lt"/>
                <a:ea typeface="+mn-ea"/>
                <a:cs typeface="+mn-cs"/>
              </a:rPr>
              <a:t> a </a:t>
            </a:r>
            <a:r>
              <a:rPr lang="nl-NL" sz="1000" b="0" dirty="0" err="1">
                <a:solidFill>
                  <a:schemeClr val="accent2">
                    <a:lumMod val="60000"/>
                    <a:lumOff val="40000"/>
                  </a:schemeClr>
                </a:solidFill>
                <a:latin typeface="+mn-lt"/>
                <a:ea typeface="+mn-ea"/>
                <a:cs typeface="+mn-cs"/>
              </a:rPr>
              <a:t>substitute</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much-needed</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deep</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emission</a:t>
            </a:r>
            <a:r>
              <a:rPr lang="nl-NL" sz="1000" b="0" dirty="0">
                <a:solidFill>
                  <a:schemeClr val="accent2">
                    <a:lumMod val="60000"/>
                    <a:lumOff val="40000"/>
                  </a:schemeClr>
                </a:solidFill>
                <a:latin typeface="+mn-lt"/>
                <a:ea typeface="+mn-ea"/>
                <a:cs typeface="+mn-cs"/>
              </a:rPr>
              <a:t> </a:t>
            </a:r>
            <a:r>
              <a:rPr lang="nl-NL" sz="1000" b="0" dirty="0" err="1">
                <a:solidFill>
                  <a:schemeClr val="accent2">
                    <a:lumMod val="60000"/>
                    <a:lumOff val="40000"/>
                  </a:schemeClr>
                </a:solidFill>
                <a:latin typeface="+mn-lt"/>
                <a:ea typeface="+mn-ea"/>
                <a:cs typeface="+mn-cs"/>
              </a:rPr>
              <a:t>reductions</a:t>
            </a:r>
            <a:endParaRPr lang="nl-NL" sz="1000" b="0" dirty="0">
              <a:solidFill>
                <a:schemeClr val="accent2">
                  <a:lumMod val="60000"/>
                  <a:lumOff val="4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solidFill>
                <a:schemeClr val="accent2">
                  <a:lumMod val="60000"/>
                  <a:lumOff val="40000"/>
                </a:schemeClr>
              </a:solidFill>
              <a:latin typeface="+mn-lt"/>
              <a:ea typeface="+mn-ea"/>
              <a:cs typeface="+mn-cs"/>
            </a:endParaRPr>
          </a:p>
          <a:p>
            <a:pPr marL="342900" lvl="0" indent="-342900" rtl="0">
              <a:lnSpc>
                <a:spcPct val="110000"/>
              </a:lnSpc>
              <a:spcAft>
                <a:spcPts val="800"/>
              </a:spcAft>
              <a:buFont typeface="Symbol" panose="05050102010706020507" pitchFamily="18" charset="2"/>
              <a:buChar char=""/>
            </a:pPr>
            <a:r>
              <a:rPr lang="nl-NL" sz="1000" b="0" dirty="0">
                <a:solidFill>
                  <a:schemeClr val="accent2">
                    <a:lumMod val="60000"/>
                    <a:lumOff val="40000"/>
                  </a:schemeClr>
                </a:solidFill>
                <a:latin typeface="+mn-lt"/>
                <a:ea typeface="+mn-ea"/>
                <a:cs typeface="+mn-cs"/>
              </a:rPr>
              <a:t>On Paris </a:t>
            </a:r>
            <a:r>
              <a:rPr lang="nl-NL" sz="1000" b="0" dirty="0" err="1">
                <a:solidFill>
                  <a:schemeClr val="accent2">
                    <a:lumMod val="60000"/>
                    <a:lumOff val="40000"/>
                  </a:schemeClr>
                </a:solidFill>
                <a:latin typeface="+mn-lt"/>
                <a:ea typeface="+mn-ea"/>
                <a:cs typeface="+mn-cs"/>
              </a:rPr>
              <a:t>alignment</a:t>
            </a:r>
            <a:r>
              <a:rPr lang="nl-NL" sz="1000" b="0" dirty="0">
                <a:solidFill>
                  <a:schemeClr val="accent2">
                    <a:lumMod val="60000"/>
                    <a:lumOff val="40000"/>
                  </a:schemeClr>
                </a:solidFill>
                <a:latin typeface="+mn-lt"/>
                <a:ea typeface="+mn-ea"/>
                <a:cs typeface="+mn-cs"/>
              </a:rPr>
              <a:t>, </a:t>
            </a:r>
            <a:r>
              <a:rPr lang="en-GB" sz="1000" dirty="0">
                <a:effectLst/>
                <a:latin typeface="+mn-lt"/>
                <a:ea typeface="Times New Roman" panose="02020603050405020304" pitchFamily="18" charset="0"/>
                <a:cs typeface="Times New Roman" panose="02020603050405020304" pitchFamily="18" charset="0"/>
              </a:rPr>
              <a:t> research by S&amp;P Global showed that only 11% of the 12,000 funds (with total assets under management of USD 20 trillion) is aligned with the Paris Agreement to keep temperature rise well below 2C. More revealing, funds that are branded as ESG or even more specifically ‘climate-themed’ funds are not doing any better. </a:t>
            </a:r>
            <a:r>
              <a:rPr lang="en-US" sz="1000" dirty="0">
                <a:solidFill>
                  <a:srgbClr val="000000"/>
                </a:solidFill>
                <a:effectLst/>
                <a:latin typeface="+mn-lt"/>
                <a:ea typeface="Segoe UI" panose="020B0502040204020203" pitchFamily="34" charset="0"/>
                <a:cs typeface="Times New Roman" panose="02020603050405020304" pitchFamily="18" charset="0"/>
              </a:rPr>
              <a:t>Of the 51 climate-focused funds, representing USD 30 billion AUM, only 10% were Paris aligned. Labeling funds as sustainable alone is not an accurate or reliable measure to determine whether the assets under investment will drive down emissions. </a:t>
            </a:r>
            <a:endParaRPr lang="en-GB" sz="1000" dirty="0">
              <a:effectLst/>
              <a:latin typeface="+mn-lt"/>
              <a:ea typeface="Times New Roman" panose="02020603050405020304" pitchFamily="18" charset="0"/>
              <a:cs typeface="Times New Roman" panose="02020603050405020304" pitchFamily="18" charset="0"/>
            </a:endParaRPr>
          </a:p>
          <a:p>
            <a:pPr marL="80010" indent="-80010">
              <a:spcAft>
                <a:spcPts val="900"/>
              </a:spcAft>
            </a:pPr>
            <a:r>
              <a:rPr lang="en-GB" sz="1000" dirty="0">
                <a:effectLst/>
                <a:latin typeface="+mn-lt"/>
                <a:ea typeface="Times New Roman" panose="02020603050405020304" pitchFamily="18" charset="0"/>
                <a:cs typeface="Times New Roman" panose="02020603050405020304" pitchFamily="18" charset="0"/>
              </a:rPr>
              <a:t>(</a:t>
            </a:r>
            <a:r>
              <a:rPr lang="en-US" sz="1000" dirty="0">
                <a:effectLst/>
                <a:latin typeface="+mn-lt"/>
                <a:ea typeface="Times New Roman" panose="02020603050405020304" pitchFamily="18" charset="0"/>
                <a:cs typeface="Times New Roman" panose="02020603050405020304" pitchFamily="18" charset="0"/>
              </a:rPr>
              <a:t>S&amp;P Global 2022)</a:t>
            </a:r>
            <a:endParaRPr lang="en-GB" sz="10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solidFill>
                <a:schemeClr val="accent2">
                  <a:lumMod val="60000"/>
                  <a:lumOff val="40000"/>
                </a:schemeClr>
              </a:solidFill>
              <a:latin typeface="+mn-lt"/>
              <a:ea typeface="+mn-ea"/>
              <a:cs typeface="+mn-cs"/>
            </a:endParaRPr>
          </a:p>
          <a:p>
            <a:pPr marL="0" lvl="0" indent="0" algn="l" defTabSz="1066800">
              <a:lnSpc>
                <a:spcPct val="90000"/>
              </a:lnSpc>
              <a:spcBef>
                <a:spcPct val="0"/>
              </a:spcBef>
              <a:spcAft>
                <a:spcPct val="35000"/>
              </a:spcAft>
              <a:buNone/>
            </a:pPr>
            <a:r>
              <a:rPr lang="sv-FI" sz="1000" b="1" u="sng" kern="1200" dirty="0">
                <a:solidFill>
                  <a:srgbClr val="FFFFFF"/>
                </a:solidFill>
                <a:latin typeface="+mn-lt"/>
                <a:ea typeface="+mn-ea"/>
                <a:cs typeface="+mn-cs"/>
              </a:rPr>
              <a:t>4.</a:t>
            </a:r>
            <a:r>
              <a:rPr lang="nl-NL" sz="1000" b="1" u="sng" kern="1200" dirty="0">
                <a:solidFill>
                  <a:srgbClr val="FFFFFF"/>
                </a:solidFill>
                <a:latin typeface="+mn-lt"/>
                <a:ea typeface="+mn-ea"/>
                <a:cs typeface="+mn-cs"/>
              </a:rPr>
              <a:t> </a:t>
            </a:r>
            <a:r>
              <a:rPr lang="nl-NL" sz="1000" b="1" u="sng" kern="1200" dirty="0" err="1">
                <a:solidFill>
                  <a:srgbClr val="FFFFFF"/>
                </a:solidFill>
                <a:latin typeface="+mn-lt"/>
                <a:ea typeface="+mn-ea"/>
                <a:cs typeface="+mn-cs"/>
              </a:rPr>
              <a:t>Develop</a:t>
            </a:r>
            <a:r>
              <a:rPr lang="nl-NL" sz="1000" b="1" u="sng" kern="1200" dirty="0">
                <a:solidFill>
                  <a:srgbClr val="FFFFFF"/>
                </a:solidFill>
                <a:latin typeface="+mn-lt"/>
                <a:ea typeface="+mn-ea"/>
                <a:cs typeface="+mn-cs"/>
              </a:rPr>
              <a:t> </a:t>
            </a:r>
            <a:r>
              <a:rPr lang="nl-NL" sz="1000" b="1" u="sng" kern="1200" dirty="0" err="1">
                <a:solidFill>
                  <a:srgbClr val="FFFFFF"/>
                </a:solidFill>
                <a:latin typeface="+mn-lt"/>
                <a:ea typeface="+mn-ea"/>
                <a:cs typeface="+mn-cs"/>
              </a:rPr>
              <a:t>an</a:t>
            </a:r>
            <a:r>
              <a:rPr lang="nl-NL" sz="1000" b="1" u="sng" kern="1200" dirty="0">
                <a:solidFill>
                  <a:srgbClr val="FFFFFF"/>
                </a:solidFill>
                <a:latin typeface="+mn-lt"/>
                <a:ea typeface="+mn-ea"/>
                <a:cs typeface="+mn-cs"/>
              </a:rPr>
              <a:t> asset class </a:t>
            </a:r>
            <a:r>
              <a:rPr lang="nl-NL" sz="1000" b="1" u="sng" kern="1200" dirty="0" err="1">
                <a:solidFill>
                  <a:srgbClr val="FFFFFF"/>
                </a:solidFill>
                <a:latin typeface="+mn-lt"/>
                <a:ea typeface="+mn-ea"/>
                <a:cs typeface="+mn-cs"/>
              </a:rPr>
              <a:t>for</a:t>
            </a:r>
            <a:r>
              <a:rPr lang="nl-NL" sz="1000" b="1" u="sng" kern="1200" dirty="0">
                <a:solidFill>
                  <a:srgbClr val="FFFFFF"/>
                </a:solidFill>
                <a:latin typeface="+mn-lt"/>
                <a:ea typeface="+mn-ea"/>
                <a:cs typeface="+mn-cs"/>
              </a:rPr>
              <a:t> “Nature-</a:t>
            </a:r>
            <a:r>
              <a:rPr lang="nl-NL" sz="1000" b="1" u="sng" kern="1200" dirty="0" err="1">
                <a:solidFill>
                  <a:srgbClr val="FFFFFF"/>
                </a:solidFill>
                <a:latin typeface="+mn-lt"/>
                <a:ea typeface="+mn-ea"/>
                <a:cs typeface="+mn-cs"/>
              </a:rPr>
              <a:t>based</a:t>
            </a:r>
            <a:r>
              <a:rPr lang="nl-NL" sz="1000" b="1" u="sng" kern="1200" dirty="0">
                <a:solidFill>
                  <a:srgbClr val="FFFFFF"/>
                </a:solidFill>
                <a:latin typeface="+mn-lt"/>
                <a:ea typeface="+mn-ea"/>
                <a:cs typeface="+mn-cs"/>
              </a:rPr>
              <a:t> </a:t>
            </a:r>
            <a:r>
              <a:rPr lang="nl-NL" sz="1000" b="1" u="sng" kern="1200" dirty="0" err="1">
                <a:solidFill>
                  <a:srgbClr val="FFFFFF"/>
                </a:solidFill>
                <a:latin typeface="+mn-lt"/>
                <a:ea typeface="+mn-ea"/>
                <a:cs typeface="+mn-cs"/>
              </a:rPr>
              <a:t>solutions</a:t>
            </a:r>
            <a:r>
              <a:rPr lang="nl-NL" sz="1000" b="1" u="sng" kern="1200" dirty="0">
                <a:solidFill>
                  <a:srgbClr val="FFFFFF"/>
                </a:solidFill>
                <a:latin typeface="+mn-lt"/>
                <a:ea typeface="+mn-ea"/>
                <a:cs typeface="+mn-cs"/>
              </a:rPr>
              <a:t>”</a:t>
            </a:r>
            <a:r>
              <a:rPr lang="nl-NL" sz="1000" b="1" kern="1200" dirty="0">
                <a:solidFill>
                  <a:srgbClr val="FFFFFF"/>
                </a:solidFill>
                <a:latin typeface="+mn-lt"/>
                <a:ea typeface="+mn-ea"/>
                <a:cs typeface="+mn-cs"/>
              </a:rPr>
              <a:t>: </a:t>
            </a:r>
            <a:r>
              <a:rPr lang="nl-NL" sz="1000" b="1" u="sng" kern="1200" dirty="0">
                <a:solidFill>
                  <a:srgbClr val="FFFFFF"/>
                </a:solidFill>
                <a:latin typeface="+mn-lt"/>
                <a:ea typeface="+mn-ea"/>
                <a:cs typeface="+mn-cs"/>
              </a:rPr>
              <a:t>common </a:t>
            </a:r>
            <a:r>
              <a:rPr lang="nl-NL" sz="1000" b="1" u="sng" kern="1200" dirty="0" err="1">
                <a:solidFill>
                  <a:srgbClr val="FFFFFF"/>
                </a:solidFill>
                <a:latin typeface="+mn-lt"/>
                <a:ea typeface="+mn-ea"/>
                <a:cs typeface="+mn-cs"/>
              </a:rPr>
              <a:t>standards</a:t>
            </a:r>
            <a:r>
              <a:rPr lang="nl-NL" sz="1000" b="1" u="sng" kern="1200" dirty="0">
                <a:solidFill>
                  <a:srgbClr val="FFFFFF"/>
                </a:solidFill>
                <a:latin typeface="+mn-lt"/>
                <a:ea typeface="+mn-ea"/>
                <a:cs typeface="+mn-cs"/>
              </a:rPr>
              <a:t>, </a:t>
            </a:r>
            <a:r>
              <a:rPr lang="nl-NL" sz="1000" b="1" u="sng" kern="1200" dirty="0" err="1">
                <a:solidFill>
                  <a:srgbClr val="FFFFFF"/>
                </a:solidFill>
                <a:latin typeface="+mn-lt"/>
                <a:ea typeface="+mn-ea"/>
                <a:cs typeface="+mn-cs"/>
              </a:rPr>
              <a:t>metrics</a:t>
            </a:r>
            <a:r>
              <a:rPr lang="nl-NL" sz="1000" b="1" kern="1200" dirty="0">
                <a:solidFill>
                  <a:srgbClr val="FFFFFF"/>
                </a:solidFill>
                <a:latin typeface="+mn-lt"/>
                <a:ea typeface="+mn-ea"/>
                <a:cs typeface="+mn-cs"/>
              </a:rPr>
              <a:t>, </a:t>
            </a:r>
            <a:r>
              <a:rPr lang="nl-NL" sz="1000" b="1" kern="1200" dirty="0" err="1">
                <a:solidFill>
                  <a:srgbClr val="FFFFFF"/>
                </a:solidFill>
                <a:latin typeface="+mn-lt"/>
                <a:ea typeface="+mn-ea"/>
                <a:cs typeface="+mn-cs"/>
              </a:rPr>
              <a:t>etc</a:t>
            </a:r>
            <a:endParaRPr lang="nl-NL" sz="1000" b="1" kern="1200" dirty="0">
              <a:solidFill>
                <a:srgbClr val="FFFFFF"/>
              </a:solidFill>
              <a:latin typeface="+mn-lt"/>
              <a:ea typeface="+mn-ea"/>
              <a:cs typeface="+mn-cs"/>
            </a:endParaRPr>
          </a:p>
          <a:p>
            <a:pPr marL="0" lvl="0" indent="0" algn="l" defTabSz="1066800">
              <a:lnSpc>
                <a:spcPct val="90000"/>
              </a:lnSpc>
              <a:spcBef>
                <a:spcPct val="0"/>
              </a:spcBef>
              <a:spcAft>
                <a:spcPct val="35000"/>
              </a:spcAft>
              <a:buNone/>
            </a:pPr>
            <a:r>
              <a:rPr lang="nl-NL" sz="1000" kern="1200" dirty="0">
                <a:solidFill>
                  <a:schemeClr val="accent2">
                    <a:lumMod val="60000"/>
                    <a:lumOff val="40000"/>
                  </a:schemeClr>
                </a:solidFill>
                <a:latin typeface="+mn-lt"/>
                <a:ea typeface="+mn-ea"/>
                <a:cs typeface="+mn-cs"/>
              </a:rPr>
              <a:t>=&gt; </a:t>
            </a:r>
            <a:r>
              <a:rPr lang="nl-NL" sz="1000" kern="1200" dirty="0" err="1">
                <a:solidFill>
                  <a:schemeClr val="accent2">
                    <a:lumMod val="60000"/>
                    <a:lumOff val="40000"/>
                  </a:schemeClr>
                </a:solidFill>
                <a:latin typeface="+mn-lt"/>
                <a:ea typeface="+mn-ea"/>
                <a:cs typeface="+mn-cs"/>
              </a:rPr>
              <a:t>Regulatory</a:t>
            </a:r>
            <a:r>
              <a:rPr lang="nl-NL" sz="1000" kern="1200" dirty="0">
                <a:solidFill>
                  <a:schemeClr val="accent2">
                    <a:lumMod val="60000"/>
                    <a:lumOff val="40000"/>
                  </a:schemeClr>
                </a:solidFill>
                <a:latin typeface="+mn-lt"/>
                <a:ea typeface="+mn-ea"/>
                <a:cs typeface="+mn-cs"/>
              </a:rPr>
              <a:t> </a:t>
            </a:r>
            <a:r>
              <a:rPr lang="nl-NL" sz="1000" kern="1200" dirty="0" err="1">
                <a:solidFill>
                  <a:schemeClr val="accent2">
                    <a:lumMod val="60000"/>
                    <a:lumOff val="40000"/>
                  </a:schemeClr>
                </a:solidFill>
                <a:latin typeface="+mn-lt"/>
                <a:ea typeface="+mn-ea"/>
                <a:cs typeface="+mn-cs"/>
              </a:rPr>
              <a:t>efforts</a:t>
            </a:r>
            <a:r>
              <a:rPr lang="nl-NL" sz="1000" kern="1200" dirty="0">
                <a:solidFill>
                  <a:schemeClr val="accent2">
                    <a:lumMod val="60000"/>
                    <a:lumOff val="40000"/>
                  </a:schemeClr>
                </a:solidFill>
                <a:latin typeface="+mn-lt"/>
                <a:ea typeface="+mn-ea"/>
                <a:cs typeface="+mn-cs"/>
              </a:rPr>
              <a:t> (e.g. EU </a:t>
            </a:r>
            <a:r>
              <a:rPr lang="nl-NL" sz="1000" kern="1200" dirty="0" err="1">
                <a:solidFill>
                  <a:schemeClr val="accent2">
                    <a:lumMod val="60000"/>
                    <a:lumOff val="40000"/>
                  </a:schemeClr>
                </a:solidFill>
                <a:latin typeface="+mn-lt"/>
                <a:ea typeface="+mn-ea"/>
                <a:cs typeface="+mn-cs"/>
              </a:rPr>
              <a:t>Taxonomy</a:t>
            </a:r>
            <a:r>
              <a:rPr lang="nl-NL" sz="1000" kern="1200" dirty="0">
                <a:solidFill>
                  <a:schemeClr val="accent2">
                    <a:lumMod val="60000"/>
                    <a:lumOff val="40000"/>
                  </a:schemeClr>
                </a:solidFill>
                <a:latin typeface="+mn-lt"/>
                <a:ea typeface="+mn-ea"/>
                <a:cs typeface="+mn-cs"/>
              </a:rPr>
              <a:t> on </a:t>
            </a:r>
            <a:r>
              <a:rPr lang="nl-NL" sz="1000" kern="1200" dirty="0" err="1">
                <a:solidFill>
                  <a:schemeClr val="accent2">
                    <a:lumMod val="60000"/>
                    <a:lumOff val="40000"/>
                  </a:schemeClr>
                </a:solidFill>
                <a:latin typeface="+mn-lt"/>
                <a:ea typeface="+mn-ea"/>
                <a:cs typeface="+mn-cs"/>
              </a:rPr>
              <a:t>Sustainable</a:t>
            </a:r>
            <a:r>
              <a:rPr lang="nl-NL" sz="1000" kern="1200" dirty="0">
                <a:solidFill>
                  <a:schemeClr val="accent2">
                    <a:lumMod val="60000"/>
                    <a:lumOff val="40000"/>
                  </a:schemeClr>
                </a:solidFill>
                <a:latin typeface="+mn-lt"/>
                <a:ea typeface="+mn-ea"/>
                <a:cs typeface="+mn-cs"/>
              </a:rPr>
              <a:t> Finance</a:t>
            </a:r>
          </a:p>
          <a:p>
            <a:pPr marL="0" lvl="0" indent="0" algn="l" defTabSz="1066800">
              <a:lnSpc>
                <a:spcPct val="90000"/>
              </a:lnSpc>
              <a:spcBef>
                <a:spcPct val="0"/>
              </a:spcBef>
              <a:spcAft>
                <a:spcPct val="35000"/>
              </a:spcAft>
              <a:buNone/>
            </a:pPr>
            <a:r>
              <a:rPr lang="nl-NL" sz="1000" kern="1200" dirty="0">
                <a:solidFill>
                  <a:schemeClr val="accent2">
                    <a:lumMod val="60000"/>
                    <a:lumOff val="40000"/>
                  </a:schemeClr>
                </a:solidFill>
                <a:latin typeface="+mn-lt"/>
                <a:ea typeface="+mn-ea"/>
                <a:cs typeface="+mn-cs"/>
              </a:rPr>
              <a:t>=&gt; </a:t>
            </a:r>
            <a:r>
              <a:rPr lang="nl-NL" sz="1000" kern="1200" dirty="0" err="1">
                <a:solidFill>
                  <a:schemeClr val="accent2">
                    <a:lumMod val="60000"/>
                    <a:lumOff val="40000"/>
                  </a:schemeClr>
                </a:solidFill>
                <a:latin typeface="+mn-lt"/>
                <a:ea typeface="+mn-ea"/>
                <a:cs typeface="+mn-cs"/>
              </a:rPr>
              <a:t>Voluntary</a:t>
            </a:r>
            <a:r>
              <a:rPr lang="nl-NL" sz="1000" kern="1200" dirty="0">
                <a:solidFill>
                  <a:schemeClr val="accent2">
                    <a:lumMod val="60000"/>
                    <a:lumOff val="40000"/>
                  </a:schemeClr>
                </a:solidFill>
                <a:latin typeface="+mn-lt"/>
                <a:ea typeface="+mn-ea"/>
                <a:cs typeface="+mn-cs"/>
              </a:rPr>
              <a:t> </a:t>
            </a:r>
            <a:r>
              <a:rPr lang="nl-NL" sz="1000" kern="1200" dirty="0" err="1">
                <a:solidFill>
                  <a:schemeClr val="accent2">
                    <a:lumMod val="60000"/>
                    <a:lumOff val="40000"/>
                  </a:schemeClr>
                </a:solidFill>
                <a:latin typeface="+mn-lt"/>
                <a:ea typeface="+mn-ea"/>
                <a:cs typeface="+mn-cs"/>
              </a:rPr>
              <a:t>industry</a:t>
            </a:r>
            <a:r>
              <a:rPr lang="nl-NL" sz="1000" kern="1200" dirty="0">
                <a:solidFill>
                  <a:schemeClr val="accent2">
                    <a:lumMod val="60000"/>
                    <a:lumOff val="40000"/>
                  </a:schemeClr>
                </a:solidFill>
                <a:latin typeface="+mn-lt"/>
                <a:ea typeface="+mn-ea"/>
                <a:cs typeface="+mn-cs"/>
              </a:rPr>
              <a:t> </a:t>
            </a:r>
            <a:r>
              <a:rPr lang="nl-NL" sz="1000" kern="1200" dirty="0" err="1">
                <a:solidFill>
                  <a:schemeClr val="accent2">
                    <a:lumMod val="60000"/>
                    <a:lumOff val="40000"/>
                  </a:schemeClr>
                </a:solidFill>
                <a:latin typeface="+mn-lt"/>
                <a:ea typeface="+mn-ea"/>
                <a:cs typeface="+mn-cs"/>
              </a:rPr>
              <a:t>standards</a:t>
            </a:r>
            <a:r>
              <a:rPr lang="nl-NL" sz="1000" kern="1200" dirty="0">
                <a:solidFill>
                  <a:schemeClr val="accent2">
                    <a:lumMod val="60000"/>
                    <a:lumOff val="40000"/>
                  </a:schemeClr>
                </a:solidFill>
                <a:latin typeface="+mn-lt"/>
                <a:ea typeface="+mn-ea"/>
                <a:cs typeface="+mn-cs"/>
              </a:rPr>
              <a:t> (e.g. </a:t>
            </a:r>
            <a:r>
              <a:rPr lang="nl-NL" sz="1000" kern="1200" dirty="0" err="1">
                <a:solidFill>
                  <a:schemeClr val="accent2">
                    <a:lumMod val="60000"/>
                    <a:lumOff val="40000"/>
                  </a:schemeClr>
                </a:solidFill>
                <a:latin typeface="+mn-lt"/>
                <a:ea typeface="+mn-ea"/>
                <a:cs typeface="+mn-cs"/>
              </a:rPr>
              <a:t>Climate</a:t>
            </a:r>
            <a:r>
              <a:rPr lang="nl-NL" sz="1000" kern="1200" dirty="0">
                <a:solidFill>
                  <a:schemeClr val="accent2">
                    <a:lumMod val="60000"/>
                    <a:lumOff val="40000"/>
                  </a:schemeClr>
                </a:solidFill>
                <a:latin typeface="+mn-lt"/>
                <a:ea typeface="+mn-ea"/>
                <a:cs typeface="+mn-cs"/>
              </a:rPr>
              <a:t> </a:t>
            </a:r>
            <a:r>
              <a:rPr lang="nl-NL" sz="1000" kern="1200" dirty="0" err="1">
                <a:solidFill>
                  <a:schemeClr val="accent2">
                    <a:lumMod val="60000"/>
                    <a:lumOff val="40000"/>
                  </a:schemeClr>
                </a:solidFill>
                <a:latin typeface="+mn-lt"/>
                <a:ea typeface="+mn-ea"/>
                <a:cs typeface="+mn-cs"/>
              </a:rPr>
              <a:t>Bonds</a:t>
            </a:r>
            <a:r>
              <a:rPr lang="nl-NL" sz="1000" kern="1200" dirty="0">
                <a:solidFill>
                  <a:schemeClr val="accent2">
                    <a:lumMod val="60000"/>
                    <a:lumOff val="40000"/>
                  </a:schemeClr>
                </a:solidFill>
                <a:latin typeface="+mn-lt"/>
                <a:ea typeface="+mn-ea"/>
                <a:cs typeface="+mn-cs"/>
              </a:rPr>
              <a:t> </a:t>
            </a:r>
            <a:r>
              <a:rPr lang="nl-NL" sz="1000" kern="1200" dirty="0" err="1">
                <a:solidFill>
                  <a:schemeClr val="accent2">
                    <a:lumMod val="60000"/>
                    <a:lumOff val="40000"/>
                  </a:schemeClr>
                </a:solidFill>
                <a:latin typeface="+mn-lt"/>
                <a:ea typeface="+mn-ea"/>
                <a:cs typeface="+mn-cs"/>
              </a:rPr>
              <a:t>Initiative</a:t>
            </a:r>
            <a:r>
              <a:rPr lang="nl-NL" sz="1000" kern="1200" dirty="0">
                <a:solidFill>
                  <a:schemeClr val="accent2">
                    <a:lumMod val="60000"/>
                    <a:lumOff val="40000"/>
                  </a:schemeClr>
                </a:solidFill>
                <a:latin typeface="+mn-lt"/>
                <a:ea typeface="+mn-ea"/>
                <a:cs typeface="+mn-cs"/>
              </a:rPr>
              <a:t>)</a:t>
            </a:r>
          </a:p>
          <a:p>
            <a:pPr marL="0" lvl="0" indent="0" algn="l" defTabSz="1066800">
              <a:lnSpc>
                <a:spcPct val="90000"/>
              </a:lnSpc>
              <a:spcBef>
                <a:spcPct val="0"/>
              </a:spcBef>
              <a:spcAft>
                <a:spcPct val="35000"/>
              </a:spcAft>
              <a:buNone/>
            </a:pPr>
            <a:r>
              <a:rPr lang="nl-NL" sz="1000" kern="1200" dirty="0">
                <a:solidFill>
                  <a:schemeClr val="accent2">
                    <a:lumMod val="60000"/>
                    <a:lumOff val="40000"/>
                  </a:schemeClr>
                </a:solidFill>
                <a:latin typeface="+mn-lt"/>
                <a:ea typeface="+mn-ea"/>
                <a:cs typeface="+mn-cs"/>
              </a:rPr>
              <a:t>=&gt; E&amp;S </a:t>
            </a:r>
            <a:r>
              <a:rPr lang="nl-NL" sz="1000" kern="1200" dirty="0" err="1">
                <a:solidFill>
                  <a:schemeClr val="accent2">
                    <a:lumMod val="60000"/>
                    <a:lumOff val="40000"/>
                  </a:schemeClr>
                </a:solidFill>
                <a:latin typeface="+mn-lt"/>
                <a:ea typeface="+mn-ea"/>
                <a:cs typeface="+mn-cs"/>
              </a:rPr>
              <a:t>Key</a:t>
            </a:r>
            <a:r>
              <a:rPr lang="nl-NL" sz="1000" kern="1200" dirty="0">
                <a:solidFill>
                  <a:schemeClr val="accent2">
                    <a:lumMod val="60000"/>
                    <a:lumOff val="40000"/>
                  </a:schemeClr>
                </a:solidFill>
                <a:latin typeface="+mn-lt"/>
                <a:ea typeface="+mn-ea"/>
                <a:cs typeface="+mn-cs"/>
              </a:rPr>
              <a:t> Performance Indicators; minimum </a:t>
            </a:r>
            <a:r>
              <a:rPr lang="nl-NL" sz="1000" kern="1200" dirty="0" err="1">
                <a:solidFill>
                  <a:schemeClr val="accent2">
                    <a:lumMod val="60000"/>
                    <a:lumOff val="40000"/>
                  </a:schemeClr>
                </a:solidFill>
                <a:latin typeface="+mn-lt"/>
                <a:ea typeface="+mn-ea"/>
                <a:cs typeface="+mn-cs"/>
              </a:rPr>
              <a:t>positive</a:t>
            </a:r>
            <a:r>
              <a:rPr lang="nl-NL" sz="1000" kern="1200" dirty="0">
                <a:solidFill>
                  <a:schemeClr val="accent2">
                    <a:lumMod val="60000"/>
                    <a:lumOff val="40000"/>
                  </a:schemeClr>
                </a:solidFill>
                <a:latin typeface="+mn-lt"/>
                <a:ea typeface="+mn-ea"/>
                <a:cs typeface="+mn-cs"/>
              </a:rPr>
              <a:t> impact; </a:t>
            </a:r>
            <a:r>
              <a:rPr lang="nl-NL" sz="1000" kern="1200" dirty="0" err="1">
                <a:solidFill>
                  <a:schemeClr val="accent2">
                    <a:lumMod val="60000"/>
                    <a:lumOff val="40000"/>
                  </a:schemeClr>
                </a:solidFill>
                <a:latin typeface="+mn-lt"/>
                <a:ea typeface="+mn-ea"/>
                <a:cs typeface="+mn-cs"/>
              </a:rPr>
              <a:t>alignment</a:t>
            </a:r>
            <a:r>
              <a:rPr lang="nl-NL" sz="1000" kern="1200" dirty="0">
                <a:solidFill>
                  <a:schemeClr val="accent2">
                    <a:lumMod val="60000"/>
                    <a:lumOff val="40000"/>
                  </a:schemeClr>
                </a:solidFill>
                <a:latin typeface="+mn-lt"/>
                <a:ea typeface="+mn-ea"/>
                <a:cs typeface="+mn-cs"/>
              </a:rPr>
              <a:t> private investment </a:t>
            </a:r>
            <a:r>
              <a:rPr lang="nl-NL" sz="1000" kern="1200" dirty="0" err="1">
                <a:solidFill>
                  <a:schemeClr val="accent2">
                    <a:lumMod val="60000"/>
                    <a:lumOff val="40000"/>
                  </a:schemeClr>
                </a:solidFill>
                <a:latin typeface="+mn-lt"/>
                <a:ea typeface="+mn-ea"/>
                <a:cs typeface="+mn-cs"/>
              </a:rPr>
              <a:t>with</a:t>
            </a:r>
            <a:r>
              <a:rPr lang="nl-NL" sz="1000" kern="1200" dirty="0">
                <a:solidFill>
                  <a:schemeClr val="accent2">
                    <a:lumMod val="60000"/>
                    <a:lumOff val="40000"/>
                  </a:schemeClr>
                </a:solidFill>
                <a:latin typeface="+mn-lt"/>
                <a:ea typeface="+mn-ea"/>
                <a:cs typeface="+mn-cs"/>
              </a:rPr>
              <a:t> Rio </a:t>
            </a:r>
            <a:r>
              <a:rPr lang="nl-NL" sz="1000" kern="1200" dirty="0" err="1">
                <a:solidFill>
                  <a:schemeClr val="accent2">
                    <a:lumMod val="60000"/>
                    <a:lumOff val="40000"/>
                  </a:schemeClr>
                </a:solidFill>
                <a:latin typeface="+mn-lt"/>
                <a:ea typeface="+mn-ea"/>
                <a:cs typeface="+mn-cs"/>
              </a:rPr>
              <a:t>Conventions</a:t>
            </a:r>
            <a:endParaRPr lang="en-US" sz="1000" b="0" kern="1200" dirty="0">
              <a:solidFill>
                <a:schemeClr val="accent2">
                  <a:lumMod val="60000"/>
                  <a:lumOff val="4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solidFill>
                <a:schemeClr val="accent2">
                  <a:lumMod val="60000"/>
                  <a:lumOff val="40000"/>
                </a:schemeClr>
              </a:solidFill>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85D3DE5A-248B-44E3-AC23-51FD3D815B04}" type="slidenum">
              <a:rPr lang="en-US" smtClean="0"/>
              <a:t>12</a:t>
            </a:fld>
            <a:endParaRPr lang="en-US"/>
          </a:p>
        </p:txBody>
      </p:sp>
    </p:spTree>
    <p:extLst>
      <p:ext uri="{BB962C8B-B14F-4D97-AF65-F5344CB8AC3E}">
        <p14:creationId xmlns:p14="http://schemas.microsoft.com/office/powerpoint/2010/main" val="335054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5D3DE5A-248B-44E3-AC23-51FD3D815B04}" type="slidenum">
              <a:rPr lang="en-US" smtClean="0"/>
              <a:t>13</a:t>
            </a:fld>
            <a:endParaRPr lang="en-US"/>
          </a:p>
        </p:txBody>
      </p:sp>
    </p:spTree>
    <p:extLst>
      <p:ext uri="{BB962C8B-B14F-4D97-AF65-F5344CB8AC3E}">
        <p14:creationId xmlns:p14="http://schemas.microsoft.com/office/powerpoint/2010/main" val="336712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effectLst/>
                <a:latin typeface="+mn-lt"/>
                <a:ea typeface="Times New Roman" panose="02020603050405020304" pitchFamily="18" charset="0"/>
                <a:cs typeface="Times New Roman" panose="02020603050405020304" pitchFamily="18" charset="0"/>
              </a:rPr>
              <a:t>USD 9.5 trillion is needed cumulatively from 2022 to 2050 to keep climate change below 2°C, stabilize biodiversity levels and achieve land degradation neutrality</a:t>
            </a:r>
            <a:r>
              <a:rPr lang="en-GB" sz="1000" dirty="0">
                <a:effectLst/>
                <a:latin typeface="+mn-lt"/>
                <a:ea typeface="Times New Roman" panose="02020603050405020304" pitchFamily="18" charset="0"/>
                <a:cs typeface="Times New Roman" panose="02020603050405020304" pitchFamily="18" charset="0"/>
              </a:rPr>
              <a:t>.</a:t>
            </a:r>
            <a:r>
              <a:rPr lang="en-GB" sz="1000" b="1" dirty="0">
                <a:effectLst/>
                <a:latin typeface="+mn-lt"/>
                <a:ea typeface="Times New Roman" panose="02020603050405020304" pitchFamily="18" charset="0"/>
                <a:cs typeface="Times New Roman" panose="02020603050405020304" pitchFamily="18" charset="0"/>
              </a:rPr>
              <a:t> </a:t>
            </a:r>
          </a:p>
          <a:p>
            <a:r>
              <a:rPr lang="en-GB" sz="1000" dirty="0">
                <a:effectLst/>
                <a:latin typeface="+mn-lt"/>
                <a:ea typeface="Times New Roman" panose="02020603050405020304" pitchFamily="18" charset="0"/>
                <a:cs typeface="Times New Roman" panose="02020603050405020304" pitchFamily="18" charset="0"/>
              </a:rPr>
              <a:t>More than two thirds of investment is needed for reforestation and agroforestry</a:t>
            </a:r>
            <a:r>
              <a:rPr lang="en-GB" sz="1000" b="1" dirty="0">
                <a:effectLst/>
                <a:latin typeface="+mn-lt"/>
                <a:ea typeface="Times New Roman" panose="02020603050405020304" pitchFamily="18" charset="0"/>
                <a:cs typeface="Times New Roman" panose="02020603050405020304" pitchFamily="18" charset="0"/>
              </a:rPr>
              <a:t>. </a:t>
            </a:r>
          </a:p>
          <a:p>
            <a:r>
              <a:rPr lang="en-GB" sz="1000" b="1" dirty="0">
                <a:effectLst/>
                <a:latin typeface="+mn-lt"/>
                <a:ea typeface="Times New Roman" panose="02020603050405020304" pitchFamily="18" charset="0"/>
                <a:cs typeface="Times New Roman" panose="02020603050405020304" pitchFamily="18" charset="0"/>
              </a:rPr>
              <a:t>I</a:t>
            </a:r>
            <a:r>
              <a:rPr lang="en-GB" sz="1000" dirty="0">
                <a:effectLst/>
                <a:latin typeface="+mn-lt"/>
                <a:ea typeface="Times New Roman" panose="02020603050405020304" pitchFamily="18" charset="0"/>
                <a:cs typeface="Times New Roman" panose="02020603050405020304" pitchFamily="18" charset="0"/>
              </a:rPr>
              <a:t>nvestment in protected areas requires USD 1.3 trillion (14 percent of total investment needs). </a:t>
            </a:r>
          </a:p>
          <a:p>
            <a:r>
              <a:rPr lang="en-GB" sz="1000" dirty="0">
                <a:effectLst/>
                <a:latin typeface="+mn-lt"/>
                <a:ea typeface="Times New Roman" panose="02020603050405020304" pitchFamily="18" charset="0"/>
                <a:cs typeface="Times New Roman" panose="02020603050405020304" pitchFamily="18" charset="0"/>
              </a:rPr>
              <a:t>Seagrass and peatland restoration require USD 840 billion and USD 320 billion respectively (12%).</a:t>
            </a:r>
          </a:p>
          <a:p>
            <a:r>
              <a:rPr lang="en-GB" sz="1000" dirty="0">
                <a:effectLst/>
                <a:latin typeface="+mn-lt"/>
                <a:ea typeface="Times New Roman" panose="02020603050405020304" pitchFamily="18" charset="0"/>
                <a:cs typeface="Times New Roman" panose="02020603050405020304" pitchFamily="18" charset="0"/>
              </a:rPr>
              <a:t>Other agriculture related NbS such as cover crops and optimal intensity grazing absorb USD 360 billion (4 percent).</a:t>
            </a:r>
            <a:endParaRPr lang="en-GB" sz="1000" dirty="0">
              <a:latin typeface="+mn-lt"/>
            </a:endParaRPr>
          </a:p>
        </p:txBody>
      </p:sp>
      <p:sp>
        <p:nvSpPr>
          <p:cNvPr id="4" name="Slide Number Placeholder 3"/>
          <p:cNvSpPr>
            <a:spLocks noGrp="1"/>
          </p:cNvSpPr>
          <p:nvPr>
            <p:ph type="sldNum" sz="quarter" idx="5"/>
          </p:nvPr>
        </p:nvSpPr>
        <p:spPr/>
        <p:txBody>
          <a:bodyPr/>
          <a:lstStyle/>
          <a:p>
            <a:fld id="{85D3DE5A-248B-44E3-AC23-51FD3D815B04}" type="slidenum">
              <a:rPr lang="en-US" smtClean="0"/>
              <a:t>14</a:t>
            </a:fld>
            <a:endParaRPr lang="en-US"/>
          </a:p>
        </p:txBody>
      </p:sp>
    </p:spTree>
    <p:extLst>
      <p:ext uri="{BB962C8B-B14F-4D97-AF65-F5344CB8AC3E}">
        <p14:creationId xmlns:p14="http://schemas.microsoft.com/office/powerpoint/2010/main" val="309795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D3DE5A-248B-44E3-AC23-51FD3D815B04}" type="slidenum">
              <a:rPr lang="en-US" smtClean="0"/>
              <a:t>15</a:t>
            </a:fld>
            <a:endParaRPr lang="en-US"/>
          </a:p>
        </p:txBody>
      </p:sp>
    </p:spTree>
    <p:extLst>
      <p:ext uri="{BB962C8B-B14F-4D97-AF65-F5344CB8AC3E}">
        <p14:creationId xmlns:p14="http://schemas.microsoft.com/office/powerpoint/2010/main" val="210035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000" dirty="0">
                <a:effectLst/>
                <a:latin typeface="Calibri" panose="020F0502020204030204" pitchFamily="34" charset="0"/>
                <a:ea typeface="Yu Mincho" panose="020B0400000000000000" pitchFamily="18" charset="-128"/>
                <a:cs typeface="Arial" panose="020B0604020202020204" pitchFamily="34" charset="0"/>
              </a:rPr>
              <a:t>NbS are central to achieving the Sustainable Development Goals (SDGs) and tackling the global crises of biodiversity loss, climate change and land degradation.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000" dirty="0">
              <a:effectLst/>
              <a:latin typeface="Calibri" panose="020F0502020204030204" pitchFamily="34" charset="0"/>
              <a:ea typeface="Yu Mincho" panose="020B0400000000000000" pitchFamily="18" charset="-128"/>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000" dirty="0">
                <a:effectLst/>
                <a:latin typeface="Calibri" panose="020F0502020204030204" pitchFamily="34" charset="0"/>
                <a:ea typeface="Yu Mincho" panose="020B0400000000000000" pitchFamily="18" charset="-128"/>
                <a:cs typeface="Arial" panose="020B0604020202020204" pitchFamily="34" charset="0"/>
              </a:rPr>
              <a:t>They </a:t>
            </a:r>
            <a:r>
              <a:rPr lang="en-GB" sz="1000" dirty="0">
                <a:effectLst/>
                <a:latin typeface="Calibri" panose="020F0502020204030204" pitchFamily="34" charset="0"/>
                <a:ea typeface="Times New Roman" panose="02020603050405020304" pitchFamily="18" charset="0"/>
                <a:cs typeface="Arial" panose="020B0604020202020204" pitchFamily="34" charset="0"/>
              </a:rPr>
              <a:t>can deliver multiple benefits for people and the environment. For example, mangrove restoration provides a vast range of benefits from protection against storm surges and coastal erosion, to effective storage of carbon in biomass and sediment, to providing habitat for wildlife and nurseries for young fish, providing food and fuel for local communities. They represent the triple win to tackle climate change, biodiversity loss and poverty.</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000" dirty="0">
                <a:effectLst/>
                <a:latin typeface="Calibri" panose="020F0502020204030204" pitchFamily="34" charset="0"/>
                <a:ea typeface="Times New Roman" panose="02020603050405020304" pitchFamily="18" charset="0"/>
                <a:cs typeface="Arial" panose="020B0604020202020204" pitchFamily="34" charset="0"/>
              </a:rPr>
              <a:t>And it should be noted that some challenges, such as climate change mitigation, cannot be fully addressed without NbS playing a part.  Over 30% of emissions reductions to keep climate change below 2C can come from natural climate solutions like reforestation of degraded land with native species.</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000" dirty="0">
                <a:effectLst/>
                <a:latin typeface="Calibri" panose="020F0502020204030204" pitchFamily="34" charset="0"/>
                <a:ea typeface="Times New Roman" panose="02020603050405020304" pitchFamily="18" charset="0"/>
                <a:cs typeface="Arial" panose="020B0604020202020204" pitchFamily="34" charset="0"/>
              </a:rPr>
              <a:t>Growing recognition of the value of NbS </a:t>
            </a:r>
            <a:r>
              <a:rPr lang="en-GB" sz="1000" dirty="0">
                <a:effectLst/>
                <a:latin typeface="Calibri" panose="020F0502020204030204" pitchFamily="34" charset="0"/>
                <a:ea typeface="Calibri" panose="020F0502020204030204" pitchFamily="34" charset="0"/>
                <a:cs typeface="Arial" panose="020B0604020202020204" pitchFamily="34" charset="0"/>
              </a:rPr>
              <a:t>is reflected in international declarations and initiatives, national strategies and policies, public sector statements, and private sector commitments and investments.</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000" dirty="0">
              <a:effectLst/>
              <a:latin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000" dirty="0">
                <a:effectLst/>
                <a:latin typeface="Calibri" panose="020F0502020204030204" pitchFamily="34" charset="0"/>
                <a:cs typeface="Arial" panose="020B0604020202020204" pitchFamily="34" charset="0"/>
              </a:rPr>
              <a:t>And yet finance for nature and NbS remains a binding constraint</a:t>
            </a:r>
            <a:endParaRPr lang="en-GB" sz="1000" dirty="0"/>
          </a:p>
          <a:p>
            <a:pPr algn="just">
              <a:lnSpc>
                <a:spcPct val="107000"/>
              </a:lnSpc>
              <a:spcAft>
                <a:spcPts val="800"/>
              </a:spcAft>
            </a:pPr>
            <a:endParaRPr lang="en-GB" sz="1000" dirty="0">
              <a:solidFill>
                <a:srgbClr val="2E2E2E"/>
              </a:solidFill>
              <a:effectLst/>
              <a:latin typeface="Calibri" panose="020F0502020204030204" pitchFamily="34" charset="0"/>
              <a:ea typeface="MS Mincho" panose="02020609040205080304" pitchFamily="49" charset="-128"/>
              <a:cs typeface="Arial" panose="020B0604020202020204" pitchFamily="34" charset="0"/>
            </a:endParaRPr>
          </a:p>
          <a:p>
            <a:pPr algn="just">
              <a:lnSpc>
                <a:spcPct val="107000"/>
              </a:lnSpc>
              <a:spcAft>
                <a:spcPts val="800"/>
              </a:spcAft>
            </a:pPr>
            <a:r>
              <a:rPr lang="en-GB" sz="1000" dirty="0">
                <a:solidFill>
                  <a:srgbClr val="2E2E2E"/>
                </a:solidFill>
                <a:effectLst/>
                <a:latin typeface="Calibri" panose="020F0502020204030204" pitchFamily="34" charset="0"/>
                <a:ea typeface="MS Mincho" panose="02020609040205080304" pitchFamily="49" charset="-128"/>
                <a:cs typeface="Arial" panose="020B0604020202020204" pitchFamily="34" charset="0"/>
              </a:rPr>
              <a:t>______________________________</a:t>
            </a:r>
          </a:p>
          <a:p>
            <a:pPr algn="just">
              <a:lnSpc>
                <a:spcPct val="107000"/>
              </a:lnSpc>
              <a:spcAft>
                <a:spcPts val="800"/>
              </a:spcAft>
            </a:pPr>
            <a:r>
              <a:rPr lang="en-GB" sz="1000" dirty="0">
                <a:solidFill>
                  <a:srgbClr val="2E2E2E"/>
                </a:solidFill>
                <a:effectLst/>
                <a:latin typeface="Calibri" panose="020F0502020204030204" pitchFamily="34" charset="0"/>
                <a:ea typeface="MS Mincho" panose="02020609040205080304" pitchFamily="49" charset="-128"/>
                <a:cs typeface="Arial" panose="020B0604020202020204" pitchFamily="34" charset="0"/>
              </a:rPr>
              <a:t>In essence, </a:t>
            </a:r>
            <a:r>
              <a:rPr lang="en-GB" sz="1000" dirty="0">
                <a:effectLst/>
                <a:latin typeface="Calibri" panose="020F0502020204030204" pitchFamily="34" charset="0"/>
                <a:ea typeface="Yu Mincho" panose="020B0400000000000000" pitchFamily="18" charset="-128"/>
                <a:cs typeface="Arial" panose="020B0604020202020204" pitchFamily="34" charset="0"/>
              </a:rPr>
              <a:t>NbS involve working with the natural world to address a range of social, economic and environmental challenges. </a:t>
            </a:r>
          </a:p>
          <a:p>
            <a:pPr algn="just">
              <a:lnSpc>
                <a:spcPct val="107000"/>
              </a:lnSpc>
              <a:spcAft>
                <a:spcPts val="800"/>
              </a:spcAft>
            </a:pPr>
            <a:r>
              <a:rPr lang="en-GB" sz="1000" dirty="0">
                <a:effectLst/>
                <a:latin typeface="Calibri" panose="020F0502020204030204" pitchFamily="34" charset="0"/>
                <a:ea typeface="Yu Mincho" panose="020B0400000000000000" pitchFamily="18" charset="-128"/>
                <a:cs typeface="Arial" panose="020B0604020202020204" pitchFamily="34" charset="0"/>
              </a:rPr>
              <a:t>There are 3 key elements: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000" dirty="0">
                <a:effectLst/>
                <a:latin typeface="Calibri" panose="020F0502020204030204" pitchFamily="34" charset="0"/>
                <a:ea typeface="Calibri" panose="020F0502020204030204" pitchFamily="34" charset="0"/>
                <a:cs typeface="Calibri" panose="020F0502020204030204" pitchFamily="34" charset="0"/>
              </a:rPr>
              <a:t>NbS involve working with different types of ecosystems, from forests to wetlands and from farmlands to urban ecosystems.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000" dirty="0">
                <a:effectLst/>
                <a:latin typeface="Calibri" panose="020F0502020204030204" pitchFamily="34" charset="0"/>
                <a:ea typeface="Calibri" panose="020F0502020204030204" pitchFamily="34" charset="0"/>
                <a:cs typeface="Calibri" panose="020F0502020204030204" pitchFamily="34" charset="0"/>
              </a:rPr>
              <a:t>NbS work with ecosystems in three main ways: ecosystem conservation, restoration and management.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NbS are</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solution-oriented. They address a range of </a:t>
            </a:r>
            <a:r>
              <a:rPr lang="en-GB"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social, economic, and environmental challenges</a:t>
            </a:r>
            <a:r>
              <a:rPr lang="en-GB" sz="1000" baseline="30000" dirty="0">
                <a:effectLst/>
                <a:latin typeface="Calibri" panose="020F0502020204030204" pitchFamily="34" charset="0"/>
                <a:ea typeface="Times New Roman" panose="02020603050405020304" pitchFamily="18" charset="0"/>
                <a:cs typeface="Arial" panose="020B0604020202020204" pitchFamily="34" charset="0"/>
              </a:rPr>
              <a:t>,</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including inequality, unemployment, disaster risk, (In SFN we focus on the challenges of land degradation, climate change, and biodiversity loss)</a:t>
            </a:r>
          </a:p>
          <a:p>
            <a:pPr marL="0" lvl="0" indent="0">
              <a:lnSpc>
                <a:spcPct val="107000"/>
              </a:lnSpc>
              <a:spcAft>
                <a:spcPts val="800"/>
              </a:spcAft>
              <a:buFont typeface="+mj-lt"/>
              <a:buNone/>
            </a:pPr>
            <a:r>
              <a:rPr lang="en-GB" sz="1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D3DE5A-248B-44E3-AC23-51FD3D815B04}" type="slidenum">
              <a:rPr lang="en-US" smtClean="0"/>
              <a:t>2</a:t>
            </a:fld>
            <a:endParaRPr lang="en-US"/>
          </a:p>
        </p:txBody>
      </p:sp>
    </p:spTree>
    <p:extLst>
      <p:ext uri="{BB962C8B-B14F-4D97-AF65-F5344CB8AC3E}">
        <p14:creationId xmlns:p14="http://schemas.microsoft.com/office/powerpoint/2010/main" val="381106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SFN provides an overview of current flows of finance to NbS from private and public sources</a:t>
            </a:r>
          </a:p>
          <a:p>
            <a:pPr marL="171450" indent="-171450">
              <a:buFont typeface="Arial" panose="020B0604020202020204" pitchFamily="34" charset="0"/>
              <a:buChar char="•"/>
            </a:pPr>
            <a:r>
              <a:rPr lang="en-GB" sz="1000" dirty="0"/>
              <a:t>This years edition includes finance flows to marine NbS and provides more detail on funding of protected areas (with more detail later)</a:t>
            </a:r>
          </a:p>
          <a:p>
            <a:pPr marL="171450" indent="-171450">
              <a:buFont typeface="Arial" panose="020B0604020202020204" pitchFamily="34" charset="0"/>
              <a:buChar char="•"/>
            </a:pPr>
            <a:endParaRPr lang="en-GB" sz="1000" dirty="0"/>
          </a:p>
          <a:p>
            <a:pPr marL="171450" lvl="0" indent="-171450">
              <a:buFont typeface="Arial" panose="020B0604020202020204" pitchFamily="34" charset="0"/>
              <a:buChar char="•"/>
            </a:pPr>
            <a:r>
              <a:rPr lang="en-GB" sz="1000" dirty="0"/>
              <a:t>Total flows are USD 154 billion per year</a:t>
            </a:r>
          </a:p>
          <a:p>
            <a:pPr marL="628650" lvl="1" indent="-171450">
              <a:buFont typeface="Arial" panose="020B0604020202020204" pitchFamily="34" charset="0"/>
              <a:buChar char="•"/>
            </a:pPr>
            <a:r>
              <a:rPr lang="en-GB" sz="1000" dirty="0"/>
              <a:t>Of this, governments provide 83% with $126 b in domestic expenditure (dark green area) and $2 b (pale blue) in ODA</a:t>
            </a:r>
          </a:p>
          <a:p>
            <a:pPr marL="628650" lvl="1" indent="-171450">
              <a:buFont typeface="Arial" panose="020B0604020202020204" pitchFamily="34" charset="0"/>
              <a:buChar char="•"/>
            </a:pPr>
            <a:r>
              <a:rPr lang="en-GB" sz="1000" dirty="0"/>
              <a:t>Of government expenditure, most goes to protection of bd and landscapes, sustainable </a:t>
            </a:r>
            <a:r>
              <a:rPr lang="en-GB" sz="1000" dirty="0" err="1"/>
              <a:t>agric</a:t>
            </a:r>
            <a:r>
              <a:rPr lang="en-GB" sz="1000" dirty="0"/>
              <a:t>, forestry and </a:t>
            </a:r>
            <a:r>
              <a:rPr lang="en-GB" sz="1000" dirty="0" err="1"/>
              <a:t>fisheres</a:t>
            </a:r>
            <a:r>
              <a:rPr lang="en-GB" sz="1000" dirty="0"/>
              <a:t> and </a:t>
            </a:r>
            <a:r>
              <a:rPr lang="en-GB" sz="1000" dirty="0" err="1"/>
              <a:t>sustainabl</a:t>
            </a:r>
            <a:r>
              <a:rPr lang="en-GB" sz="1000" dirty="0"/>
              <a:t> </a:t>
            </a:r>
            <a:r>
              <a:rPr lang="en-GB" sz="1000" dirty="0" err="1"/>
              <a:t>mgt</a:t>
            </a:r>
            <a:r>
              <a:rPr lang="en-GB" sz="1000" dirty="0"/>
              <a:t> of land and water resources</a:t>
            </a:r>
          </a:p>
          <a:p>
            <a:pPr marL="628650" lvl="1" indent="-171450">
              <a:buFont typeface="Arial" panose="020B0604020202020204" pitchFamily="34" charset="0"/>
              <a:buChar char="•"/>
            </a:pPr>
            <a:endParaRPr lang="en-GB" sz="1000" dirty="0"/>
          </a:p>
          <a:p>
            <a:pPr marL="171450" lvl="0" indent="-171450">
              <a:buFont typeface="Arial" panose="020B0604020202020204" pitchFamily="34" charset="0"/>
              <a:buChar char="•"/>
            </a:pPr>
            <a:r>
              <a:rPr lang="en-GB" sz="1000" dirty="0"/>
              <a:t>Private flows are only $26 billion p.a. (17% of total NbS finance)</a:t>
            </a:r>
          </a:p>
          <a:p>
            <a:pPr marL="628650" lvl="1" indent="-171450">
              <a:buFont typeface="Arial" panose="020B0604020202020204" pitchFamily="34" charset="0"/>
              <a:buChar char="•"/>
            </a:pPr>
            <a:r>
              <a:rPr lang="en-GB" sz="1000" dirty="0"/>
              <a:t>Investments into biodiversity conservation from sustainable certified commodity markets are the largest component at $8 billion pa, </a:t>
            </a:r>
          </a:p>
          <a:p>
            <a:pPr marL="628650" lvl="1" indent="-171450">
              <a:buFont typeface="Arial" panose="020B0604020202020204" pitchFamily="34" charset="0"/>
              <a:buChar char="•"/>
            </a:pPr>
            <a:r>
              <a:rPr lang="en-GB" sz="1000" dirty="0"/>
              <a:t>followed by bd offsets ($6 billion) and </a:t>
            </a:r>
          </a:p>
          <a:p>
            <a:pPr marL="628650" lvl="1" indent="-171450">
              <a:buFont typeface="Arial" panose="020B0604020202020204" pitchFamily="34" charset="0"/>
              <a:buChar char="•"/>
            </a:pPr>
            <a:r>
              <a:rPr lang="en-GB" sz="1000" dirty="0"/>
              <a:t>Impact investing (equity and debt investments intended to generate positive measurable ESG impacts and financial returns) $3 billion pa</a:t>
            </a:r>
          </a:p>
          <a:p>
            <a:pPr marL="628650" lvl="1" indent="-171450">
              <a:buFont typeface="Arial" panose="020B0604020202020204" pitchFamily="34" charset="0"/>
              <a:buChar char="•"/>
            </a:pPr>
            <a:r>
              <a:rPr lang="en-GB" sz="1000" dirty="0"/>
              <a:t>PES $3 billion pa</a:t>
            </a:r>
          </a:p>
          <a:p>
            <a:pPr marL="628650" lvl="1" indent="-171450">
              <a:buFont typeface="Arial" panose="020B0604020202020204" pitchFamily="34" charset="0"/>
              <a:buChar char="•"/>
            </a:pPr>
            <a:r>
              <a:rPr lang="en-GB" sz="1000" dirty="0"/>
              <a:t>Carbon markets ($2 billion pa)</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5D3DE5A-248B-44E3-AC23-51FD3D815B04}" type="slidenum">
              <a:rPr lang="en-US" smtClean="0"/>
              <a:t>3</a:t>
            </a:fld>
            <a:endParaRPr lang="en-US"/>
          </a:p>
        </p:txBody>
      </p:sp>
    </p:spTree>
    <p:extLst>
      <p:ext uri="{BB962C8B-B14F-4D97-AF65-F5344CB8AC3E}">
        <p14:creationId xmlns:p14="http://schemas.microsoft.com/office/powerpoint/2010/main" val="187048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900" dirty="0" err="1">
                <a:latin typeface="+mn-lt"/>
              </a:rPr>
              <a:t>Here</a:t>
            </a:r>
            <a:r>
              <a:rPr lang="fr-CH" sz="900" dirty="0">
                <a:latin typeface="+mn-lt"/>
              </a:rPr>
              <a:t> </a:t>
            </a:r>
            <a:r>
              <a:rPr lang="fr-CH" sz="900" dirty="0" err="1">
                <a:latin typeface="+mn-lt"/>
              </a:rPr>
              <a:t>we</a:t>
            </a:r>
            <a:r>
              <a:rPr lang="fr-CH" sz="900" dirty="0">
                <a:latin typeface="+mn-lt"/>
              </a:rPr>
              <a:t> </a:t>
            </a:r>
            <a:r>
              <a:rPr lang="fr-CH" sz="900" dirty="0" err="1">
                <a:latin typeface="+mn-lt"/>
              </a:rPr>
              <a:t>see</a:t>
            </a:r>
            <a:r>
              <a:rPr lang="fr-CH" sz="900" dirty="0">
                <a:latin typeface="+mn-lt"/>
              </a:rPr>
              <a:t> </a:t>
            </a:r>
            <a:r>
              <a:rPr lang="fr-CH" sz="900" dirty="0" err="1">
                <a:latin typeface="+mn-lt"/>
              </a:rPr>
              <a:t>again</a:t>
            </a:r>
            <a:r>
              <a:rPr lang="fr-CH" sz="900" dirty="0">
                <a:latin typeface="+mn-lt"/>
              </a:rPr>
              <a:t> the $154 billion </a:t>
            </a:r>
            <a:r>
              <a:rPr lang="fr-CH" sz="900" dirty="0" err="1">
                <a:latin typeface="+mn-lt"/>
              </a:rPr>
              <a:t>annually</a:t>
            </a:r>
            <a:r>
              <a:rPr lang="fr-CH" sz="900" dirty="0">
                <a:latin typeface="+mn-lt"/>
              </a:rPr>
              <a:t> </a:t>
            </a:r>
            <a:r>
              <a:rPr lang="fr-CH" sz="900" dirty="0" err="1">
                <a:latin typeface="+mn-lt"/>
              </a:rPr>
              <a:t>spent</a:t>
            </a:r>
            <a:r>
              <a:rPr lang="fr-CH" sz="900" dirty="0">
                <a:latin typeface="+mn-lt"/>
              </a:rPr>
              <a:t> on NbS. </a:t>
            </a:r>
          </a:p>
          <a:p>
            <a:endParaRPr lang="fr-CH" sz="900" dirty="0">
              <a:latin typeface="+mn-lt"/>
            </a:endParaRPr>
          </a:p>
          <a:p>
            <a:r>
              <a:rPr lang="en-GB" sz="900" dirty="0">
                <a:effectLst/>
                <a:latin typeface="+mn-lt"/>
                <a:ea typeface="Times New Roman" panose="02020603050405020304" pitchFamily="18" charset="0"/>
                <a:cs typeface="Times New Roman" panose="02020603050405020304" pitchFamily="18" charset="0"/>
              </a:rPr>
              <a:t>We also reviewed published studies of public finance flows that are potentially damaging to nature to compares with finance that benefits nature. </a:t>
            </a:r>
          </a:p>
          <a:p>
            <a:endParaRPr lang="fr-CH" sz="900" dirty="0">
              <a:latin typeface="+mn-lt"/>
            </a:endParaRPr>
          </a:p>
          <a:p>
            <a:r>
              <a:rPr lang="en-GB" sz="900" dirty="0">
                <a:effectLst/>
                <a:latin typeface="+mn-lt"/>
                <a:ea typeface="Times New Roman" panose="02020603050405020304" pitchFamily="18" charset="0"/>
                <a:cs typeface="Times New Roman" panose="02020603050405020304" pitchFamily="18" charset="0"/>
              </a:rPr>
              <a:t>There is increasing recognition of the extensive damage to nature of government fiscal support to some economic sectors, notably fossil fuels, agriculture and fisheries. </a:t>
            </a:r>
            <a:r>
              <a:rPr lang="en-GB" sz="900" i="1" dirty="0">
                <a:solidFill>
                  <a:schemeClr val="accent3">
                    <a:lumMod val="75000"/>
                  </a:schemeClr>
                </a:solidFill>
                <a:effectLst/>
                <a:latin typeface="+mn-lt"/>
                <a:ea typeface="Times New Roman" panose="02020603050405020304" pitchFamily="18" charset="0"/>
                <a:cs typeface="Times New Roman" panose="02020603050405020304" pitchFamily="18" charset="0"/>
              </a:rPr>
              <a:t>See graph.  </a:t>
            </a:r>
            <a:r>
              <a:rPr lang="en-GB" sz="900" dirty="0">
                <a:effectLst/>
                <a:latin typeface="+mn-lt"/>
                <a:ea typeface="Times New Roman" panose="02020603050405020304" pitchFamily="18" charset="0"/>
                <a:cs typeface="Times New Roman" panose="02020603050405020304" pitchFamily="18" charset="0"/>
              </a:rPr>
              <a:t>The magnitude of fiscal support in the form of subsidies is very large and seriously undermines efforts to increase finance flows to NbS. In short, nature negative flows are 3-7 times bigger than finance flows to NbS.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Times New Roman" panose="02020603050405020304" pitchFamily="18" charset="0"/>
                <a:cs typeface="Times New Roman" panose="02020603050405020304" pitchFamily="18" charset="0"/>
              </a:rPr>
              <a:t>The absence of robust and comprehensive data on the impact of </a:t>
            </a:r>
            <a:r>
              <a:rPr lang="en-GB" sz="900" b="1" dirty="0">
                <a:effectLst/>
                <a:latin typeface="+mn-lt"/>
                <a:ea typeface="Times New Roman" panose="02020603050405020304" pitchFamily="18" charset="0"/>
                <a:cs typeface="Times New Roman" panose="02020603050405020304" pitchFamily="18" charset="0"/>
              </a:rPr>
              <a:t>private</a:t>
            </a:r>
            <a:r>
              <a:rPr lang="en-GB" sz="900" dirty="0">
                <a:effectLst/>
                <a:latin typeface="+mn-lt"/>
                <a:ea typeface="Times New Roman" panose="02020603050405020304" pitchFamily="18" charset="0"/>
                <a:cs typeface="Times New Roman" panose="02020603050405020304" pitchFamily="18" charset="0"/>
              </a:rPr>
              <a:t> finance flows on nature prevented the inclusion of estimates in this edition. However, given the likely very large negative impact of private finance flows on nature, future editions will prioritise inclusion of emerging data and analysis.  Similarly, challenges linked to data and conceptual framing make it difficult to estimate NbS negative finance flow in an equivalent manner to NbS so the analysis below is framed around nature-negative financial flows. Nature negative finance flows do not mirror positive financial flows to NbS and so a </a:t>
            </a:r>
            <a:r>
              <a:rPr lang="en-GB" sz="900" b="1" dirty="0">
                <a:effectLst/>
                <a:latin typeface="+mn-lt"/>
                <a:ea typeface="Times New Roman" panose="02020603050405020304" pitchFamily="18" charset="0"/>
                <a:cs typeface="Times New Roman" panose="02020603050405020304" pitchFamily="18" charset="0"/>
              </a:rPr>
              <a:t>net</a:t>
            </a:r>
            <a:r>
              <a:rPr lang="en-GB" sz="900" dirty="0">
                <a:effectLst/>
                <a:latin typeface="+mn-lt"/>
                <a:ea typeface="Times New Roman" panose="02020603050405020304" pitchFamily="18" charset="0"/>
                <a:cs typeface="Times New Roman" panose="02020603050405020304" pitchFamily="18" charset="0"/>
              </a:rPr>
              <a:t> flow to NbS cannot be derived from these estimates.</a:t>
            </a:r>
          </a:p>
          <a:p>
            <a:endParaRPr lang="en-GB" dirty="0"/>
          </a:p>
        </p:txBody>
      </p:sp>
      <p:sp>
        <p:nvSpPr>
          <p:cNvPr id="4" name="Slide Number Placeholder 3"/>
          <p:cNvSpPr>
            <a:spLocks noGrp="1"/>
          </p:cNvSpPr>
          <p:nvPr>
            <p:ph type="sldNum" sz="quarter" idx="5"/>
          </p:nvPr>
        </p:nvSpPr>
        <p:spPr/>
        <p:txBody>
          <a:bodyPr/>
          <a:lstStyle/>
          <a:p>
            <a:fld id="{85D3DE5A-248B-44E3-AC23-51FD3D815B04}" type="slidenum">
              <a:rPr lang="en-US" smtClean="0"/>
              <a:t>4</a:t>
            </a:fld>
            <a:endParaRPr lang="en-US"/>
          </a:p>
        </p:txBody>
      </p:sp>
    </p:spTree>
    <p:extLst>
      <p:ext uri="{BB962C8B-B14F-4D97-AF65-F5344CB8AC3E}">
        <p14:creationId xmlns:p14="http://schemas.microsoft.com/office/powerpoint/2010/main" val="261300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000" dirty="0"/>
              <a:t>A second key part of the </a:t>
            </a:r>
            <a:r>
              <a:rPr lang="fr-CH" sz="1000" dirty="0" err="1"/>
              <a:t>analysis</a:t>
            </a:r>
            <a:r>
              <a:rPr lang="fr-CH" sz="1000" dirty="0"/>
              <a:t> </a:t>
            </a:r>
            <a:r>
              <a:rPr lang="fr-CH" sz="1000" dirty="0" err="1"/>
              <a:t>was</a:t>
            </a:r>
            <a:r>
              <a:rPr lang="fr-CH" sz="1000" dirty="0"/>
              <a:t> to </a:t>
            </a:r>
            <a:r>
              <a:rPr lang="fr-CH" sz="1000" dirty="0" err="1"/>
              <a:t>estimate</a:t>
            </a:r>
            <a:r>
              <a:rPr lang="fr-CH" sz="1000" dirty="0"/>
              <a:t> </a:t>
            </a:r>
            <a:r>
              <a:rPr lang="fr-CH" sz="1000" dirty="0" err="1"/>
              <a:t>what</a:t>
            </a:r>
            <a:r>
              <a:rPr lang="fr-CH" sz="1000" dirty="0"/>
              <a:t> </a:t>
            </a:r>
            <a:r>
              <a:rPr lang="fr-CH" sz="1000" dirty="0" err="1"/>
              <a:t>investment</a:t>
            </a:r>
            <a:r>
              <a:rPr lang="fr-CH" sz="1000" dirty="0"/>
              <a:t> in NbS </a:t>
            </a:r>
            <a:r>
              <a:rPr lang="fr-CH" sz="1000" dirty="0" err="1"/>
              <a:t>would</a:t>
            </a:r>
            <a:r>
              <a:rPr lang="fr-CH" sz="1000" dirty="0"/>
              <a:t> </a:t>
            </a:r>
            <a:r>
              <a:rPr lang="fr-CH" sz="1000" dirty="0" err="1"/>
              <a:t>be</a:t>
            </a:r>
            <a:r>
              <a:rPr lang="fr-CH" sz="1000" dirty="0"/>
              <a:t> </a:t>
            </a:r>
            <a:r>
              <a:rPr lang="fr-CH" sz="1000" dirty="0" err="1"/>
              <a:t>needed</a:t>
            </a:r>
            <a:r>
              <a:rPr lang="fr-CH" sz="1000" dirty="0"/>
              <a:t> to </a:t>
            </a:r>
            <a:r>
              <a:rPr lang="fr-CH" sz="1000" dirty="0" err="1"/>
              <a:t>achieve</a:t>
            </a:r>
            <a:r>
              <a:rPr lang="fr-CH" sz="1000" dirty="0"/>
              <a:t> select Rio Convention </a:t>
            </a:r>
            <a:r>
              <a:rPr lang="fr-CH" sz="1000" dirty="0" err="1"/>
              <a:t>targets</a:t>
            </a:r>
            <a:r>
              <a:rPr lang="fr-CH" sz="1000" dirty="0"/>
              <a:t>, </a:t>
            </a:r>
            <a:r>
              <a:rPr lang="fr-CH" sz="1000" dirty="0" err="1"/>
              <a:t>namely</a:t>
            </a:r>
            <a:r>
              <a:rPr lang="fr-CH" sz="1000" dirty="0"/>
              <a:t>:</a:t>
            </a:r>
          </a:p>
          <a:p>
            <a:pPr marL="171450" indent="-171450">
              <a:buFont typeface="Arial" panose="020B0604020202020204" pitchFamily="34" charset="0"/>
              <a:buChar char="•"/>
            </a:pPr>
            <a:r>
              <a:rPr lang="fr-CH" sz="1000" dirty="0" err="1"/>
              <a:t>Halting</a:t>
            </a:r>
            <a:r>
              <a:rPr lang="fr-CH" sz="1000" dirty="0"/>
              <a:t> </a:t>
            </a:r>
            <a:r>
              <a:rPr lang="fr-CH" sz="1000" dirty="0" err="1"/>
              <a:t>biodiversity</a:t>
            </a:r>
            <a:r>
              <a:rPr lang="fr-CH" sz="1000" dirty="0"/>
              <a:t> </a:t>
            </a:r>
            <a:r>
              <a:rPr lang="fr-CH" sz="1000" dirty="0" err="1"/>
              <a:t>loss</a:t>
            </a:r>
            <a:r>
              <a:rPr lang="fr-CH" sz="1000" dirty="0"/>
              <a:t> by 2030</a:t>
            </a:r>
          </a:p>
          <a:p>
            <a:pPr marL="171450" indent="-171450">
              <a:buFont typeface="Arial" panose="020B0604020202020204" pitchFamily="34" charset="0"/>
              <a:buChar char="•"/>
            </a:pPr>
            <a:r>
              <a:rPr lang="fr-CH" sz="1000" dirty="0" err="1"/>
              <a:t>Reaching</a:t>
            </a:r>
            <a:r>
              <a:rPr lang="fr-CH" sz="1000" dirty="0"/>
              <a:t> land </a:t>
            </a:r>
            <a:r>
              <a:rPr lang="fr-CH" sz="1000" dirty="0" err="1"/>
              <a:t>degradation</a:t>
            </a:r>
            <a:r>
              <a:rPr lang="fr-CH" sz="1000" dirty="0"/>
              <a:t> </a:t>
            </a:r>
            <a:r>
              <a:rPr lang="fr-CH" sz="1000" dirty="0" err="1"/>
              <a:t>neutrality</a:t>
            </a:r>
            <a:r>
              <a:rPr lang="fr-CH" sz="1000" dirty="0"/>
              <a:t> by 2030 </a:t>
            </a:r>
          </a:p>
          <a:p>
            <a:pPr marL="171450" indent="-171450">
              <a:buFont typeface="Arial" panose="020B0604020202020204" pitchFamily="34" charset="0"/>
              <a:buChar char="•"/>
            </a:pPr>
            <a:r>
              <a:rPr lang="fr-CH" sz="1000" dirty="0" err="1"/>
              <a:t>Limiting</a:t>
            </a:r>
            <a:r>
              <a:rPr lang="fr-CH" sz="1000" dirty="0"/>
              <a:t> global </a:t>
            </a:r>
            <a:r>
              <a:rPr lang="fr-CH" sz="1000" dirty="0" err="1"/>
              <a:t>warming</a:t>
            </a:r>
            <a:r>
              <a:rPr lang="fr-CH" sz="1000" dirty="0"/>
              <a:t> to </a:t>
            </a:r>
            <a:r>
              <a:rPr lang="fr-CH" sz="1000" dirty="0" err="1"/>
              <a:t>below</a:t>
            </a:r>
            <a:r>
              <a:rPr lang="fr-CH" sz="1000" dirty="0"/>
              <a:t> 2C</a:t>
            </a:r>
          </a:p>
          <a:p>
            <a:pPr marL="0" indent="0">
              <a:buFont typeface="Arial" panose="020B0604020202020204" pitchFamily="34" charset="0"/>
              <a:buNone/>
            </a:pPr>
            <a:endParaRPr lang="fr-CH" sz="1000" dirty="0"/>
          </a:p>
          <a:p>
            <a:pPr marL="0" indent="0">
              <a:buFont typeface="Arial" panose="020B0604020202020204" pitchFamily="34" charset="0"/>
              <a:buNone/>
            </a:pPr>
            <a:r>
              <a:rPr lang="fr-CH" sz="1000" b="1" dirty="0"/>
              <a:t>Investment </a:t>
            </a:r>
            <a:r>
              <a:rPr lang="fr-CH" sz="1000" b="1" dirty="0" err="1"/>
              <a:t>needs</a:t>
            </a:r>
            <a:r>
              <a:rPr lang="fr-CH" sz="1000" b="1" dirty="0"/>
              <a:t> </a:t>
            </a:r>
            <a:r>
              <a:rPr lang="fr-CH" sz="1000" b="1" dirty="0" err="1"/>
              <a:t>were</a:t>
            </a:r>
            <a:r>
              <a:rPr lang="fr-CH" sz="1000" b="1" dirty="0"/>
              <a:t> </a:t>
            </a:r>
            <a:r>
              <a:rPr lang="fr-CH" sz="1000" b="1" dirty="0" err="1"/>
              <a:t>estimated</a:t>
            </a:r>
            <a:r>
              <a:rPr lang="fr-CH" sz="1000" b="1" dirty="0"/>
              <a:t> to </a:t>
            </a:r>
            <a:r>
              <a:rPr lang="fr-CH" sz="1000" b="1" dirty="0" err="1"/>
              <a:t>be</a:t>
            </a:r>
            <a:r>
              <a:rPr lang="fr-CH" sz="1000" b="1" dirty="0"/>
              <a:t> $370 billion per </a:t>
            </a:r>
            <a:r>
              <a:rPr lang="fr-CH" sz="1000" b="1" dirty="0" err="1"/>
              <a:t>year</a:t>
            </a:r>
            <a:r>
              <a:rPr lang="fr-CH" sz="1000" b="1" dirty="0"/>
              <a:t> by 2025, </a:t>
            </a:r>
            <a:r>
              <a:rPr lang="fr-CH" sz="1000" b="1" dirty="0" err="1"/>
              <a:t>which</a:t>
            </a:r>
            <a:r>
              <a:rPr lang="fr-CH" sz="1000" b="1" dirty="0"/>
              <a:t> </a:t>
            </a:r>
            <a:r>
              <a:rPr lang="fr-CH" sz="1000" b="1" dirty="0" err="1"/>
              <a:t>is</a:t>
            </a:r>
            <a:r>
              <a:rPr lang="fr-CH" sz="1000" b="1" dirty="0"/>
              <a:t> more </a:t>
            </a:r>
            <a:r>
              <a:rPr lang="fr-CH" sz="1000" b="1" dirty="0" err="1"/>
              <a:t>than</a:t>
            </a:r>
            <a:r>
              <a:rPr lang="fr-CH" sz="1000" b="1" dirty="0"/>
              <a:t> double the </a:t>
            </a:r>
            <a:r>
              <a:rPr lang="fr-CH" sz="1000" b="1" dirty="0" err="1"/>
              <a:t>current</a:t>
            </a:r>
            <a:r>
              <a:rPr lang="fr-CH" sz="1000" b="1" dirty="0"/>
              <a:t> </a:t>
            </a:r>
            <a:r>
              <a:rPr lang="fr-CH" sz="1000" b="1" dirty="0" err="1"/>
              <a:t>level</a:t>
            </a:r>
            <a:r>
              <a:rPr lang="fr-CH" sz="1000" b="1" dirty="0"/>
              <a:t> of $154 b </a:t>
            </a:r>
            <a:r>
              <a:rPr lang="fr-CH" sz="1000" b="1" dirty="0" err="1"/>
              <a:t>p.a</a:t>
            </a:r>
            <a:r>
              <a:rPr lang="fr-CH" sz="1000" b="1" dirty="0"/>
              <a:t>. </a:t>
            </a:r>
          </a:p>
          <a:p>
            <a:pPr marL="0" indent="0">
              <a:buFont typeface="Arial" panose="020B0604020202020204" pitchFamily="34" charset="0"/>
              <a:buNone/>
            </a:pPr>
            <a:endParaRPr lang="fr-CH" sz="1000" dirty="0"/>
          </a:p>
          <a:p>
            <a:pPr marL="0" indent="0">
              <a:buFont typeface="Arial" panose="020B0604020202020204" pitchFamily="34" charset="0"/>
              <a:buNone/>
            </a:pPr>
            <a:r>
              <a:rPr lang="fr-CH" sz="1000" dirty="0"/>
              <a:t>So </a:t>
            </a:r>
            <a:r>
              <a:rPr lang="fr-CH" sz="1000" dirty="0" err="1"/>
              <a:t>we</a:t>
            </a:r>
            <a:r>
              <a:rPr lang="fr-CH" sz="1000" dirty="0"/>
              <a:t> </a:t>
            </a:r>
            <a:r>
              <a:rPr lang="fr-CH" sz="1000" dirty="0" err="1"/>
              <a:t>urgently</a:t>
            </a:r>
            <a:r>
              <a:rPr lang="fr-CH" sz="1000" dirty="0"/>
              <a:t> </a:t>
            </a:r>
            <a:r>
              <a:rPr lang="fr-CH" sz="1000" dirty="0" err="1"/>
              <a:t>need</a:t>
            </a:r>
            <a:r>
              <a:rPr lang="fr-CH" sz="1000" dirty="0"/>
              <a:t> to </a:t>
            </a:r>
            <a:r>
              <a:rPr lang="fr-CH" sz="1000" b="1" dirty="0"/>
              <a:t>more </a:t>
            </a:r>
            <a:r>
              <a:rPr lang="fr-CH" sz="1000" b="1" dirty="0" err="1"/>
              <a:t>than</a:t>
            </a:r>
            <a:r>
              <a:rPr lang="fr-CH" sz="1000" b="1" dirty="0"/>
              <a:t> double </a:t>
            </a:r>
            <a:r>
              <a:rPr lang="fr-CH" sz="1000" dirty="0"/>
              <a:t>finance flows </a:t>
            </a:r>
            <a:r>
              <a:rPr lang="fr-CH" sz="1000" dirty="0" err="1"/>
              <a:t>from</a:t>
            </a:r>
            <a:r>
              <a:rPr lang="fr-CH" sz="1000" dirty="0"/>
              <a:t> all sources by 2025.</a:t>
            </a:r>
          </a:p>
          <a:p>
            <a:pPr marL="0" indent="0">
              <a:buFont typeface="Arial" panose="020B0604020202020204" pitchFamily="34" charset="0"/>
              <a:buNone/>
            </a:pPr>
            <a:endParaRPr lang="fr-CH" sz="1000" dirty="0"/>
          </a:p>
          <a:p>
            <a:pPr marL="0" indent="0">
              <a:buFont typeface="Arial" panose="020B0604020202020204" pitchFamily="34" charset="0"/>
              <a:buNone/>
            </a:pPr>
            <a:r>
              <a:rPr lang="fr-CH" sz="1000" dirty="0" err="1"/>
              <a:t>Given</a:t>
            </a:r>
            <a:r>
              <a:rPr lang="fr-CH" sz="1000" dirty="0"/>
              <a:t> fiscal </a:t>
            </a:r>
            <a:r>
              <a:rPr lang="fr-CH" sz="1000" dirty="0" err="1"/>
              <a:t>constraints</a:t>
            </a:r>
            <a:r>
              <a:rPr lang="fr-CH" sz="1000" dirty="0"/>
              <a:t> on </a:t>
            </a:r>
            <a:r>
              <a:rPr lang="fr-CH" sz="1000" dirty="0" err="1"/>
              <a:t>governments</a:t>
            </a:r>
            <a:r>
              <a:rPr lang="fr-CH" sz="1000" dirty="0"/>
              <a:t>, </a:t>
            </a:r>
            <a:r>
              <a:rPr lang="fr-CH" sz="1000" dirty="0" err="1"/>
              <a:t>particularly</a:t>
            </a:r>
            <a:r>
              <a:rPr lang="fr-CH" sz="1000" dirty="0"/>
              <a:t> in light of </a:t>
            </a:r>
            <a:r>
              <a:rPr lang="fr-CH" sz="1000" dirty="0" err="1"/>
              <a:t>growing</a:t>
            </a:r>
            <a:r>
              <a:rPr lang="fr-CH" sz="1000" dirty="0"/>
              <a:t> </a:t>
            </a:r>
            <a:r>
              <a:rPr lang="fr-CH" sz="1000" dirty="0" err="1"/>
              <a:t>poverty</a:t>
            </a:r>
            <a:r>
              <a:rPr lang="fr-CH" sz="1000" dirty="0"/>
              <a:t> and </a:t>
            </a:r>
            <a:r>
              <a:rPr lang="fr-CH" sz="1000" dirty="0" err="1"/>
              <a:t>inequality</a:t>
            </a:r>
            <a:r>
              <a:rPr lang="fr-CH" sz="1000" dirty="0"/>
              <a:t>, </a:t>
            </a:r>
            <a:r>
              <a:rPr lang="fr-CH" sz="1000" dirty="0" err="1"/>
              <a:t>food</a:t>
            </a:r>
            <a:r>
              <a:rPr lang="fr-CH" sz="1000" dirty="0"/>
              <a:t> </a:t>
            </a:r>
            <a:r>
              <a:rPr lang="fr-CH" sz="1000" dirty="0" err="1"/>
              <a:t>security</a:t>
            </a:r>
            <a:r>
              <a:rPr lang="fr-CH" sz="1000" dirty="0"/>
              <a:t> and </a:t>
            </a:r>
            <a:r>
              <a:rPr lang="fr-CH" sz="1000" dirty="0" err="1"/>
              <a:t>energy</a:t>
            </a:r>
            <a:r>
              <a:rPr lang="fr-CH" sz="1000" dirty="0"/>
              <a:t> </a:t>
            </a:r>
            <a:r>
              <a:rPr lang="fr-CH" sz="1000" dirty="0" err="1"/>
              <a:t>crisis</a:t>
            </a:r>
            <a:r>
              <a:rPr lang="fr-CH" sz="1000" dirty="0"/>
              <a:t>, as </a:t>
            </a:r>
            <a:r>
              <a:rPr lang="fr-CH" sz="1000" dirty="0" err="1"/>
              <a:t>well</a:t>
            </a:r>
            <a:r>
              <a:rPr lang="fr-CH" sz="1000" dirty="0"/>
              <a:t> as the </a:t>
            </a:r>
            <a:r>
              <a:rPr lang="fr-CH" sz="1000" dirty="0" err="1"/>
              <a:t>continued</a:t>
            </a:r>
            <a:r>
              <a:rPr lang="fr-CH" sz="1000" dirty="0"/>
              <a:t> </a:t>
            </a:r>
            <a:r>
              <a:rPr lang="fr-CH" sz="1000" dirty="0" err="1"/>
              <a:t>fall</a:t>
            </a:r>
            <a:r>
              <a:rPr lang="fr-CH" sz="1000" dirty="0"/>
              <a:t> out of Covid and </a:t>
            </a:r>
            <a:r>
              <a:rPr lang="fr-CH" sz="1000" dirty="0" err="1"/>
              <a:t>increasing</a:t>
            </a:r>
            <a:r>
              <a:rPr lang="fr-CH" sz="1000" dirty="0"/>
              <a:t> </a:t>
            </a:r>
            <a:r>
              <a:rPr lang="fr-CH" sz="1000" dirty="0" err="1"/>
              <a:t>debt</a:t>
            </a:r>
            <a:r>
              <a:rPr lang="fr-CH" sz="1000" dirty="0"/>
              <a:t> </a:t>
            </a:r>
            <a:r>
              <a:rPr lang="fr-CH" sz="1000" dirty="0" err="1"/>
              <a:t>levels</a:t>
            </a:r>
            <a:r>
              <a:rPr lang="fr-CH" sz="1000" dirty="0"/>
              <a:t>, </a:t>
            </a:r>
            <a:r>
              <a:rPr lang="fr-CH" sz="1000" dirty="0" err="1"/>
              <a:t>much</a:t>
            </a:r>
            <a:r>
              <a:rPr lang="fr-CH" sz="1000" dirty="0"/>
              <a:t> of </a:t>
            </a:r>
            <a:r>
              <a:rPr lang="fr-CH" sz="1000" dirty="0" err="1"/>
              <a:t>this</a:t>
            </a:r>
            <a:r>
              <a:rPr lang="fr-CH" sz="1000" dirty="0"/>
              <a:t> </a:t>
            </a:r>
            <a:r>
              <a:rPr lang="fr-CH" sz="1000" dirty="0" err="1"/>
              <a:t>increased</a:t>
            </a:r>
            <a:r>
              <a:rPr lang="fr-CH" sz="1000" dirty="0"/>
              <a:t> finance </a:t>
            </a:r>
            <a:r>
              <a:rPr lang="fr-CH" sz="1000" dirty="0" err="1"/>
              <a:t>will</a:t>
            </a:r>
            <a:r>
              <a:rPr lang="fr-CH" sz="1000" dirty="0"/>
              <a:t> </a:t>
            </a:r>
            <a:r>
              <a:rPr lang="fr-CH" sz="1000" dirty="0" err="1"/>
              <a:t>need</a:t>
            </a:r>
            <a:r>
              <a:rPr lang="fr-CH" sz="1000" dirty="0"/>
              <a:t> to come </a:t>
            </a:r>
            <a:r>
              <a:rPr lang="fr-CH" sz="1000" dirty="0" err="1"/>
              <a:t>from</a:t>
            </a:r>
            <a:r>
              <a:rPr lang="fr-CH" sz="1000" dirty="0"/>
              <a:t> the </a:t>
            </a:r>
            <a:r>
              <a:rPr lang="fr-CH" sz="1000" dirty="0" err="1"/>
              <a:t>private</a:t>
            </a:r>
            <a:r>
              <a:rPr lang="fr-CH" sz="1000" dirty="0"/>
              <a:t> </a:t>
            </a:r>
            <a:r>
              <a:rPr lang="fr-CH" sz="1000" dirty="0" err="1"/>
              <a:t>sector</a:t>
            </a:r>
            <a:r>
              <a:rPr lang="fr-CH" sz="1000" dirty="0"/>
              <a:t>. </a:t>
            </a:r>
          </a:p>
          <a:p>
            <a:pPr marL="0" indent="0">
              <a:buFont typeface="Arial" panose="020B0604020202020204" pitchFamily="34" charset="0"/>
              <a:buNone/>
            </a:pPr>
            <a:endParaRPr lang="fr-CH"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dirty="0"/>
              <a:t>The </a:t>
            </a:r>
            <a:r>
              <a:rPr lang="fr-CH" sz="1200" dirty="0" err="1"/>
              <a:t>share</a:t>
            </a:r>
            <a:r>
              <a:rPr lang="fr-CH" sz="1200" dirty="0"/>
              <a:t> of finance </a:t>
            </a:r>
            <a:r>
              <a:rPr lang="fr-CH" sz="1200" dirty="0" err="1"/>
              <a:t>from</a:t>
            </a:r>
            <a:r>
              <a:rPr lang="fr-CH" sz="1200" dirty="0"/>
              <a:t> the </a:t>
            </a:r>
            <a:r>
              <a:rPr lang="fr-CH" sz="1200" dirty="0" err="1"/>
              <a:t>private</a:t>
            </a:r>
            <a:r>
              <a:rPr lang="fr-CH" sz="1200" dirty="0"/>
              <a:t> </a:t>
            </a:r>
            <a:r>
              <a:rPr lang="fr-CH" sz="1200" dirty="0" err="1"/>
              <a:t>sector</a:t>
            </a:r>
            <a:r>
              <a:rPr lang="fr-CH" sz="1200" dirty="0"/>
              <a:t> </a:t>
            </a:r>
            <a:r>
              <a:rPr lang="fr-CH" sz="1200" dirty="0" err="1"/>
              <a:t>is</a:t>
            </a:r>
            <a:r>
              <a:rPr lang="fr-CH" sz="1200" dirty="0"/>
              <a:t> </a:t>
            </a:r>
            <a:r>
              <a:rPr lang="fr-CH" sz="1200" dirty="0" err="1"/>
              <a:t>going</a:t>
            </a:r>
            <a:r>
              <a:rPr lang="fr-CH" sz="1200" dirty="0"/>
              <a:t> to have to </a:t>
            </a:r>
            <a:r>
              <a:rPr lang="fr-CH" sz="1200" b="1" dirty="0" err="1"/>
              <a:t>increase</a:t>
            </a:r>
            <a:r>
              <a:rPr lang="fr-CH" sz="1200" b="1" dirty="0"/>
              <a:t> </a:t>
            </a:r>
            <a:r>
              <a:rPr lang="fr-CH" sz="1200" b="1" dirty="0" err="1"/>
              <a:t>from</a:t>
            </a:r>
            <a:r>
              <a:rPr lang="fr-CH" sz="1200" b="1" dirty="0"/>
              <a:t> </a:t>
            </a:r>
            <a:r>
              <a:rPr lang="fr-CH" sz="1200" b="1" dirty="0" err="1"/>
              <a:t>current</a:t>
            </a:r>
            <a:r>
              <a:rPr lang="fr-CH" sz="1200" b="1" dirty="0"/>
              <a:t> </a:t>
            </a:r>
            <a:r>
              <a:rPr lang="fr-CH" sz="1200" b="1" dirty="0" err="1"/>
              <a:t>levels</a:t>
            </a:r>
            <a:r>
              <a:rPr lang="fr-CH" sz="1200" b="1" dirty="0"/>
              <a:t> at $26billion to cover </a:t>
            </a:r>
            <a:r>
              <a:rPr lang="fr-CH" sz="1200" b="1" dirty="0" err="1"/>
              <a:t>most</a:t>
            </a:r>
            <a:r>
              <a:rPr lang="fr-CH" sz="1200" b="1" dirty="0"/>
              <a:t> of the $210 billion finance gap in 2025</a:t>
            </a:r>
            <a:r>
              <a:rPr lang="fr-CH" sz="1200" dirty="0"/>
              <a:t>.</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5D3DE5A-248B-44E3-AC23-51FD3D815B04}" type="slidenum">
              <a:rPr lang="en-US" smtClean="0"/>
              <a:t>5</a:t>
            </a:fld>
            <a:endParaRPr lang="en-US"/>
          </a:p>
        </p:txBody>
      </p:sp>
    </p:spTree>
    <p:extLst>
      <p:ext uri="{BB962C8B-B14F-4D97-AF65-F5344CB8AC3E}">
        <p14:creationId xmlns:p14="http://schemas.microsoft.com/office/powerpoint/2010/main" val="290930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000" dirty="0"/>
              <a:t>Investment </a:t>
            </a:r>
            <a:r>
              <a:rPr lang="fr-CH" sz="1000" dirty="0" err="1"/>
              <a:t>needs</a:t>
            </a:r>
            <a:r>
              <a:rPr lang="fr-CH" sz="1000" dirty="0"/>
              <a:t> </a:t>
            </a:r>
            <a:r>
              <a:rPr lang="fr-CH" sz="1000" dirty="0" err="1"/>
              <a:t>were</a:t>
            </a:r>
            <a:r>
              <a:rPr lang="fr-CH" sz="1000" dirty="0"/>
              <a:t> </a:t>
            </a:r>
            <a:r>
              <a:rPr lang="fr-CH" sz="1000" dirty="0" err="1"/>
              <a:t>also</a:t>
            </a:r>
            <a:r>
              <a:rPr lang="fr-CH" sz="1000" dirty="0"/>
              <a:t> </a:t>
            </a:r>
            <a:r>
              <a:rPr lang="fr-CH" sz="1000" dirty="0" err="1"/>
              <a:t>modelled</a:t>
            </a:r>
            <a:r>
              <a:rPr lang="fr-CH" sz="1000" dirty="0"/>
              <a:t> to 2030 and 2050. </a:t>
            </a:r>
          </a:p>
          <a:p>
            <a:endParaRPr lang="fr-CH" sz="1000" dirty="0"/>
          </a:p>
          <a:p>
            <a:r>
              <a:rPr lang="fr-CH" sz="1000" dirty="0" err="1"/>
              <a:t>Annual</a:t>
            </a:r>
            <a:r>
              <a:rPr lang="fr-CH" sz="1000" dirty="0"/>
              <a:t> finance flows to nature </a:t>
            </a:r>
            <a:r>
              <a:rPr lang="fr-CH" sz="1000" dirty="0" err="1"/>
              <a:t>need</a:t>
            </a:r>
            <a:r>
              <a:rPr lang="fr-CH" sz="1000" dirty="0"/>
              <a:t> to triple by 2030 (to $420 billion) and to quadruple to$600 billion by 2050 if </a:t>
            </a:r>
            <a:r>
              <a:rPr lang="fr-CH" sz="1000" dirty="0" err="1"/>
              <a:t>we</a:t>
            </a:r>
            <a:r>
              <a:rPr lang="fr-CH" sz="1000" dirty="0"/>
              <a:t> are to </a:t>
            </a:r>
            <a:r>
              <a:rPr lang="fr-CH" sz="1000" dirty="0" err="1"/>
              <a:t>effectively</a:t>
            </a:r>
            <a:r>
              <a:rPr lang="fr-CH" sz="1000" dirty="0"/>
              <a:t> tackle </a:t>
            </a:r>
            <a:r>
              <a:rPr lang="fr-CH" sz="1000" dirty="0" err="1"/>
              <a:t>biodiversity</a:t>
            </a:r>
            <a:r>
              <a:rPr lang="fr-CH" sz="1000" dirty="0"/>
              <a:t> </a:t>
            </a:r>
            <a:r>
              <a:rPr lang="fr-CH" sz="1000" dirty="0" err="1"/>
              <a:t>loss</a:t>
            </a:r>
            <a:r>
              <a:rPr lang="fr-CH" sz="1000" dirty="0"/>
              <a:t> and </a:t>
            </a:r>
            <a:r>
              <a:rPr lang="fr-CH" sz="1000" dirty="0" err="1"/>
              <a:t>climate</a:t>
            </a:r>
            <a:r>
              <a:rPr lang="fr-CH" sz="1000" dirty="0"/>
              <a:t> change.</a:t>
            </a:r>
            <a:endParaRPr lang="en-GB" sz="1000" dirty="0"/>
          </a:p>
        </p:txBody>
      </p:sp>
      <p:sp>
        <p:nvSpPr>
          <p:cNvPr id="4" name="Slide Number Placeholder 3"/>
          <p:cNvSpPr>
            <a:spLocks noGrp="1"/>
          </p:cNvSpPr>
          <p:nvPr>
            <p:ph type="sldNum" sz="quarter" idx="5"/>
          </p:nvPr>
        </p:nvSpPr>
        <p:spPr/>
        <p:txBody>
          <a:bodyPr/>
          <a:lstStyle/>
          <a:p>
            <a:fld id="{85D3DE5A-248B-44E3-AC23-51FD3D815B04}" type="slidenum">
              <a:rPr lang="en-US" smtClean="0"/>
              <a:t>6</a:t>
            </a:fld>
            <a:endParaRPr lang="en-US"/>
          </a:p>
        </p:txBody>
      </p:sp>
    </p:spTree>
    <p:extLst>
      <p:ext uri="{BB962C8B-B14F-4D97-AF65-F5344CB8AC3E}">
        <p14:creationId xmlns:p14="http://schemas.microsoft.com/office/powerpoint/2010/main" val="56905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effectLst/>
                <a:latin typeface="+mn-lt"/>
                <a:ea typeface="Times New Roman" panose="02020603050405020304" pitchFamily="18" charset="0"/>
              </a:rPr>
              <a:t>The estimation of investment needs to limit climate change to below 2C, halt biodiversity loss and reach land degradation neutrality by 2030 is based on modelling. </a:t>
            </a:r>
          </a:p>
          <a:p>
            <a:r>
              <a:rPr lang="en-GB" sz="900" dirty="0" err="1">
                <a:effectLst/>
                <a:latin typeface="+mn-lt"/>
                <a:ea typeface="Times New Roman" panose="02020603050405020304" pitchFamily="18" charset="0"/>
              </a:rPr>
              <a:t>MAgPIE</a:t>
            </a:r>
            <a:r>
              <a:rPr lang="en-GB" sz="900" dirty="0">
                <a:effectLst/>
                <a:latin typeface="+mn-lt"/>
                <a:ea typeface="Times New Roman" panose="02020603050405020304" pitchFamily="18" charset="0"/>
              </a:rPr>
              <a:t> is a partial equilibrium land use model which is spatially explicit and solves for the least-cost allocations of land uses and investment in technical change to meet future demand for food and commodities, based on assumed population, gross domestic product (GDP) and dietary trajectories. </a:t>
            </a:r>
          </a:p>
          <a:p>
            <a:r>
              <a:rPr lang="en-GB" sz="900" dirty="0">
                <a:effectLst/>
                <a:latin typeface="+mn-lt"/>
                <a:ea typeface="Times New Roman" panose="02020603050405020304" pitchFamily="18" charset="0"/>
              </a:rPr>
              <a:t>The model allows for land to be protected and set aside (30by30). It produces a land use change raster based on policy assumptions, such as carbon pricing and land related policies. </a:t>
            </a:r>
            <a:r>
              <a:rPr lang="en-GB" sz="900" dirty="0" err="1">
                <a:effectLst/>
                <a:latin typeface="+mn-lt"/>
                <a:ea typeface="Times New Roman" panose="02020603050405020304" pitchFamily="18" charset="0"/>
              </a:rPr>
              <a:t>MAgPIE</a:t>
            </a:r>
            <a:r>
              <a:rPr lang="en-GB" sz="900" dirty="0">
                <a:effectLst/>
                <a:latin typeface="+mn-lt"/>
                <a:ea typeface="Times New Roman" panose="02020603050405020304" pitchFamily="18" charset="0"/>
              </a:rPr>
              <a:t> also accounts for biophysical constraints on yield, land and water. </a:t>
            </a:r>
          </a:p>
          <a:p>
            <a:endParaRPr lang="en-GB" sz="900" dirty="0">
              <a:effectLst/>
              <a:latin typeface="+mn-lt"/>
              <a:ea typeface="Times New Roman" panose="02020603050405020304" pitchFamily="18" charset="0"/>
            </a:endParaRPr>
          </a:p>
          <a:p>
            <a:r>
              <a:rPr lang="en-GB" sz="900" b="1" dirty="0">
                <a:effectLst/>
                <a:latin typeface="+mn-lt"/>
                <a:ea typeface="Times New Roman" panose="02020603050405020304" pitchFamily="18" charset="0"/>
                <a:cs typeface="Times New Roman" panose="02020603050405020304" pitchFamily="18" charset="0"/>
              </a:rPr>
              <a:t>A range of NbS interventions can be implemented to deliver key climate, biodiversity and restoration outcomes</a:t>
            </a:r>
            <a:r>
              <a:rPr lang="en-GB" sz="900" dirty="0">
                <a:effectLst/>
                <a:latin typeface="+mn-lt"/>
                <a:ea typeface="Times New Roman" panose="02020603050405020304" pitchFamily="18" charset="0"/>
                <a:cs typeface="Times New Roman" panose="02020603050405020304" pitchFamily="18" charset="0"/>
              </a:rPr>
              <a:t>.</a:t>
            </a:r>
            <a:r>
              <a:rPr lang="en-GB" sz="900" b="1" dirty="0">
                <a:effectLst/>
                <a:latin typeface="+mn-lt"/>
                <a:ea typeface="Times New Roman" panose="02020603050405020304" pitchFamily="18" charset="0"/>
                <a:cs typeface="Times New Roman" panose="02020603050405020304" pitchFamily="18" charset="0"/>
              </a:rPr>
              <a:t> </a:t>
            </a:r>
            <a:r>
              <a:rPr lang="en-GB" sz="900" dirty="0">
                <a:effectLst/>
                <a:latin typeface="+mn-lt"/>
                <a:ea typeface="Times New Roman" panose="02020603050405020304" pitchFamily="18" charset="0"/>
                <a:cs typeface="Times New Roman" panose="02020603050405020304" pitchFamily="18" charset="0"/>
              </a:rPr>
              <a:t>While forest-based solutions such as reforestation and avoided deforestation, comprise 35 per cent of total annual investment in 2025, other NbS measures can further contribute to international commitments. For example, </a:t>
            </a:r>
            <a:r>
              <a:rPr lang="en-GB" sz="900" i="1" dirty="0">
                <a:effectLst/>
                <a:latin typeface="+mn-lt"/>
                <a:ea typeface="Times New Roman" panose="02020603050405020304" pitchFamily="18" charset="0"/>
                <a:cs typeface="Times New Roman" panose="02020603050405020304" pitchFamily="18" charset="0"/>
              </a:rPr>
              <a:t>agroforestry techniques</a:t>
            </a:r>
            <a:r>
              <a:rPr lang="en-GB" sz="900" dirty="0">
                <a:effectLst/>
                <a:latin typeface="+mn-lt"/>
                <a:ea typeface="Times New Roman" panose="02020603050405020304" pitchFamily="18" charset="0"/>
                <a:cs typeface="Times New Roman" panose="02020603050405020304" pitchFamily="18" charset="0"/>
              </a:rPr>
              <a:t>, </a:t>
            </a:r>
            <a:r>
              <a:rPr lang="en-GB" sz="900" i="1" dirty="0">
                <a:effectLst/>
                <a:latin typeface="+mn-lt"/>
                <a:ea typeface="Times New Roman" panose="02020603050405020304" pitchFamily="18" charset="0"/>
                <a:cs typeface="Times New Roman" panose="02020603050405020304" pitchFamily="18" charset="0"/>
              </a:rPr>
              <a:t>cover crops</a:t>
            </a:r>
            <a:r>
              <a:rPr lang="en-GB" sz="900" dirty="0">
                <a:effectLst/>
                <a:latin typeface="+mn-lt"/>
                <a:ea typeface="Times New Roman" panose="02020603050405020304" pitchFamily="18" charset="0"/>
                <a:cs typeface="Times New Roman" panose="02020603050405020304" pitchFamily="18" charset="0"/>
              </a:rPr>
              <a:t> in agriculture and </a:t>
            </a:r>
            <a:r>
              <a:rPr lang="en-GB" sz="900" i="1" dirty="0">
                <a:effectLst/>
                <a:latin typeface="+mn-lt"/>
                <a:ea typeface="Times New Roman" panose="02020603050405020304" pitchFamily="18" charset="0"/>
                <a:cs typeface="Times New Roman" panose="02020603050405020304" pitchFamily="18" charset="0"/>
              </a:rPr>
              <a:t>optimal managed grazing in pastureland</a:t>
            </a:r>
            <a:r>
              <a:rPr lang="en-GB" sz="900" dirty="0">
                <a:effectLst/>
                <a:latin typeface="+mn-lt"/>
                <a:ea typeface="Times New Roman" panose="02020603050405020304" pitchFamily="18" charset="0"/>
                <a:cs typeface="Times New Roman" panose="02020603050405020304" pitchFamily="18" charset="0"/>
              </a:rPr>
              <a:t> can help improve soil fertility and prevent land degradation and make up one fifth of investment needs in 2025. They have already been explicitly listed in countries’ voluntary land restoration targets as part of the Bonn Challenge, the Rio Conventions and regional initiatives such as the African Forest Landscape Restoration Initiative </a:t>
            </a:r>
            <a:endParaRPr lang="en-GB" sz="900" dirty="0">
              <a:effectLst/>
              <a:latin typeface="+mn-lt"/>
              <a:ea typeface="Times New Roman" panose="02020603050405020304" pitchFamily="18" charset="0"/>
            </a:endParaRPr>
          </a:p>
          <a:p>
            <a:endParaRPr lang="en-GB" sz="900" dirty="0">
              <a:effectLst/>
              <a:latin typeface="+mn-lt"/>
            </a:endParaRPr>
          </a:p>
          <a:p>
            <a:r>
              <a:rPr lang="en-GB" sz="900" dirty="0">
                <a:effectLst/>
                <a:latin typeface="+mn-lt"/>
              </a:rPr>
              <a:t>This slides shows what types of NbS and how much of them is needed to deliver the emissions reductions needed and to achieve land degradation neutrality (the net effect of land use conversion and restoration) assuming 30% of the planet is protected by 2030 and remains so to 2050.</a:t>
            </a:r>
            <a:endParaRPr lang="en-GB" sz="900" dirty="0">
              <a:latin typeface="+mn-lt"/>
            </a:endParaRPr>
          </a:p>
        </p:txBody>
      </p:sp>
      <p:sp>
        <p:nvSpPr>
          <p:cNvPr id="4" name="Slide Number Placeholder 3"/>
          <p:cNvSpPr>
            <a:spLocks noGrp="1"/>
          </p:cNvSpPr>
          <p:nvPr>
            <p:ph type="sldNum" sz="quarter" idx="5"/>
          </p:nvPr>
        </p:nvSpPr>
        <p:spPr/>
        <p:txBody>
          <a:bodyPr/>
          <a:lstStyle/>
          <a:p>
            <a:fld id="{85D3DE5A-248B-44E3-AC23-51FD3D815B04}" type="slidenum">
              <a:rPr lang="en-US" smtClean="0"/>
              <a:t>7</a:t>
            </a:fld>
            <a:endParaRPr lang="en-US"/>
          </a:p>
        </p:txBody>
      </p:sp>
    </p:spTree>
    <p:extLst>
      <p:ext uri="{BB962C8B-B14F-4D97-AF65-F5344CB8AC3E}">
        <p14:creationId xmlns:p14="http://schemas.microsoft.com/office/powerpoint/2010/main" val="82203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solidFill>
                  <a:srgbClr val="000000"/>
                </a:solidFill>
                <a:effectLst/>
                <a:latin typeface="+mn-lt"/>
                <a:ea typeface="Arial" panose="020B0604020202020204" pitchFamily="34" charset="0"/>
              </a:rPr>
              <a:t>The SFN report this year also includes some detailed analysis of protected area finance by Prof Anthony Waldron at the University of Cambridge.</a:t>
            </a:r>
          </a:p>
          <a:p>
            <a:endParaRPr lang="en-GB" sz="1000" b="0" dirty="0">
              <a:solidFill>
                <a:srgbClr val="000000"/>
              </a:solidFill>
              <a:effectLst/>
              <a:latin typeface="+mn-lt"/>
              <a:ea typeface="Arial" panose="020B0604020202020204" pitchFamily="34" charset="0"/>
            </a:endParaRPr>
          </a:p>
          <a:p>
            <a:r>
              <a:rPr lang="en-GB" sz="1000" b="0" dirty="0">
                <a:solidFill>
                  <a:srgbClr val="000000"/>
                </a:solidFill>
                <a:effectLst/>
                <a:latin typeface="+mn-lt"/>
                <a:ea typeface="Arial" panose="020B0604020202020204" pitchFamily="34" charset="0"/>
              </a:rPr>
              <a:t>He has collected data on financing of marine and terrestrial protected areas by region and has also calculated what is needed to adequately manage the current system of PAs. </a:t>
            </a:r>
          </a:p>
          <a:p>
            <a:endParaRPr lang="en-GB" sz="1000" b="0" dirty="0">
              <a:solidFill>
                <a:srgbClr val="000000"/>
              </a:solidFill>
              <a:effectLst/>
              <a:latin typeface="+mn-lt"/>
              <a:ea typeface="Arial" panose="020B0604020202020204" pitchFamily="34" charset="0"/>
            </a:endParaRPr>
          </a:p>
          <a:p>
            <a:r>
              <a:rPr lang="en-GB" sz="1000" b="0" dirty="0">
                <a:solidFill>
                  <a:srgbClr val="000000"/>
                </a:solidFill>
                <a:effectLst/>
                <a:latin typeface="+mn-lt"/>
                <a:ea typeface="Arial" panose="020B0604020202020204" pitchFamily="34" charset="0"/>
              </a:rPr>
              <a:t>This slide displays some of this information and particularly how globally, current funding of terrestrial PAs in more in line with funding needs than for MPAs. In MPAs, funding would need to increase 5 times to be sufficient. </a:t>
            </a:r>
          </a:p>
          <a:p>
            <a:endParaRPr lang="en-GB" sz="1000" b="1" dirty="0">
              <a:solidFill>
                <a:srgbClr val="000000"/>
              </a:solidFill>
              <a:effectLst/>
              <a:latin typeface="+mn-lt"/>
              <a:ea typeface="Arial" panose="020B0604020202020204" pitchFamily="34" charset="0"/>
            </a:endParaRPr>
          </a:p>
          <a:p>
            <a:r>
              <a:rPr lang="en-GB" sz="1000" b="0" dirty="0">
                <a:solidFill>
                  <a:srgbClr val="000000"/>
                </a:solidFill>
                <a:effectLst/>
                <a:latin typeface="+mn-lt"/>
                <a:ea typeface="Arial" panose="020B0604020202020204" pitchFamily="34" charset="0"/>
              </a:rPr>
              <a:t>The size of the finance gap to manage existing protected areas adequately varies by type of protected area and by region</a:t>
            </a:r>
            <a:r>
              <a:rPr lang="en-GB" sz="1000" b="0" dirty="0">
                <a:effectLst/>
                <a:latin typeface="+mn-lt"/>
                <a:ea typeface="Times New Roman" panose="02020603050405020304" pitchFamily="18" charset="0"/>
              </a:rPr>
              <a:t>. </a:t>
            </a:r>
          </a:p>
          <a:p>
            <a:endParaRPr lang="en-GB" sz="1000" dirty="0">
              <a:effectLst/>
              <a:latin typeface="+mn-lt"/>
              <a:ea typeface="Times New Roman" panose="02020603050405020304" pitchFamily="18" charset="0"/>
            </a:endParaRPr>
          </a:p>
          <a:p>
            <a:r>
              <a:rPr lang="en-GB" sz="1000" dirty="0">
                <a:effectLst/>
                <a:latin typeface="+mn-lt"/>
                <a:ea typeface="Times New Roman" panose="02020603050405020304" pitchFamily="18" charset="0"/>
              </a:rPr>
              <a:t>The current marine PA system is underfunded by a factor of six compared to the terrestrial PA system.</a:t>
            </a:r>
            <a:endParaRPr lang="en-GB" sz="1000" dirty="0">
              <a:latin typeface="+mn-lt"/>
            </a:endParaRPr>
          </a:p>
        </p:txBody>
      </p:sp>
      <p:sp>
        <p:nvSpPr>
          <p:cNvPr id="4" name="Slide Number Placeholder 3"/>
          <p:cNvSpPr>
            <a:spLocks noGrp="1"/>
          </p:cNvSpPr>
          <p:nvPr>
            <p:ph type="sldNum" sz="quarter" idx="5"/>
          </p:nvPr>
        </p:nvSpPr>
        <p:spPr/>
        <p:txBody>
          <a:bodyPr/>
          <a:lstStyle/>
          <a:p>
            <a:fld id="{85D3DE5A-248B-44E3-AC23-51FD3D815B04}" type="slidenum">
              <a:rPr lang="en-US" smtClean="0"/>
              <a:t>8</a:t>
            </a:fld>
            <a:endParaRPr lang="en-US"/>
          </a:p>
        </p:txBody>
      </p:sp>
    </p:spTree>
    <p:extLst>
      <p:ext uri="{BB962C8B-B14F-4D97-AF65-F5344CB8AC3E}">
        <p14:creationId xmlns:p14="http://schemas.microsoft.com/office/powerpoint/2010/main" val="215958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j-lt"/>
                <a:ea typeface="MS Gothic" panose="020B0609070205080204" pitchFamily="49" charset="-128"/>
                <a:cs typeface="Times New Roman" panose="02020603050405020304" pitchFamily="18" charset="0"/>
              </a:rPr>
              <a:t>The 30x30 target proposed under the Global Biodiversity Framework aims to galvanize urgent and transformative action by governments and society.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latin typeface="+mj-lt"/>
                <a:ea typeface="MS Gothic" panose="020B0609070205080204" pitchFamily="49" charset="-128"/>
                <a:cs typeface="Times New Roman" panose="02020603050405020304" pitchFamily="18" charset="0"/>
              </a:rPr>
              <a:t>The annual finance gap to increase the current area under protected areas (PAs) to 30 percent of the planet by 2030 is estimated to be USD 20-26 billion per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effectLst/>
              <a:latin typeface="+mj-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j-lt"/>
                <a:ea typeface="MS Gothic" panose="020B0609070205080204" pitchFamily="49" charset="-128"/>
                <a:cs typeface="Times New Roman" panose="02020603050405020304" pitchFamily="18" charset="0"/>
              </a:rPr>
              <a:t>The finance gap for marine protected areas to reach 30*30 is </a:t>
            </a:r>
            <a:r>
              <a:rPr lang="en-GB" sz="1000" b="1" dirty="0">
                <a:effectLst/>
                <a:latin typeface="+mj-lt"/>
                <a:ea typeface="MS Gothic" panose="020B0609070205080204" pitchFamily="49" charset="-128"/>
                <a:cs typeface="Times New Roman" panose="02020603050405020304" pitchFamily="18" charset="0"/>
              </a:rPr>
              <a:t>USD 10-14 billion. </a:t>
            </a:r>
            <a:r>
              <a:rPr lang="en-GB" sz="1000" dirty="0">
                <a:effectLst/>
                <a:latin typeface="+mj-lt"/>
                <a:ea typeface="Times New Roman" panose="02020603050405020304" pitchFamily="18" charset="0"/>
                <a:cs typeface="Times New Roman" panose="02020603050405020304" pitchFamily="18" charset="0"/>
              </a:rPr>
              <a:t>Expansion of MPAs to 30 % of the ocean requires current coverage of about 8% to quadruple. </a:t>
            </a:r>
            <a:endParaRPr lang="en-GB" sz="1000" dirty="0">
              <a:effectLst/>
              <a:latin typeface="+mj-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j-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j-lt"/>
                <a:ea typeface="MS Gothic" panose="020B0609070205080204" pitchFamily="49" charset="-128"/>
                <a:cs typeface="Times New Roman" panose="02020603050405020304" pitchFamily="18" charset="0"/>
              </a:rPr>
              <a:t>The finance gap for terrestrial protected areas to reach 30*30  is </a:t>
            </a:r>
            <a:r>
              <a:rPr lang="en-GB" sz="1000" b="1" dirty="0">
                <a:effectLst/>
                <a:latin typeface="+mj-lt"/>
                <a:ea typeface="MS Gothic" panose="020B0609070205080204" pitchFamily="49" charset="-128"/>
                <a:cs typeface="Times New Roman" panose="02020603050405020304" pitchFamily="18" charset="0"/>
              </a:rPr>
              <a:t>USD 10-12 billion</a:t>
            </a:r>
            <a:r>
              <a:rPr lang="en-GB" sz="1000" dirty="0">
                <a:effectLst/>
                <a:latin typeface="+mj-lt"/>
                <a:ea typeface="MS Gothic" panose="020B0609070205080204" pitchFamily="49" charset="-128"/>
                <a:cs typeface="MS Gothic" panose="020B0609070205080204" pitchFamily="49" charset="-128"/>
              </a:rPr>
              <a:t>. </a:t>
            </a:r>
            <a:r>
              <a:rPr lang="en-GB" sz="1000" dirty="0">
                <a:effectLst/>
                <a:latin typeface="+mj-lt"/>
                <a:ea typeface="Times New Roman" panose="02020603050405020304" pitchFamily="18" charset="0"/>
                <a:cs typeface="Times New Roman" panose="02020603050405020304" pitchFamily="18" charset="0"/>
              </a:rPr>
              <a:t>while terrestrial coverage needs to double from current levels of 15-16 per 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j-lt"/>
              <a:ea typeface="MS Gothic" panose="020B0609070205080204" pitchFamily="49" charset="-128"/>
              <a:cs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j-lt"/>
                <a:ea typeface="MS Gothic" panose="020B0609070205080204" pitchFamily="49" charset="-128"/>
                <a:cs typeface="MS Gothic" panose="020B0609070205080204" pitchFamily="49" charset="-128"/>
              </a:rPr>
              <a:t>The gaps are calculated as the difference between annual spending and annual finance needs, based on management costs to operate an expanded network of protected areas and costs to cover shortfalls in the management of existing protected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j-lt"/>
              <a:ea typeface="MS Gothic" panose="020B0609070205080204" pitchFamily="49" charset="-128"/>
              <a:cs typeface="MS Gothic" panose="020B0609070205080204" pitchFamily="49" charset="-128"/>
            </a:endParaRPr>
          </a:p>
          <a:p>
            <a:endParaRPr lang="en-GB" dirty="0"/>
          </a:p>
        </p:txBody>
      </p:sp>
      <p:sp>
        <p:nvSpPr>
          <p:cNvPr id="4" name="Slide Number Placeholder 3"/>
          <p:cNvSpPr>
            <a:spLocks noGrp="1"/>
          </p:cNvSpPr>
          <p:nvPr>
            <p:ph type="sldNum" sz="quarter" idx="5"/>
          </p:nvPr>
        </p:nvSpPr>
        <p:spPr/>
        <p:txBody>
          <a:bodyPr/>
          <a:lstStyle/>
          <a:p>
            <a:fld id="{85D3DE5A-248B-44E3-AC23-51FD3D815B04}" type="slidenum">
              <a:rPr lang="en-US" smtClean="0"/>
              <a:t>9</a:t>
            </a:fld>
            <a:endParaRPr lang="en-US"/>
          </a:p>
        </p:txBody>
      </p:sp>
    </p:spTree>
    <p:extLst>
      <p:ext uri="{BB962C8B-B14F-4D97-AF65-F5344CB8AC3E}">
        <p14:creationId xmlns:p14="http://schemas.microsoft.com/office/powerpoint/2010/main" val="42922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cstate="email">
            <a:lum/>
            <a:extLst>
              <a:ext uri="{28A0092B-C50C-407E-A947-70E740481C1C}">
                <a14:useLocalDpi xmlns:a14="http://schemas.microsoft.com/office/drawing/2010/main"/>
              </a:ext>
            </a:extLst>
          </a:blip>
          <a:srcRect/>
          <a:stretch>
            <a:fillRect t="-69000" b="-6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45DCE4-E450-4D2D-9C02-CE332FD18E03}"/>
              </a:ext>
            </a:extLst>
          </p:cNvPr>
          <p:cNvSpPr>
            <a:spLocks noGrp="1"/>
          </p:cNvSpPr>
          <p:nvPr>
            <p:ph type="ctrTitle"/>
          </p:nvPr>
        </p:nvSpPr>
        <p:spPr>
          <a:xfrm>
            <a:off x="1524000" y="1122363"/>
            <a:ext cx="9143999" cy="2387600"/>
          </a:xfrm>
        </p:spPr>
        <p:txBody>
          <a:bodyPr anchor="b">
            <a:normAutofit/>
          </a:bodyPr>
          <a:lstStyle>
            <a:lvl1pPr algn="ctr">
              <a:defRPr sz="7200" b="0">
                <a:solidFill>
                  <a:schemeClr val="bg1"/>
                </a:solidFill>
                <a:latin typeface="Share Tech" panose="00000500000000000000" pitchFamily="2" charset="0"/>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C8C09185-C527-4501-BE3A-AC5870816B19}"/>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chemeClr val="bg1"/>
                </a:solidFill>
                <a:latin typeface="Share Tech"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pic>
        <p:nvPicPr>
          <p:cNvPr id="8" name="Bildobjekt 7" descr="En bild som visar text&#10;&#10;Automatiskt genererad beskrivning">
            <a:extLst>
              <a:ext uri="{FF2B5EF4-FFF2-40B4-BE49-F238E27FC236}">
                <a16:creationId xmlns:a16="http://schemas.microsoft.com/office/drawing/2014/main" id="{F93843C3-91E0-473E-84E8-23A912AC64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r="49878" b="-11522"/>
          <a:stretch/>
        </p:blipFill>
        <p:spPr>
          <a:xfrm>
            <a:off x="483398" y="5922335"/>
            <a:ext cx="929083" cy="704543"/>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2A54899F-373E-4B2B-AA50-CAA903E4F0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1270" y="5926628"/>
            <a:ext cx="1134582" cy="700250"/>
          </a:xfrm>
          <a:prstGeom prst="rect">
            <a:avLst/>
          </a:prstGeom>
        </p:spPr>
      </p:pic>
      <p:pic>
        <p:nvPicPr>
          <p:cNvPr id="14" name="Bildobjekt 13">
            <a:extLst>
              <a:ext uri="{FF2B5EF4-FFF2-40B4-BE49-F238E27FC236}">
                <a16:creationId xmlns:a16="http://schemas.microsoft.com/office/drawing/2014/main" id="{90E705C9-F9C8-48F3-9C83-73EFED6F9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4639" y="5922335"/>
            <a:ext cx="1134581" cy="753040"/>
          </a:xfrm>
          <a:prstGeom prst="rect">
            <a:avLst/>
          </a:prstGeom>
        </p:spPr>
      </p:pic>
    </p:spTree>
    <p:extLst>
      <p:ext uri="{BB962C8B-B14F-4D97-AF65-F5344CB8AC3E}">
        <p14:creationId xmlns:p14="http://schemas.microsoft.com/office/powerpoint/2010/main" val="28275716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5BFB2-3632-4326-973A-E4F55111B806}"/>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C5807A72-0531-49B3-914D-809F9CFB1C0F}"/>
              </a:ext>
            </a:extLst>
          </p:cNvPr>
          <p:cNvSpPr>
            <a:spLocks noGrp="1"/>
          </p:cNvSpPr>
          <p:nvPr>
            <p:ph idx="1"/>
          </p:nvPr>
        </p:nvSpPr>
        <p:spPr/>
        <p:txBody>
          <a:bodyPr/>
          <a:lstStyle>
            <a:lvl1pPr>
              <a:defRPr>
                <a:solidFill>
                  <a:schemeClr val="accent6">
                    <a:lumMod val="25000"/>
                  </a:schemeClr>
                </a:solidFill>
              </a:defRPr>
            </a:lvl1pPr>
            <a:lvl2pPr>
              <a:defRPr>
                <a:solidFill>
                  <a:schemeClr val="accent6">
                    <a:lumMod val="25000"/>
                  </a:schemeClr>
                </a:solidFill>
              </a:defRPr>
            </a:lvl2pPr>
            <a:lvl3pPr>
              <a:defRPr>
                <a:solidFill>
                  <a:schemeClr val="accent6">
                    <a:lumMod val="25000"/>
                  </a:schemeClr>
                </a:solidFill>
              </a:defRPr>
            </a:lvl3pPr>
            <a:lvl4pPr>
              <a:defRPr>
                <a:solidFill>
                  <a:schemeClr val="accent6">
                    <a:lumMod val="25000"/>
                  </a:schemeClr>
                </a:solidFill>
              </a:defRPr>
            </a:lvl4pPr>
            <a:lvl5pPr>
              <a:defRPr>
                <a:solidFill>
                  <a:schemeClr val="accent6">
                    <a:lumMod val="2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F48EC170-60B4-455D-B7D3-FDE931A8FBEC}"/>
              </a:ext>
            </a:extLst>
          </p:cNvPr>
          <p:cNvSpPr>
            <a:spLocks noGrp="1"/>
          </p:cNvSpPr>
          <p:nvPr>
            <p:ph type="dt" sz="half" idx="10"/>
          </p:nvPr>
        </p:nvSpPr>
        <p:spPr/>
        <p:txBody>
          <a:bodyPr/>
          <a:lstStyle/>
          <a:p>
            <a:fld id="{EE52172D-33C3-4ED3-90FA-ED7F7076E42B}" type="datetime1">
              <a:rPr lang="en-US" smtClean="0"/>
              <a:t>10/21/2022</a:t>
            </a:fld>
            <a:endParaRPr lang="en-US"/>
          </a:p>
        </p:txBody>
      </p:sp>
      <p:sp>
        <p:nvSpPr>
          <p:cNvPr id="5" name="Platshållare för sidfot 4">
            <a:extLst>
              <a:ext uri="{FF2B5EF4-FFF2-40B4-BE49-F238E27FC236}">
                <a16:creationId xmlns:a16="http://schemas.microsoft.com/office/drawing/2014/main" id="{186E053E-3D3D-4489-A6EE-6BE2D03D31AD}"/>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F41208D-7586-4FAF-B91C-BA28E1BF1DD0}"/>
              </a:ext>
            </a:extLst>
          </p:cNvPr>
          <p:cNvSpPr>
            <a:spLocks noGrp="1"/>
          </p:cNvSpPr>
          <p:nvPr>
            <p:ph type="sldNum" sz="quarter" idx="12"/>
          </p:nvPr>
        </p:nvSpPr>
        <p:spPr/>
        <p:txBody>
          <a:bodyPr/>
          <a:lstStyle/>
          <a:p>
            <a:fld id="{6C939D52-1996-4C6E-BA2E-2E2885CC2584}" type="slidenum">
              <a:rPr lang="en-US" smtClean="0"/>
              <a:t>‹#›</a:t>
            </a:fld>
            <a:endParaRPr lang="en-US"/>
          </a:p>
        </p:txBody>
      </p:sp>
    </p:spTree>
    <p:extLst>
      <p:ext uri="{BB962C8B-B14F-4D97-AF65-F5344CB8AC3E}">
        <p14:creationId xmlns:p14="http://schemas.microsoft.com/office/powerpoint/2010/main" val="326943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Rubrik och innehåll">
    <p:bg>
      <p:bgPr>
        <a:solidFill>
          <a:schemeClr val="bg1">
            <a:lumMod val="9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40CEFD9-AED9-4EDA-B0DC-C67CFA3071F1}"/>
              </a:ext>
            </a:extLst>
          </p:cNvPr>
          <p:cNvSpPr/>
          <p:nvPr/>
        </p:nvSpPr>
        <p:spPr>
          <a:xfrm>
            <a:off x="0" y="6267450"/>
            <a:ext cx="11188700" cy="56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 9">
            <a:extLst>
              <a:ext uri="{FF2B5EF4-FFF2-40B4-BE49-F238E27FC236}">
                <a16:creationId xmlns:a16="http://schemas.microsoft.com/office/drawing/2014/main" id="{7DBBC609-A94B-41F1-A008-0804808AC1FC}"/>
              </a:ext>
            </a:extLst>
          </p:cNvPr>
          <p:cNvSpPr>
            <a:spLocks noChangeAspect="1"/>
          </p:cNvSpPr>
          <p:nvPr/>
        </p:nvSpPr>
        <p:spPr>
          <a:xfrm>
            <a:off x="10868819" y="6218239"/>
            <a:ext cx="639761" cy="6397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datum 3">
            <a:extLst>
              <a:ext uri="{FF2B5EF4-FFF2-40B4-BE49-F238E27FC236}">
                <a16:creationId xmlns:a16="http://schemas.microsoft.com/office/drawing/2014/main" id="{F48EC170-60B4-455D-B7D3-FDE931A8FBEC}"/>
              </a:ext>
            </a:extLst>
          </p:cNvPr>
          <p:cNvSpPr>
            <a:spLocks noGrp="1"/>
          </p:cNvSpPr>
          <p:nvPr>
            <p:ph type="dt" sz="half" idx="10"/>
          </p:nvPr>
        </p:nvSpPr>
        <p:spPr/>
        <p:txBody>
          <a:bodyPr/>
          <a:lstStyle/>
          <a:p>
            <a:fld id="{DE6B06FB-DF8E-4F53-98D8-AA321EB91834}" type="datetime1">
              <a:rPr lang="en-US" smtClean="0"/>
              <a:t>10/21/2022</a:t>
            </a:fld>
            <a:endParaRPr lang="en-US"/>
          </a:p>
        </p:txBody>
      </p:sp>
      <p:sp>
        <p:nvSpPr>
          <p:cNvPr id="5" name="Platshållare för sidfot 4">
            <a:extLst>
              <a:ext uri="{FF2B5EF4-FFF2-40B4-BE49-F238E27FC236}">
                <a16:creationId xmlns:a16="http://schemas.microsoft.com/office/drawing/2014/main" id="{186E053E-3D3D-4489-A6EE-6BE2D03D31AD}"/>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F41208D-7586-4FAF-B91C-BA28E1BF1DD0}"/>
              </a:ext>
            </a:extLst>
          </p:cNvPr>
          <p:cNvSpPr>
            <a:spLocks noGrp="1"/>
          </p:cNvSpPr>
          <p:nvPr>
            <p:ph type="sldNum" sz="quarter" idx="12"/>
          </p:nvPr>
        </p:nvSpPr>
        <p:spPr/>
        <p:txBody>
          <a:bodyPr/>
          <a:lstStyle/>
          <a:p>
            <a:fld id="{6C939D52-1996-4C6E-BA2E-2E2885CC2584}" type="slidenum">
              <a:rPr lang="en-US" smtClean="0"/>
              <a:t>‹#›</a:t>
            </a:fld>
            <a:endParaRPr lang="en-US"/>
          </a:p>
        </p:txBody>
      </p:sp>
    </p:spTree>
    <p:extLst>
      <p:ext uri="{BB962C8B-B14F-4D97-AF65-F5344CB8AC3E}">
        <p14:creationId xmlns:p14="http://schemas.microsoft.com/office/powerpoint/2010/main" val="3467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Rubrik och innehåll">
    <p:bg>
      <p:bgPr>
        <a:solidFill>
          <a:schemeClr val="bg1">
            <a:lumMod val="95000"/>
          </a:schemeClr>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8C8498-6DE8-4303-B3E8-354E7A437196}"/>
              </a:ext>
            </a:extLst>
          </p:cNvPr>
          <p:cNvSpPr/>
          <p:nvPr/>
        </p:nvSpPr>
        <p:spPr>
          <a:xfrm>
            <a:off x="0" y="6267450"/>
            <a:ext cx="11188700" cy="56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 11">
            <a:extLst>
              <a:ext uri="{FF2B5EF4-FFF2-40B4-BE49-F238E27FC236}">
                <a16:creationId xmlns:a16="http://schemas.microsoft.com/office/drawing/2014/main" id="{58B9C88B-A35C-451C-A307-6B52265F9CB7}"/>
              </a:ext>
            </a:extLst>
          </p:cNvPr>
          <p:cNvSpPr>
            <a:spLocks noChangeAspect="1"/>
          </p:cNvSpPr>
          <p:nvPr/>
        </p:nvSpPr>
        <p:spPr>
          <a:xfrm>
            <a:off x="10868819" y="6218239"/>
            <a:ext cx="639761" cy="6397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atshållare för bild 9">
            <a:extLst>
              <a:ext uri="{FF2B5EF4-FFF2-40B4-BE49-F238E27FC236}">
                <a16:creationId xmlns:a16="http://schemas.microsoft.com/office/drawing/2014/main" id="{E67249CD-AF2E-428C-87BB-B1D3780E426D}"/>
              </a:ext>
            </a:extLst>
          </p:cNvPr>
          <p:cNvSpPr>
            <a:spLocks noGrp="1"/>
          </p:cNvSpPr>
          <p:nvPr>
            <p:ph type="pic" sz="quarter" idx="13"/>
          </p:nvPr>
        </p:nvSpPr>
        <p:spPr>
          <a:xfrm>
            <a:off x="0" y="0"/>
            <a:ext cx="3127375" cy="6176963"/>
          </a:xfrm>
          <a:blipFill>
            <a:blip r:embed="rId2" cstate="email">
              <a:extLst>
                <a:ext uri="{28A0092B-C50C-407E-A947-70E740481C1C}">
                  <a14:useLocalDpi xmlns:a14="http://schemas.microsoft.com/office/drawing/2010/main"/>
                </a:ext>
              </a:extLst>
            </a:blip>
            <a:stretch>
              <a:fillRect/>
            </a:stretch>
          </a:blipFill>
        </p:spPr>
        <p:txBody>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5715BFB2-3632-4326-973A-E4F55111B806}"/>
              </a:ext>
            </a:extLst>
          </p:cNvPr>
          <p:cNvSpPr>
            <a:spLocks noGrp="1"/>
          </p:cNvSpPr>
          <p:nvPr>
            <p:ph type="title"/>
          </p:nvPr>
        </p:nvSpPr>
        <p:spPr>
          <a:xfrm>
            <a:off x="3581400" y="320675"/>
            <a:ext cx="7772400" cy="1325563"/>
          </a:xfrm>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C5807A72-0531-49B3-914D-809F9CFB1C0F}"/>
              </a:ext>
            </a:extLst>
          </p:cNvPr>
          <p:cNvSpPr>
            <a:spLocks noGrp="1"/>
          </p:cNvSpPr>
          <p:nvPr>
            <p:ph idx="1"/>
          </p:nvPr>
        </p:nvSpPr>
        <p:spPr>
          <a:xfrm>
            <a:off x="3581400" y="1825625"/>
            <a:ext cx="7772400" cy="4122194"/>
          </a:xfrm>
        </p:spPr>
        <p:txBody>
          <a:bodyPr/>
          <a:lstStyle>
            <a:lvl1pPr>
              <a:defRPr>
                <a:solidFill>
                  <a:schemeClr val="accent6">
                    <a:lumMod val="25000"/>
                  </a:schemeClr>
                </a:solidFill>
              </a:defRPr>
            </a:lvl1pPr>
            <a:lvl2pPr>
              <a:defRPr>
                <a:solidFill>
                  <a:schemeClr val="accent6">
                    <a:lumMod val="25000"/>
                  </a:schemeClr>
                </a:solidFill>
              </a:defRPr>
            </a:lvl2pPr>
            <a:lvl3pPr>
              <a:defRPr>
                <a:solidFill>
                  <a:schemeClr val="accent6">
                    <a:lumMod val="25000"/>
                  </a:schemeClr>
                </a:solidFill>
              </a:defRPr>
            </a:lvl3pPr>
            <a:lvl4pPr>
              <a:defRPr>
                <a:solidFill>
                  <a:schemeClr val="accent6">
                    <a:lumMod val="25000"/>
                  </a:schemeClr>
                </a:solidFill>
              </a:defRPr>
            </a:lvl4pPr>
            <a:lvl5pPr>
              <a:defRPr>
                <a:solidFill>
                  <a:schemeClr val="accent6">
                    <a:lumMod val="2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F48EC170-60B4-455D-B7D3-FDE931A8FBEC}"/>
              </a:ext>
            </a:extLst>
          </p:cNvPr>
          <p:cNvSpPr>
            <a:spLocks noGrp="1"/>
          </p:cNvSpPr>
          <p:nvPr>
            <p:ph type="dt" sz="half" idx="10"/>
          </p:nvPr>
        </p:nvSpPr>
        <p:spPr/>
        <p:txBody>
          <a:bodyPr/>
          <a:lstStyle/>
          <a:p>
            <a:fld id="{75FDB801-E5F3-481F-830D-58AD047EFD0C}" type="datetime1">
              <a:rPr lang="en-US" smtClean="0"/>
              <a:t>10/21/2022</a:t>
            </a:fld>
            <a:endParaRPr lang="en-US"/>
          </a:p>
        </p:txBody>
      </p:sp>
      <p:sp>
        <p:nvSpPr>
          <p:cNvPr id="5" name="Platshållare för sidfot 4">
            <a:extLst>
              <a:ext uri="{FF2B5EF4-FFF2-40B4-BE49-F238E27FC236}">
                <a16:creationId xmlns:a16="http://schemas.microsoft.com/office/drawing/2014/main" id="{186E053E-3D3D-4489-A6EE-6BE2D03D31AD}"/>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F41208D-7586-4FAF-B91C-BA28E1BF1DD0}"/>
              </a:ext>
            </a:extLst>
          </p:cNvPr>
          <p:cNvSpPr>
            <a:spLocks noGrp="1"/>
          </p:cNvSpPr>
          <p:nvPr>
            <p:ph type="sldNum" sz="quarter" idx="12"/>
          </p:nvPr>
        </p:nvSpPr>
        <p:spPr/>
        <p:txBody>
          <a:bodyPr/>
          <a:lstStyle/>
          <a:p>
            <a:fld id="{6C939D52-1996-4C6E-BA2E-2E2885CC2584}" type="slidenum">
              <a:rPr lang="en-US" smtClean="0"/>
              <a:t>‹#›</a:t>
            </a:fld>
            <a:endParaRPr lang="en-US"/>
          </a:p>
        </p:txBody>
      </p:sp>
    </p:spTree>
    <p:extLst>
      <p:ext uri="{BB962C8B-B14F-4D97-AF65-F5344CB8AC3E}">
        <p14:creationId xmlns:p14="http://schemas.microsoft.com/office/powerpoint/2010/main" val="233188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0D756A-E8D5-4606-845A-39CFB0991E14}"/>
              </a:ext>
            </a:extLst>
          </p:cNvPr>
          <p:cNvSpPr>
            <a:spLocks noGrp="1"/>
          </p:cNvSpPr>
          <p:nvPr>
            <p:ph type="title"/>
          </p:nvPr>
        </p:nvSpPr>
        <p:spPr>
          <a:xfrm>
            <a:off x="1248410" y="1431926"/>
            <a:ext cx="5264150" cy="2852737"/>
          </a:xfrm>
        </p:spPr>
        <p:txBody>
          <a:bodyPr anchor="b"/>
          <a:lstStyle>
            <a:lvl1pPr>
              <a:defRPr sz="6000"/>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D8896473-249E-41BA-8C09-F038C8E7BBAB}"/>
              </a:ext>
            </a:extLst>
          </p:cNvPr>
          <p:cNvSpPr>
            <a:spLocks noGrp="1"/>
          </p:cNvSpPr>
          <p:nvPr>
            <p:ph type="body" idx="1"/>
          </p:nvPr>
        </p:nvSpPr>
        <p:spPr>
          <a:xfrm>
            <a:off x="1248410" y="4284663"/>
            <a:ext cx="5264150" cy="1500187"/>
          </a:xfrm>
        </p:spPr>
        <p:txBody>
          <a:bodyPr/>
          <a:lstStyle>
            <a:lvl1pPr marL="0" indent="0">
              <a:buNone/>
              <a:defRPr sz="2400">
                <a:solidFill>
                  <a:schemeClr val="tx1">
                    <a:tint val="75000"/>
                  </a:schemeClr>
                </a:solidFill>
                <a:latin typeface="Share Tech"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29" name="Bildobjekt 28">
            <a:extLst>
              <a:ext uri="{FF2B5EF4-FFF2-40B4-BE49-F238E27FC236}">
                <a16:creationId xmlns:a16="http://schemas.microsoft.com/office/drawing/2014/main" id="{BA66A156-9925-496A-9937-DEE842E6FF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92" y="4883597"/>
            <a:ext cx="359695" cy="249958"/>
          </a:xfrm>
          <a:prstGeom prst="rect">
            <a:avLst/>
          </a:prstGeom>
        </p:spPr>
      </p:pic>
      <p:pic>
        <p:nvPicPr>
          <p:cNvPr id="30" name="Bildobjekt 29">
            <a:extLst>
              <a:ext uri="{FF2B5EF4-FFF2-40B4-BE49-F238E27FC236}">
                <a16:creationId xmlns:a16="http://schemas.microsoft.com/office/drawing/2014/main" id="{D8F4D873-6591-433C-AF94-C58AD5CD2E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93" y="5300970"/>
            <a:ext cx="359695" cy="249958"/>
          </a:xfrm>
          <a:prstGeom prst="rect">
            <a:avLst/>
          </a:prstGeom>
        </p:spPr>
      </p:pic>
      <p:pic>
        <p:nvPicPr>
          <p:cNvPr id="31" name="Bildobjekt 30">
            <a:extLst>
              <a:ext uri="{FF2B5EF4-FFF2-40B4-BE49-F238E27FC236}">
                <a16:creationId xmlns:a16="http://schemas.microsoft.com/office/drawing/2014/main" id="{48A50C8F-5398-441F-B6A9-A33843502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94" y="5718371"/>
            <a:ext cx="359695" cy="249958"/>
          </a:xfrm>
          <a:prstGeom prst="rect">
            <a:avLst/>
          </a:prstGeom>
        </p:spPr>
      </p:pic>
      <p:pic>
        <p:nvPicPr>
          <p:cNvPr id="32" name="Bildobjekt 31">
            <a:extLst>
              <a:ext uri="{FF2B5EF4-FFF2-40B4-BE49-F238E27FC236}">
                <a16:creationId xmlns:a16="http://schemas.microsoft.com/office/drawing/2014/main" id="{544915B2-D107-4D4B-A0BF-BB1F742DA7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95" y="6135772"/>
            <a:ext cx="359695" cy="249958"/>
          </a:xfrm>
          <a:prstGeom prst="rect">
            <a:avLst/>
          </a:prstGeom>
        </p:spPr>
      </p:pic>
      <p:pic>
        <p:nvPicPr>
          <p:cNvPr id="33" name="Bildobjekt 32">
            <a:extLst>
              <a:ext uri="{FF2B5EF4-FFF2-40B4-BE49-F238E27FC236}">
                <a16:creationId xmlns:a16="http://schemas.microsoft.com/office/drawing/2014/main" id="{B185F18D-A6B0-4F9D-A1EB-FEB361ED5E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96" y="6553174"/>
            <a:ext cx="359695" cy="249958"/>
          </a:xfrm>
          <a:prstGeom prst="rect">
            <a:avLst/>
          </a:prstGeom>
        </p:spPr>
      </p:pic>
      <p:pic>
        <p:nvPicPr>
          <p:cNvPr id="34" name="Bildobjekt 33">
            <a:extLst>
              <a:ext uri="{FF2B5EF4-FFF2-40B4-BE49-F238E27FC236}">
                <a16:creationId xmlns:a16="http://schemas.microsoft.com/office/drawing/2014/main" id="{1BB04F52-1B1C-4A62-A5FE-AA85128984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6646" y="2785248"/>
            <a:ext cx="382379" cy="249958"/>
          </a:xfrm>
          <a:prstGeom prst="rect">
            <a:avLst/>
          </a:prstGeom>
        </p:spPr>
      </p:pic>
      <p:pic>
        <p:nvPicPr>
          <p:cNvPr id="35" name="Bildobjekt 34">
            <a:extLst>
              <a:ext uri="{FF2B5EF4-FFF2-40B4-BE49-F238E27FC236}">
                <a16:creationId xmlns:a16="http://schemas.microsoft.com/office/drawing/2014/main" id="{F579BD73-8753-452A-9EB8-F5D6B9DF00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6647" y="3202621"/>
            <a:ext cx="382379" cy="249958"/>
          </a:xfrm>
          <a:prstGeom prst="rect">
            <a:avLst/>
          </a:prstGeom>
        </p:spPr>
      </p:pic>
      <p:pic>
        <p:nvPicPr>
          <p:cNvPr id="36" name="Bildobjekt 35">
            <a:extLst>
              <a:ext uri="{FF2B5EF4-FFF2-40B4-BE49-F238E27FC236}">
                <a16:creationId xmlns:a16="http://schemas.microsoft.com/office/drawing/2014/main" id="{31D4D0C4-3546-4C98-8B51-92C24BD091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6649" y="3620021"/>
            <a:ext cx="382378" cy="249958"/>
          </a:xfrm>
          <a:prstGeom prst="rect">
            <a:avLst/>
          </a:prstGeom>
        </p:spPr>
      </p:pic>
      <p:pic>
        <p:nvPicPr>
          <p:cNvPr id="37" name="Bildobjekt 36">
            <a:extLst>
              <a:ext uri="{FF2B5EF4-FFF2-40B4-BE49-F238E27FC236}">
                <a16:creationId xmlns:a16="http://schemas.microsoft.com/office/drawing/2014/main" id="{9827258E-250A-4DD2-9B8C-45EF05D02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6649" y="4037423"/>
            <a:ext cx="382379" cy="249958"/>
          </a:xfrm>
          <a:prstGeom prst="rect">
            <a:avLst/>
          </a:prstGeom>
        </p:spPr>
      </p:pic>
      <p:pic>
        <p:nvPicPr>
          <p:cNvPr id="38" name="Bildobjekt 37">
            <a:extLst>
              <a:ext uri="{FF2B5EF4-FFF2-40B4-BE49-F238E27FC236}">
                <a16:creationId xmlns:a16="http://schemas.microsoft.com/office/drawing/2014/main" id="{735F96DF-8B26-41C6-9A43-4B67E8345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6650" y="4454825"/>
            <a:ext cx="382379" cy="249958"/>
          </a:xfrm>
          <a:prstGeom prst="rect">
            <a:avLst/>
          </a:prstGeom>
        </p:spPr>
      </p:pic>
      <p:pic>
        <p:nvPicPr>
          <p:cNvPr id="39" name="Bildobjekt 38">
            <a:extLst>
              <a:ext uri="{FF2B5EF4-FFF2-40B4-BE49-F238E27FC236}">
                <a16:creationId xmlns:a16="http://schemas.microsoft.com/office/drawing/2014/main" id="{3590A69D-50EC-40A9-B5DB-8234801A89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85" y="686912"/>
            <a:ext cx="359695" cy="249958"/>
          </a:xfrm>
          <a:prstGeom prst="rect">
            <a:avLst/>
          </a:prstGeom>
        </p:spPr>
      </p:pic>
      <p:pic>
        <p:nvPicPr>
          <p:cNvPr id="40" name="Bildobjekt 39">
            <a:extLst>
              <a:ext uri="{FF2B5EF4-FFF2-40B4-BE49-F238E27FC236}">
                <a16:creationId xmlns:a16="http://schemas.microsoft.com/office/drawing/2014/main" id="{7EF4768B-06D2-4F6E-9974-FC6335E2D0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86" y="1104285"/>
            <a:ext cx="359695" cy="249958"/>
          </a:xfrm>
          <a:prstGeom prst="rect">
            <a:avLst/>
          </a:prstGeom>
        </p:spPr>
      </p:pic>
      <p:pic>
        <p:nvPicPr>
          <p:cNvPr id="41" name="Bildobjekt 40">
            <a:extLst>
              <a:ext uri="{FF2B5EF4-FFF2-40B4-BE49-F238E27FC236}">
                <a16:creationId xmlns:a16="http://schemas.microsoft.com/office/drawing/2014/main" id="{212E8F8F-EAF3-42A0-8103-866A186569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87" y="1521686"/>
            <a:ext cx="359695" cy="249958"/>
          </a:xfrm>
          <a:prstGeom prst="rect">
            <a:avLst/>
          </a:prstGeom>
        </p:spPr>
      </p:pic>
      <p:pic>
        <p:nvPicPr>
          <p:cNvPr id="42" name="Bildobjekt 41">
            <a:extLst>
              <a:ext uri="{FF2B5EF4-FFF2-40B4-BE49-F238E27FC236}">
                <a16:creationId xmlns:a16="http://schemas.microsoft.com/office/drawing/2014/main" id="{1F847670-5B96-4975-B4AB-549A8D656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88" y="1939087"/>
            <a:ext cx="359695" cy="249958"/>
          </a:xfrm>
          <a:prstGeom prst="rect">
            <a:avLst/>
          </a:prstGeom>
        </p:spPr>
      </p:pic>
      <p:pic>
        <p:nvPicPr>
          <p:cNvPr id="43" name="Bildobjekt 42">
            <a:extLst>
              <a:ext uri="{FF2B5EF4-FFF2-40B4-BE49-F238E27FC236}">
                <a16:creationId xmlns:a16="http://schemas.microsoft.com/office/drawing/2014/main" id="{582A27C8-B8D8-4E7A-AAEF-8B87F40019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89" y="2356489"/>
            <a:ext cx="359695" cy="249958"/>
          </a:xfrm>
          <a:prstGeom prst="rect">
            <a:avLst/>
          </a:prstGeom>
        </p:spPr>
      </p:pic>
      <p:pic>
        <p:nvPicPr>
          <p:cNvPr id="44" name="Bildobjekt 43">
            <a:extLst>
              <a:ext uri="{FF2B5EF4-FFF2-40B4-BE49-F238E27FC236}">
                <a16:creationId xmlns:a16="http://schemas.microsoft.com/office/drawing/2014/main" id="{E4E8F027-DF3A-41DA-A2FE-0C13FD0680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7984" y="269454"/>
            <a:ext cx="359695" cy="249958"/>
          </a:xfrm>
          <a:prstGeom prst="rect">
            <a:avLst/>
          </a:prstGeom>
        </p:spPr>
      </p:pic>
      <p:pic>
        <p:nvPicPr>
          <p:cNvPr id="45" name="Bildobjekt 44">
            <a:extLst>
              <a:ext uri="{FF2B5EF4-FFF2-40B4-BE49-F238E27FC236}">
                <a16:creationId xmlns:a16="http://schemas.microsoft.com/office/drawing/2014/main" id="{CB260FF9-EED0-4394-A224-C474F45115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6390"/>
          <a:stretch/>
        </p:blipFill>
        <p:spPr>
          <a:xfrm rot="5400000">
            <a:off x="499400" y="-46546"/>
            <a:ext cx="156863" cy="249958"/>
          </a:xfrm>
          <a:prstGeom prst="rect">
            <a:avLst/>
          </a:prstGeom>
        </p:spPr>
      </p:pic>
      <p:sp>
        <p:nvSpPr>
          <p:cNvPr id="47" name="Platshållare för bild 46">
            <a:extLst>
              <a:ext uri="{FF2B5EF4-FFF2-40B4-BE49-F238E27FC236}">
                <a16:creationId xmlns:a16="http://schemas.microsoft.com/office/drawing/2014/main" id="{A632B813-DDE0-46BC-A8BB-6F27A75CABBC}"/>
              </a:ext>
            </a:extLst>
          </p:cNvPr>
          <p:cNvSpPr>
            <a:spLocks noGrp="1" noChangeAspect="1"/>
          </p:cNvSpPr>
          <p:nvPr>
            <p:ph type="pic" sz="quarter" idx="10"/>
          </p:nvPr>
        </p:nvSpPr>
        <p:spPr>
          <a:xfrm>
            <a:off x="8119714" y="-41405"/>
            <a:ext cx="6942485" cy="6940809"/>
          </a:xfrm>
          <a:prstGeom prst="ellipse">
            <a:avLst/>
          </a:prstGeom>
          <a:blipFill>
            <a:blip r:embed="rId3" cstate="email">
              <a:extLst>
                <a:ext uri="{28A0092B-C50C-407E-A947-70E740481C1C}">
                  <a14:useLocalDpi xmlns:a14="http://schemas.microsoft.com/office/drawing/2010/main"/>
                </a:ext>
              </a:extLst>
            </a:blip>
            <a:stretch>
              <a:fillRect/>
            </a:stretch>
          </a:blipFill>
        </p:spPr>
        <p:txBody>
          <a:bodyPr/>
          <a:lstStyle/>
          <a:p>
            <a:r>
              <a:rPr lang="sv-SE"/>
              <a:t>Klicka på ikonen för att lägga till en bild</a:t>
            </a:r>
            <a:endParaRPr lang="en-US"/>
          </a:p>
        </p:txBody>
      </p:sp>
    </p:spTree>
    <p:extLst>
      <p:ext uri="{BB962C8B-B14F-4D97-AF65-F5344CB8AC3E}">
        <p14:creationId xmlns:p14="http://schemas.microsoft.com/office/powerpoint/2010/main" val="223361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Rubrikbild">
    <p:bg>
      <p:bgPr>
        <a:blipFill dpi="0" rotWithShape="1">
          <a:blip r:embed="rId2" cstate="email">
            <a:lum/>
            <a:extLst>
              <a:ext uri="{28A0092B-C50C-407E-A947-70E740481C1C}">
                <a14:useLocalDpi xmlns:a14="http://schemas.microsoft.com/office/drawing/2010/main"/>
              </a:ext>
            </a:extLst>
          </a:blip>
          <a:srcRect/>
          <a:stretch>
            <a:fillRect t="-69000" b="-6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45DCE4-E450-4D2D-9C02-CE332FD18E03}"/>
              </a:ext>
            </a:extLst>
          </p:cNvPr>
          <p:cNvSpPr>
            <a:spLocks noGrp="1"/>
          </p:cNvSpPr>
          <p:nvPr>
            <p:ph type="ctrTitle"/>
          </p:nvPr>
        </p:nvSpPr>
        <p:spPr>
          <a:xfrm>
            <a:off x="1524000" y="1122363"/>
            <a:ext cx="9143999" cy="2387600"/>
          </a:xfrm>
        </p:spPr>
        <p:txBody>
          <a:bodyPr anchor="b">
            <a:normAutofit/>
          </a:bodyPr>
          <a:lstStyle>
            <a:lvl1pPr algn="ctr">
              <a:defRPr sz="7200" b="0">
                <a:solidFill>
                  <a:schemeClr val="bg1"/>
                </a:solidFill>
                <a:latin typeface="Share Tech" panose="00000500000000000000" pitchFamily="2" charset="0"/>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C8C09185-C527-4501-BE3A-AC5870816B19}"/>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chemeClr val="bg1"/>
                </a:solidFill>
                <a:latin typeface="Share Tech"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2695346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 name="Rektangel 44">
            <a:extLst>
              <a:ext uri="{FF2B5EF4-FFF2-40B4-BE49-F238E27FC236}">
                <a16:creationId xmlns:a16="http://schemas.microsoft.com/office/drawing/2014/main" id="{8B609E90-F19D-4407-8CAA-CF864F74FAEF}"/>
              </a:ext>
            </a:extLst>
          </p:cNvPr>
          <p:cNvSpPr/>
          <p:nvPr/>
        </p:nvSpPr>
        <p:spPr>
          <a:xfrm>
            <a:off x="0" y="6267450"/>
            <a:ext cx="11188700" cy="56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lips 43">
            <a:extLst>
              <a:ext uri="{FF2B5EF4-FFF2-40B4-BE49-F238E27FC236}">
                <a16:creationId xmlns:a16="http://schemas.microsoft.com/office/drawing/2014/main" id="{FC9F3801-AC47-4019-A1A6-678F09830A77}"/>
              </a:ext>
            </a:extLst>
          </p:cNvPr>
          <p:cNvSpPr>
            <a:spLocks noChangeAspect="1"/>
          </p:cNvSpPr>
          <p:nvPr/>
        </p:nvSpPr>
        <p:spPr>
          <a:xfrm>
            <a:off x="10868819" y="6218239"/>
            <a:ext cx="639761" cy="6397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4E0FC2C4-865B-4FB2-AF49-45540944DF38}"/>
              </a:ext>
            </a:extLst>
          </p:cNvPr>
          <p:cNvSpPr>
            <a:spLocks noGrp="1"/>
          </p:cNvSpPr>
          <p:nvPr>
            <p:ph type="title"/>
          </p:nvPr>
        </p:nvSpPr>
        <p:spPr>
          <a:xfrm>
            <a:off x="1110977" y="320675"/>
            <a:ext cx="10242823"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BE5D54BA-E129-43A7-AA8D-AB8221BBB3E9}"/>
              </a:ext>
            </a:extLst>
          </p:cNvPr>
          <p:cNvSpPr>
            <a:spLocks noGrp="1"/>
          </p:cNvSpPr>
          <p:nvPr>
            <p:ph type="body" idx="1"/>
          </p:nvPr>
        </p:nvSpPr>
        <p:spPr>
          <a:xfrm>
            <a:off x="838200" y="1825625"/>
            <a:ext cx="10515600" cy="412219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88548456-D1B9-4C99-8F6C-9B5FC1DE3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hare Tech" panose="00000500000000000000" pitchFamily="2" charset="0"/>
              </a:defRPr>
            </a:lvl1pPr>
          </a:lstStyle>
          <a:p>
            <a:fld id="{D95007CA-4F98-4912-9C91-A2671474C3AA}" type="datetime1">
              <a:rPr lang="en-US" smtClean="0"/>
              <a:t>10/21/2022</a:t>
            </a:fld>
            <a:endParaRPr lang="en-US"/>
          </a:p>
        </p:txBody>
      </p:sp>
      <p:sp>
        <p:nvSpPr>
          <p:cNvPr id="5" name="Platshållare för sidfot 4">
            <a:extLst>
              <a:ext uri="{FF2B5EF4-FFF2-40B4-BE49-F238E27FC236}">
                <a16:creationId xmlns:a16="http://schemas.microsoft.com/office/drawing/2014/main" id="{0997786B-3852-43B0-A29E-6BAFA73F5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hare Tech" panose="00000500000000000000" pitchFamily="2" charset="0"/>
              </a:defRPr>
            </a:lvl1pPr>
          </a:lstStyle>
          <a:p>
            <a:endParaRPr lang="en-US"/>
          </a:p>
        </p:txBody>
      </p:sp>
      <p:sp>
        <p:nvSpPr>
          <p:cNvPr id="6" name="Platshållare för bildnummer 5">
            <a:extLst>
              <a:ext uri="{FF2B5EF4-FFF2-40B4-BE49-F238E27FC236}">
                <a16:creationId xmlns:a16="http://schemas.microsoft.com/office/drawing/2014/main" id="{A41DEC82-4CF6-4EC9-9A9C-142C08625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b="1">
                <a:solidFill>
                  <a:schemeClr val="bg1"/>
                </a:solidFill>
                <a:latin typeface="Share Tech" panose="00000500000000000000" pitchFamily="2" charset="0"/>
              </a:defRPr>
            </a:lvl1pPr>
          </a:lstStyle>
          <a:p>
            <a:fld id="{6C939D52-1996-4C6E-BA2E-2E2885CC2584}" type="slidenum">
              <a:rPr lang="en-US" smtClean="0"/>
              <a:t>‹#›</a:t>
            </a:fld>
            <a:endParaRPr lang="en-US"/>
          </a:p>
        </p:txBody>
      </p:sp>
      <p:sp>
        <p:nvSpPr>
          <p:cNvPr id="7" name="Ellips 6">
            <a:extLst>
              <a:ext uri="{FF2B5EF4-FFF2-40B4-BE49-F238E27FC236}">
                <a16:creationId xmlns:a16="http://schemas.microsoft.com/office/drawing/2014/main" id="{A6983CDB-6A90-4A8E-9E96-E3A8A33376C0}"/>
              </a:ext>
            </a:extLst>
          </p:cNvPr>
          <p:cNvSpPr>
            <a:spLocks noChangeAspect="1"/>
          </p:cNvSpPr>
          <p:nvPr/>
        </p:nvSpPr>
        <p:spPr>
          <a:xfrm>
            <a:off x="834119" y="763984"/>
            <a:ext cx="84139" cy="84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 7">
            <a:extLst>
              <a:ext uri="{FF2B5EF4-FFF2-40B4-BE49-F238E27FC236}">
                <a16:creationId xmlns:a16="http://schemas.microsoft.com/office/drawing/2014/main" id="{9A296931-20E9-4E65-AC07-06A2F56C8D17}"/>
              </a:ext>
            </a:extLst>
          </p:cNvPr>
          <p:cNvSpPr>
            <a:spLocks noChangeAspect="1"/>
          </p:cNvSpPr>
          <p:nvPr/>
        </p:nvSpPr>
        <p:spPr>
          <a:xfrm>
            <a:off x="972547" y="762594"/>
            <a:ext cx="84140" cy="841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 10">
            <a:extLst>
              <a:ext uri="{FF2B5EF4-FFF2-40B4-BE49-F238E27FC236}">
                <a16:creationId xmlns:a16="http://schemas.microsoft.com/office/drawing/2014/main" id="{BAF7E65F-E43E-46A8-BCC5-F834929FB80D}"/>
              </a:ext>
            </a:extLst>
          </p:cNvPr>
          <p:cNvSpPr>
            <a:spLocks noChangeAspect="1"/>
          </p:cNvSpPr>
          <p:nvPr/>
        </p:nvSpPr>
        <p:spPr>
          <a:xfrm>
            <a:off x="834119" y="928688"/>
            <a:ext cx="84139" cy="84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 11">
            <a:extLst>
              <a:ext uri="{FF2B5EF4-FFF2-40B4-BE49-F238E27FC236}">
                <a16:creationId xmlns:a16="http://schemas.microsoft.com/office/drawing/2014/main" id="{2EF52980-4DA0-4BA3-9B47-67D56E80316C}"/>
              </a:ext>
            </a:extLst>
          </p:cNvPr>
          <p:cNvSpPr>
            <a:spLocks noChangeAspect="1"/>
          </p:cNvSpPr>
          <p:nvPr/>
        </p:nvSpPr>
        <p:spPr>
          <a:xfrm>
            <a:off x="972751" y="928687"/>
            <a:ext cx="84140" cy="841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 14">
            <a:extLst>
              <a:ext uri="{FF2B5EF4-FFF2-40B4-BE49-F238E27FC236}">
                <a16:creationId xmlns:a16="http://schemas.microsoft.com/office/drawing/2014/main" id="{0273D363-ACDB-44DB-A3D9-06F0A4BA7834}"/>
              </a:ext>
            </a:extLst>
          </p:cNvPr>
          <p:cNvSpPr>
            <a:spLocks noChangeAspect="1"/>
          </p:cNvSpPr>
          <p:nvPr/>
        </p:nvSpPr>
        <p:spPr>
          <a:xfrm>
            <a:off x="834118" y="1089815"/>
            <a:ext cx="84139" cy="84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 15">
            <a:extLst>
              <a:ext uri="{FF2B5EF4-FFF2-40B4-BE49-F238E27FC236}">
                <a16:creationId xmlns:a16="http://schemas.microsoft.com/office/drawing/2014/main" id="{C6619CB6-2896-4D8C-B423-2A37DD25DEB6}"/>
              </a:ext>
            </a:extLst>
          </p:cNvPr>
          <p:cNvSpPr>
            <a:spLocks noChangeAspect="1"/>
          </p:cNvSpPr>
          <p:nvPr/>
        </p:nvSpPr>
        <p:spPr>
          <a:xfrm>
            <a:off x="972547" y="1089815"/>
            <a:ext cx="84139" cy="84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 24">
            <a:extLst>
              <a:ext uri="{FF2B5EF4-FFF2-40B4-BE49-F238E27FC236}">
                <a16:creationId xmlns:a16="http://schemas.microsoft.com/office/drawing/2014/main" id="{92264559-0690-4BA0-926A-60614E534A26}"/>
              </a:ext>
            </a:extLst>
          </p:cNvPr>
          <p:cNvSpPr>
            <a:spLocks noChangeAspect="1"/>
          </p:cNvSpPr>
          <p:nvPr/>
        </p:nvSpPr>
        <p:spPr>
          <a:xfrm>
            <a:off x="556854" y="925112"/>
            <a:ext cx="84139" cy="84139"/>
          </a:xfrm>
          <a:prstGeom prst="ellipse">
            <a:avLst/>
          </a:prstGeom>
          <a:solidFill>
            <a:srgbClr val="D59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 25">
            <a:extLst>
              <a:ext uri="{FF2B5EF4-FFF2-40B4-BE49-F238E27FC236}">
                <a16:creationId xmlns:a16="http://schemas.microsoft.com/office/drawing/2014/main" id="{E777CFA4-8FD8-484F-9665-A41B5980F46C}"/>
              </a:ext>
            </a:extLst>
          </p:cNvPr>
          <p:cNvSpPr>
            <a:spLocks noChangeAspect="1"/>
          </p:cNvSpPr>
          <p:nvPr/>
        </p:nvSpPr>
        <p:spPr>
          <a:xfrm>
            <a:off x="695282" y="923722"/>
            <a:ext cx="84140" cy="841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 26">
            <a:extLst>
              <a:ext uri="{FF2B5EF4-FFF2-40B4-BE49-F238E27FC236}">
                <a16:creationId xmlns:a16="http://schemas.microsoft.com/office/drawing/2014/main" id="{580C6599-51FD-4C20-9B01-F764206C053C}"/>
              </a:ext>
            </a:extLst>
          </p:cNvPr>
          <p:cNvSpPr>
            <a:spLocks noChangeAspect="1"/>
          </p:cNvSpPr>
          <p:nvPr/>
        </p:nvSpPr>
        <p:spPr>
          <a:xfrm>
            <a:off x="556854" y="1089814"/>
            <a:ext cx="84139" cy="84139"/>
          </a:xfrm>
          <a:prstGeom prst="ellipse">
            <a:avLst/>
          </a:prstGeom>
          <a:solidFill>
            <a:srgbClr val="D59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 27">
            <a:extLst>
              <a:ext uri="{FF2B5EF4-FFF2-40B4-BE49-F238E27FC236}">
                <a16:creationId xmlns:a16="http://schemas.microsoft.com/office/drawing/2014/main" id="{8BB36DA8-0DB0-4D69-B8C8-CB1D54E72AAB}"/>
              </a:ext>
            </a:extLst>
          </p:cNvPr>
          <p:cNvSpPr>
            <a:spLocks noChangeAspect="1"/>
          </p:cNvSpPr>
          <p:nvPr/>
        </p:nvSpPr>
        <p:spPr>
          <a:xfrm>
            <a:off x="695486" y="1089815"/>
            <a:ext cx="84140" cy="841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 28">
            <a:extLst>
              <a:ext uri="{FF2B5EF4-FFF2-40B4-BE49-F238E27FC236}">
                <a16:creationId xmlns:a16="http://schemas.microsoft.com/office/drawing/2014/main" id="{A268771A-F46C-4ABE-8C1A-00FBCBD32B64}"/>
              </a:ext>
            </a:extLst>
          </p:cNvPr>
          <p:cNvSpPr>
            <a:spLocks noChangeAspect="1"/>
          </p:cNvSpPr>
          <p:nvPr/>
        </p:nvSpPr>
        <p:spPr>
          <a:xfrm>
            <a:off x="556854" y="763984"/>
            <a:ext cx="84139" cy="84139"/>
          </a:xfrm>
          <a:prstGeom prst="ellipse">
            <a:avLst/>
          </a:prstGeom>
          <a:solidFill>
            <a:srgbClr val="D59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 29">
            <a:extLst>
              <a:ext uri="{FF2B5EF4-FFF2-40B4-BE49-F238E27FC236}">
                <a16:creationId xmlns:a16="http://schemas.microsoft.com/office/drawing/2014/main" id="{8DBF3872-76FF-44C8-9CC0-7BBBCED394E6}"/>
              </a:ext>
            </a:extLst>
          </p:cNvPr>
          <p:cNvSpPr>
            <a:spLocks noChangeAspect="1"/>
          </p:cNvSpPr>
          <p:nvPr/>
        </p:nvSpPr>
        <p:spPr>
          <a:xfrm>
            <a:off x="695282" y="762594"/>
            <a:ext cx="84140" cy="841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 30">
            <a:extLst>
              <a:ext uri="{FF2B5EF4-FFF2-40B4-BE49-F238E27FC236}">
                <a16:creationId xmlns:a16="http://schemas.microsoft.com/office/drawing/2014/main" id="{165B3E90-F7CF-4768-80FE-258B8F3141BA}"/>
              </a:ext>
            </a:extLst>
          </p:cNvPr>
          <p:cNvSpPr>
            <a:spLocks noChangeAspect="1"/>
          </p:cNvSpPr>
          <p:nvPr/>
        </p:nvSpPr>
        <p:spPr>
          <a:xfrm>
            <a:off x="279487" y="928687"/>
            <a:ext cx="84139" cy="84139"/>
          </a:xfrm>
          <a:prstGeom prst="ellipse">
            <a:avLst/>
          </a:prstGeom>
          <a:solidFill>
            <a:srgbClr val="F2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 31">
            <a:extLst>
              <a:ext uri="{FF2B5EF4-FFF2-40B4-BE49-F238E27FC236}">
                <a16:creationId xmlns:a16="http://schemas.microsoft.com/office/drawing/2014/main" id="{B238775E-58ED-4F21-9E8E-1E857C254EFE}"/>
              </a:ext>
            </a:extLst>
          </p:cNvPr>
          <p:cNvSpPr>
            <a:spLocks noChangeAspect="1"/>
          </p:cNvSpPr>
          <p:nvPr/>
        </p:nvSpPr>
        <p:spPr>
          <a:xfrm>
            <a:off x="418119" y="928686"/>
            <a:ext cx="84140" cy="84140"/>
          </a:xfrm>
          <a:prstGeom prst="ellipse">
            <a:avLst/>
          </a:prstGeom>
          <a:solidFill>
            <a:srgbClr val="E3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 32">
            <a:extLst>
              <a:ext uri="{FF2B5EF4-FFF2-40B4-BE49-F238E27FC236}">
                <a16:creationId xmlns:a16="http://schemas.microsoft.com/office/drawing/2014/main" id="{BC2DC6D1-2B34-40E1-B532-4D772CAE35F6}"/>
              </a:ext>
            </a:extLst>
          </p:cNvPr>
          <p:cNvSpPr>
            <a:spLocks noChangeAspect="1"/>
          </p:cNvSpPr>
          <p:nvPr/>
        </p:nvSpPr>
        <p:spPr>
          <a:xfrm>
            <a:off x="279486" y="1089814"/>
            <a:ext cx="84139" cy="84139"/>
          </a:xfrm>
          <a:prstGeom prst="ellipse">
            <a:avLst/>
          </a:prstGeom>
          <a:solidFill>
            <a:srgbClr val="F2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lips 33">
            <a:extLst>
              <a:ext uri="{FF2B5EF4-FFF2-40B4-BE49-F238E27FC236}">
                <a16:creationId xmlns:a16="http://schemas.microsoft.com/office/drawing/2014/main" id="{3354D7AD-5B5F-469C-8093-F25CC0250F53}"/>
              </a:ext>
            </a:extLst>
          </p:cNvPr>
          <p:cNvSpPr>
            <a:spLocks noChangeAspect="1"/>
          </p:cNvSpPr>
          <p:nvPr/>
        </p:nvSpPr>
        <p:spPr>
          <a:xfrm>
            <a:off x="417915" y="1089814"/>
            <a:ext cx="84139" cy="84139"/>
          </a:xfrm>
          <a:prstGeom prst="ellipse">
            <a:avLst/>
          </a:prstGeom>
          <a:solidFill>
            <a:srgbClr val="DEA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lips 34">
            <a:extLst>
              <a:ext uri="{FF2B5EF4-FFF2-40B4-BE49-F238E27FC236}">
                <a16:creationId xmlns:a16="http://schemas.microsoft.com/office/drawing/2014/main" id="{611D33EA-932C-4545-9923-8C95A4E97DAA}"/>
              </a:ext>
            </a:extLst>
          </p:cNvPr>
          <p:cNvSpPr>
            <a:spLocks noChangeAspect="1"/>
          </p:cNvSpPr>
          <p:nvPr/>
        </p:nvSpPr>
        <p:spPr>
          <a:xfrm>
            <a:off x="2222" y="925111"/>
            <a:ext cx="84139" cy="84139"/>
          </a:xfrm>
          <a:prstGeom prst="ellipse">
            <a:avLst/>
          </a:prstGeom>
          <a:solidFill>
            <a:srgbClr val="F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 35">
            <a:extLst>
              <a:ext uri="{FF2B5EF4-FFF2-40B4-BE49-F238E27FC236}">
                <a16:creationId xmlns:a16="http://schemas.microsoft.com/office/drawing/2014/main" id="{9AA9F530-92BF-4EED-81E0-DFCF3D341C6F}"/>
              </a:ext>
            </a:extLst>
          </p:cNvPr>
          <p:cNvSpPr>
            <a:spLocks noChangeAspect="1"/>
          </p:cNvSpPr>
          <p:nvPr/>
        </p:nvSpPr>
        <p:spPr>
          <a:xfrm>
            <a:off x="140650" y="923721"/>
            <a:ext cx="84140" cy="84140"/>
          </a:xfrm>
          <a:prstGeom prst="ellipse">
            <a:avLst/>
          </a:prstGeom>
          <a:solidFill>
            <a:srgbClr val="F5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lips 36">
            <a:extLst>
              <a:ext uri="{FF2B5EF4-FFF2-40B4-BE49-F238E27FC236}">
                <a16:creationId xmlns:a16="http://schemas.microsoft.com/office/drawing/2014/main" id="{5EDAB0C5-A3C2-4021-BAED-01251424098B}"/>
              </a:ext>
            </a:extLst>
          </p:cNvPr>
          <p:cNvSpPr>
            <a:spLocks noChangeAspect="1"/>
          </p:cNvSpPr>
          <p:nvPr/>
        </p:nvSpPr>
        <p:spPr>
          <a:xfrm>
            <a:off x="2222" y="1089815"/>
            <a:ext cx="84139" cy="84139"/>
          </a:xfrm>
          <a:prstGeom prst="ellipse">
            <a:avLst/>
          </a:prstGeom>
          <a:solidFill>
            <a:srgbClr val="F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 37">
            <a:extLst>
              <a:ext uri="{FF2B5EF4-FFF2-40B4-BE49-F238E27FC236}">
                <a16:creationId xmlns:a16="http://schemas.microsoft.com/office/drawing/2014/main" id="{B5C202AF-F9DA-4AAE-9C49-1FA292DF9A74}"/>
              </a:ext>
            </a:extLst>
          </p:cNvPr>
          <p:cNvSpPr>
            <a:spLocks noChangeAspect="1"/>
          </p:cNvSpPr>
          <p:nvPr/>
        </p:nvSpPr>
        <p:spPr>
          <a:xfrm>
            <a:off x="140854" y="1089814"/>
            <a:ext cx="84140" cy="84140"/>
          </a:xfrm>
          <a:prstGeom prst="ellipse">
            <a:avLst/>
          </a:prstGeom>
          <a:solidFill>
            <a:srgbClr val="F2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lips 38">
            <a:extLst>
              <a:ext uri="{FF2B5EF4-FFF2-40B4-BE49-F238E27FC236}">
                <a16:creationId xmlns:a16="http://schemas.microsoft.com/office/drawing/2014/main" id="{6E9D3B7B-8E26-43B4-B2F2-47363C9822F5}"/>
              </a:ext>
            </a:extLst>
          </p:cNvPr>
          <p:cNvSpPr>
            <a:spLocks noChangeAspect="1"/>
          </p:cNvSpPr>
          <p:nvPr/>
        </p:nvSpPr>
        <p:spPr>
          <a:xfrm>
            <a:off x="279487" y="763984"/>
            <a:ext cx="84139" cy="84139"/>
          </a:xfrm>
          <a:prstGeom prst="ellipse">
            <a:avLst/>
          </a:prstGeom>
          <a:solidFill>
            <a:srgbClr val="EDD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 39">
            <a:extLst>
              <a:ext uri="{FF2B5EF4-FFF2-40B4-BE49-F238E27FC236}">
                <a16:creationId xmlns:a16="http://schemas.microsoft.com/office/drawing/2014/main" id="{2E71B9C2-29B4-44C0-9490-EE67AB42A1BF}"/>
              </a:ext>
            </a:extLst>
          </p:cNvPr>
          <p:cNvSpPr>
            <a:spLocks noChangeAspect="1"/>
          </p:cNvSpPr>
          <p:nvPr/>
        </p:nvSpPr>
        <p:spPr>
          <a:xfrm>
            <a:off x="417915" y="762594"/>
            <a:ext cx="84140" cy="84140"/>
          </a:xfrm>
          <a:prstGeom prst="ellipse">
            <a:avLst/>
          </a:prstGeom>
          <a:solidFill>
            <a:srgbClr val="DEA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lips 40">
            <a:extLst>
              <a:ext uri="{FF2B5EF4-FFF2-40B4-BE49-F238E27FC236}">
                <a16:creationId xmlns:a16="http://schemas.microsoft.com/office/drawing/2014/main" id="{1AC2EB2C-66C4-4619-8C23-46AA3B032B89}"/>
              </a:ext>
            </a:extLst>
          </p:cNvPr>
          <p:cNvSpPr>
            <a:spLocks noChangeAspect="1"/>
          </p:cNvSpPr>
          <p:nvPr/>
        </p:nvSpPr>
        <p:spPr>
          <a:xfrm>
            <a:off x="2222" y="763984"/>
            <a:ext cx="84139" cy="84139"/>
          </a:xfrm>
          <a:prstGeom prst="ellipse">
            <a:avLst/>
          </a:prstGeom>
          <a:solidFill>
            <a:srgbClr val="F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 41">
            <a:extLst>
              <a:ext uri="{FF2B5EF4-FFF2-40B4-BE49-F238E27FC236}">
                <a16:creationId xmlns:a16="http://schemas.microsoft.com/office/drawing/2014/main" id="{ABA9327B-CF6F-42F3-B0BA-E26338DD9316}"/>
              </a:ext>
            </a:extLst>
          </p:cNvPr>
          <p:cNvSpPr>
            <a:spLocks noChangeAspect="1"/>
          </p:cNvSpPr>
          <p:nvPr/>
        </p:nvSpPr>
        <p:spPr>
          <a:xfrm>
            <a:off x="140650" y="762594"/>
            <a:ext cx="84140" cy="84140"/>
          </a:xfrm>
          <a:prstGeom prst="ellipse">
            <a:avLst/>
          </a:prstGeom>
          <a:solidFill>
            <a:srgbClr val="F5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4537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p:txStyles>
    <p:titleStyle>
      <a:lvl1pPr algn="l" defTabSz="914400" rtl="0" eaLnBrk="1" latinLnBrk="0" hangingPunct="1">
        <a:lnSpc>
          <a:spcPct val="90000"/>
        </a:lnSpc>
        <a:spcBef>
          <a:spcPct val="0"/>
        </a:spcBef>
        <a:buNone/>
        <a:defRPr sz="4400" b="0" kern="1200">
          <a:solidFill>
            <a:schemeClr val="tx1"/>
          </a:solidFill>
          <a:latin typeface="Share Tech"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5">
              <a:lumMod val="50000"/>
            </a:schemeClr>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69000" b="-6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A079A1-0CAC-4F9E-9E43-42537C6C03A8}"/>
              </a:ext>
            </a:extLst>
          </p:cNvPr>
          <p:cNvSpPr>
            <a:spLocks noGrp="1"/>
          </p:cNvSpPr>
          <p:nvPr>
            <p:ph type="ctrTitle"/>
          </p:nvPr>
        </p:nvSpPr>
        <p:spPr>
          <a:xfrm>
            <a:off x="1524000" y="632692"/>
            <a:ext cx="9143999" cy="2387600"/>
          </a:xfrm>
        </p:spPr>
        <p:txBody>
          <a:bodyPr/>
          <a:lstStyle/>
          <a:p>
            <a:r>
              <a:rPr lang="sv-FI" dirty="0"/>
              <a:t>State of Finance for Nature</a:t>
            </a:r>
            <a:endParaRPr lang="en-US" dirty="0"/>
          </a:p>
        </p:txBody>
      </p:sp>
      <p:sp>
        <p:nvSpPr>
          <p:cNvPr id="3" name="Underrubrik 2">
            <a:extLst>
              <a:ext uri="{FF2B5EF4-FFF2-40B4-BE49-F238E27FC236}">
                <a16:creationId xmlns:a16="http://schemas.microsoft.com/office/drawing/2014/main" id="{D9BFC878-0866-4D54-BC34-117FDF52499C}"/>
              </a:ext>
            </a:extLst>
          </p:cNvPr>
          <p:cNvSpPr>
            <a:spLocks noGrp="1"/>
          </p:cNvSpPr>
          <p:nvPr>
            <p:ph type="subTitle" idx="1"/>
          </p:nvPr>
        </p:nvSpPr>
        <p:spPr>
          <a:xfrm>
            <a:off x="1205345" y="3214253"/>
            <a:ext cx="9905999" cy="2387599"/>
          </a:xfrm>
        </p:spPr>
        <p:txBody>
          <a:bodyPr vert="horz" lIns="91440" tIns="45720" rIns="91440" bIns="45720" rtlCol="0" anchor="t">
            <a:normAutofit fontScale="85000" lnSpcReduction="20000"/>
          </a:bodyPr>
          <a:lstStyle/>
          <a:p>
            <a:r>
              <a:rPr lang="sv-FI" sz="3500" dirty="0"/>
              <a:t>Scaling up finance  for nature-based solutions</a:t>
            </a:r>
          </a:p>
          <a:p>
            <a:endParaRPr lang="sv-FI" sz="100" dirty="0"/>
          </a:p>
          <a:p>
            <a:r>
              <a:rPr lang="sv-FI" sz="2800" b="1" dirty="0">
                <a:latin typeface="Share Tech"/>
                <a:ea typeface="Roboto"/>
              </a:rPr>
              <a:t>Nathalie Olsen, Climate Finance Unit, UNEP </a:t>
            </a:r>
          </a:p>
          <a:p>
            <a:endParaRPr lang="sv-FI" sz="2800" dirty="0">
              <a:latin typeface="Share Tech"/>
              <a:ea typeface="Roboto"/>
            </a:endParaRPr>
          </a:p>
          <a:p>
            <a:endParaRPr lang="sv-FI" sz="2300" dirty="0">
              <a:latin typeface="Share Tech"/>
              <a:ea typeface="Roboto"/>
            </a:endParaRPr>
          </a:p>
          <a:p>
            <a:r>
              <a:rPr lang="en-GB" sz="1800" b="1" dirty="0">
                <a:effectLst/>
                <a:latin typeface="Arial" panose="020B0604020202020204" pitchFamily="34" charset="0"/>
                <a:ea typeface="SimSun" panose="02010600030101010101" pitchFamily="2" charset="-122"/>
              </a:rPr>
              <a:t>13th session of the Interface Dialogue Finance and Biodiversity</a:t>
            </a:r>
          </a:p>
          <a:p>
            <a:r>
              <a:rPr lang="sv-FI" sz="2300" dirty="0">
                <a:latin typeface="Share Tech"/>
                <a:ea typeface="Roboto"/>
              </a:rPr>
              <a:t>25 Oct 2022 </a:t>
            </a:r>
          </a:p>
          <a:p>
            <a:endParaRPr lang="sv-FI" dirty="0">
              <a:latin typeface="Share Tech"/>
              <a:ea typeface="Roboto"/>
            </a:endParaRPr>
          </a:p>
        </p:txBody>
      </p:sp>
      <p:sp useBgFill="1">
        <p:nvSpPr>
          <p:cNvPr id="6" name="Rectangle 5">
            <a:extLst>
              <a:ext uri="{FF2B5EF4-FFF2-40B4-BE49-F238E27FC236}">
                <a16:creationId xmlns:a16="http://schemas.microsoft.com/office/drawing/2014/main" id="{AFA1438F-652C-48BE-950E-FB4C77432388}"/>
              </a:ext>
            </a:extLst>
          </p:cNvPr>
          <p:cNvSpPr/>
          <p:nvPr/>
        </p:nvSpPr>
        <p:spPr>
          <a:xfrm>
            <a:off x="1618488" y="5601852"/>
            <a:ext cx="1463040" cy="1064124"/>
          </a:xfrm>
          <a:prstGeom prst="rect">
            <a:avLst/>
          </a:prstGeom>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68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0E2AD30-789F-4C58-92E8-CB6662287757}"/>
              </a:ext>
            </a:extLst>
          </p:cNvPr>
          <p:cNvSpPr>
            <a:spLocks noGrp="1"/>
          </p:cNvSpPr>
          <p:nvPr>
            <p:ph type="title"/>
          </p:nvPr>
        </p:nvSpPr>
        <p:spPr/>
        <p:txBody>
          <a:bodyPr anchor="ctr">
            <a:normAutofit/>
          </a:bodyPr>
          <a:lstStyle/>
          <a:p>
            <a:r>
              <a:rPr lang="sv-FI" b="1" dirty="0"/>
              <a:t>Key messages</a:t>
            </a:r>
          </a:p>
        </p:txBody>
      </p:sp>
      <p:graphicFrame>
        <p:nvGraphicFramePr>
          <p:cNvPr id="29" name="Text Placeholder 2">
            <a:extLst>
              <a:ext uri="{FF2B5EF4-FFF2-40B4-BE49-F238E27FC236}">
                <a16:creationId xmlns:a16="http://schemas.microsoft.com/office/drawing/2014/main" id="{34B19AF8-A15E-4561-ABC9-2AF7E49F404F}"/>
              </a:ext>
            </a:extLst>
          </p:cNvPr>
          <p:cNvGraphicFramePr>
            <a:graphicFrameLocks noGrp="1"/>
          </p:cNvGraphicFramePr>
          <p:nvPr>
            <p:ph idx="1"/>
            <p:extLst>
              <p:ext uri="{D42A27DB-BD31-4B8C-83A1-F6EECF244321}">
                <p14:modId xmlns:p14="http://schemas.microsoft.com/office/powerpoint/2010/main" val="4087589745"/>
              </p:ext>
            </p:extLst>
          </p:nvPr>
        </p:nvGraphicFramePr>
        <p:xfrm>
          <a:off x="838200" y="1825624"/>
          <a:ext cx="10515600" cy="430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Slide Number Placeholder 6">
            <a:extLst>
              <a:ext uri="{FF2B5EF4-FFF2-40B4-BE49-F238E27FC236}">
                <a16:creationId xmlns:a16="http://schemas.microsoft.com/office/drawing/2014/main" id="{73B71984-FB32-4113-AE4A-D03761825223}"/>
              </a:ext>
            </a:extLst>
          </p:cNvPr>
          <p:cNvSpPr>
            <a:spLocks noGrp="1"/>
          </p:cNvSpPr>
          <p:nvPr>
            <p:ph type="sldNum" sz="quarter" idx="12"/>
          </p:nvPr>
        </p:nvSpPr>
        <p:spPr/>
        <p:txBody>
          <a:bodyPr anchor="ctr">
            <a:normAutofit/>
          </a:bodyPr>
          <a:lstStyle/>
          <a:p>
            <a:pPr>
              <a:lnSpc>
                <a:spcPct val="90000"/>
              </a:lnSpc>
              <a:spcAft>
                <a:spcPts val="600"/>
              </a:spcAft>
            </a:pPr>
            <a:fld id="{6C939D52-1996-4C6E-BA2E-2E2885CC2584}" type="slidenum">
              <a:rPr lang="en-US" sz="1800"/>
              <a:pPr>
                <a:lnSpc>
                  <a:spcPct val="90000"/>
                </a:lnSpc>
                <a:spcAft>
                  <a:spcPts val="600"/>
                </a:spcAft>
              </a:pPr>
              <a:t>10</a:t>
            </a:fld>
            <a:endParaRPr lang="en-US" sz="1800" dirty="0"/>
          </a:p>
        </p:txBody>
      </p:sp>
      <p:sp>
        <p:nvSpPr>
          <p:cNvPr id="5" name="Platshållare för datum 4" hidden="1">
            <a:extLst>
              <a:ext uri="{FF2B5EF4-FFF2-40B4-BE49-F238E27FC236}">
                <a16:creationId xmlns:a16="http://schemas.microsoft.com/office/drawing/2014/main" id="{C7E7B018-4CAC-4333-A189-EA4751667E91}"/>
              </a:ext>
            </a:extLst>
          </p:cNvPr>
          <p:cNvSpPr>
            <a:spLocks noGrp="1"/>
          </p:cNvSpPr>
          <p:nvPr>
            <p:ph type="dt" sz="half" idx="4294967295"/>
          </p:nvPr>
        </p:nvSpPr>
        <p:spPr>
          <a:xfrm>
            <a:off x="0" y="6356350"/>
            <a:ext cx="2743200" cy="365125"/>
          </a:xfrm>
        </p:spPr>
        <p:txBody>
          <a:bodyPr anchor="ctr">
            <a:normAutofit/>
          </a:bodyPr>
          <a:lstStyle/>
          <a:p>
            <a:pPr>
              <a:spcAft>
                <a:spcPts val="600"/>
              </a:spcAft>
            </a:pPr>
            <a:fld id="{75FDB801-E5F3-481F-830D-58AD047EFD0C}" type="datetime1">
              <a:rPr lang="en-US" smtClean="0"/>
              <a:pPr>
                <a:spcAft>
                  <a:spcPts val="600"/>
                </a:spcAft>
              </a:pPr>
              <a:t>10/21/2022</a:t>
            </a:fld>
            <a:endParaRPr lang="en-US"/>
          </a:p>
        </p:txBody>
      </p:sp>
      <p:sp>
        <p:nvSpPr>
          <p:cNvPr id="7" name="Platshållare för bildnummer 6" hidden="1">
            <a:extLst>
              <a:ext uri="{FF2B5EF4-FFF2-40B4-BE49-F238E27FC236}">
                <a16:creationId xmlns:a16="http://schemas.microsoft.com/office/drawing/2014/main" id="{A943545A-DFE8-487C-83C9-C07BC0B94E30}"/>
              </a:ext>
            </a:extLst>
          </p:cNvPr>
          <p:cNvSpPr>
            <a:spLocks noGrp="1"/>
          </p:cNvSpPr>
          <p:nvPr>
            <p:ph type="sldNum" sz="quarter" idx="4294967295"/>
          </p:nvPr>
        </p:nvSpPr>
        <p:spPr>
          <a:xfrm>
            <a:off x="9448800" y="6356350"/>
            <a:ext cx="2743200" cy="365125"/>
          </a:xfrm>
        </p:spPr>
        <p:txBody>
          <a:bodyPr anchor="ctr">
            <a:noAutofit/>
          </a:bodyPr>
          <a:lstStyle/>
          <a:p>
            <a:pPr>
              <a:lnSpc>
                <a:spcPct val="90000"/>
              </a:lnSpc>
              <a:spcAft>
                <a:spcPts val="600"/>
              </a:spcAft>
            </a:pPr>
            <a:fld id="{6C939D52-1996-4C6E-BA2E-2E2885CC2584}" type="slidenum">
              <a:rPr lang="en-US" dirty="0" smtClean="0"/>
              <a:pPr>
                <a:lnSpc>
                  <a:spcPct val="90000"/>
                </a:lnSpc>
                <a:spcAft>
                  <a:spcPts val="600"/>
                </a:spcAft>
              </a:pPr>
              <a:t>10</a:t>
            </a:fld>
            <a:endParaRPr lang="en-US" dirty="0"/>
          </a:p>
        </p:txBody>
      </p:sp>
    </p:spTree>
    <p:extLst>
      <p:ext uri="{BB962C8B-B14F-4D97-AF65-F5344CB8AC3E}">
        <p14:creationId xmlns:p14="http://schemas.microsoft.com/office/powerpoint/2010/main" val="310806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0E2AD30-789F-4C58-92E8-CB6662287757}"/>
              </a:ext>
            </a:extLst>
          </p:cNvPr>
          <p:cNvSpPr>
            <a:spLocks noGrp="1"/>
          </p:cNvSpPr>
          <p:nvPr>
            <p:ph type="title"/>
          </p:nvPr>
        </p:nvSpPr>
        <p:spPr>
          <a:xfrm>
            <a:off x="1110977" y="320675"/>
            <a:ext cx="10557282" cy="1325563"/>
          </a:xfrm>
        </p:spPr>
        <p:txBody>
          <a:bodyPr anchor="ctr">
            <a:normAutofit/>
          </a:bodyPr>
          <a:lstStyle/>
          <a:p>
            <a:r>
              <a:rPr lang="en-GB" sz="3400" b="1" dirty="0"/>
              <a:t>Recommendations</a:t>
            </a:r>
            <a:endParaRPr lang="en-GB" sz="3400" dirty="0"/>
          </a:p>
        </p:txBody>
      </p:sp>
      <p:graphicFrame>
        <p:nvGraphicFramePr>
          <p:cNvPr id="29" name="Text Placeholder 2">
            <a:extLst>
              <a:ext uri="{FF2B5EF4-FFF2-40B4-BE49-F238E27FC236}">
                <a16:creationId xmlns:a16="http://schemas.microsoft.com/office/drawing/2014/main" id="{34B19AF8-A15E-4561-ABC9-2AF7E49F404F}"/>
              </a:ext>
            </a:extLst>
          </p:cNvPr>
          <p:cNvGraphicFramePr>
            <a:graphicFrameLocks noGrp="1"/>
          </p:cNvGraphicFramePr>
          <p:nvPr>
            <p:ph idx="1"/>
            <p:extLst>
              <p:ext uri="{D42A27DB-BD31-4B8C-83A1-F6EECF244321}">
                <p14:modId xmlns:p14="http://schemas.microsoft.com/office/powerpoint/2010/main" val="2173454754"/>
              </p:ext>
            </p:extLst>
          </p:nvPr>
        </p:nvGraphicFramePr>
        <p:xfrm>
          <a:off x="277743" y="1457113"/>
          <a:ext cx="11636513" cy="526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Slide Number Placeholder 6">
            <a:extLst>
              <a:ext uri="{FF2B5EF4-FFF2-40B4-BE49-F238E27FC236}">
                <a16:creationId xmlns:a16="http://schemas.microsoft.com/office/drawing/2014/main" id="{73B71984-FB32-4113-AE4A-D03761825223}"/>
              </a:ext>
            </a:extLst>
          </p:cNvPr>
          <p:cNvSpPr>
            <a:spLocks noGrp="1"/>
          </p:cNvSpPr>
          <p:nvPr>
            <p:ph type="sldNum" sz="quarter" idx="12"/>
          </p:nvPr>
        </p:nvSpPr>
        <p:spPr/>
        <p:txBody>
          <a:bodyPr anchor="ctr">
            <a:normAutofit/>
          </a:bodyPr>
          <a:lstStyle/>
          <a:p>
            <a:pPr>
              <a:lnSpc>
                <a:spcPct val="90000"/>
              </a:lnSpc>
              <a:spcAft>
                <a:spcPts val="600"/>
              </a:spcAft>
            </a:pPr>
            <a:fld id="{6C939D52-1996-4C6E-BA2E-2E2885CC2584}" type="slidenum">
              <a:rPr lang="en-GB" sz="1800" smtClean="0"/>
              <a:pPr>
                <a:lnSpc>
                  <a:spcPct val="90000"/>
                </a:lnSpc>
                <a:spcAft>
                  <a:spcPts val="600"/>
                </a:spcAft>
              </a:pPr>
              <a:t>11</a:t>
            </a:fld>
            <a:endParaRPr lang="en-GB" sz="1800" dirty="0"/>
          </a:p>
        </p:txBody>
      </p:sp>
      <p:sp>
        <p:nvSpPr>
          <p:cNvPr id="5" name="Platshållare för datum 4" hidden="1">
            <a:extLst>
              <a:ext uri="{FF2B5EF4-FFF2-40B4-BE49-F238E27FC236}">
                <a16:creationId xmlns:a16="http://schemas.microsoft.com/office/drawing/2014/main" id="{C7E7B018-4CAC-4333-A189-EA4751667E91}"/>
              </a:ext>
            </a:extLst>
          </p:cNvPr>
          <p:cNvSpPr>
            <a:spLocks noGrp="1"/>
          </p:cNvSpPr>
          <p:nvPr>
            <p:ph type="dt" sz="half" idx="4294967295"/>
          </p:nvPr>
        </p:nvSpPr>
        <p:spPr>
          <a:xfrm>
            <a:off x="0" y="6356350"/>
            <a:ext cx="2743200" cy="365125"/>
          </a:xfrm>
        </p:spPr>
        <p:txBody>
          <a:bodyPr anchor="ctr">
            <a:normAutofit/>
          </a:bodyPr>
          <a:lstStyle/>
          <a:p>
            <a:pPr>
              <a:spcAft>
                <a:spcPts val="600"/>
              </a:spcAft>
            </a:pPr>
            <a:fld id="{75FDB801-E5F3-481F-830D-58AD047EFD0C}" type="datetime1">
              <a:rPr lang="en-US" smtClean="0"/>
              <a:pPr>
                <a:spcAft>
                  <a:spcPts val="600"/>
                </a:spcAft>
              </a:pPr>
              <a:t>10/21/2022</a:t>
            </a:fld>
            <a:endParaRPr lang="en-US"/>
          </a:p>
        </p:txBody>
      </p:sp>
      <p:sp>
        <p:nvSpPr>
          <p:cNvPr id="7" name="Platshållare för bildnummer 6" hidden="1">
            <a:extLst>
              <a:ext uri="{FF2B5EF4-FFF2-40B4-BE49-F238E27FC236}">
                <a16:creationId xmlns:a16="http://schemas.microsoft.com/office/drawing/2014/main" id="{A943545A-DFE8-487C-83C9-C07BC0B94E30}"/>
              </a:ext>
            </a:extLst>
          </p:cNvPr>
          <p:cNvSpPr>
            <a:spLocks noGrp="1"/>
          </p:cNvSpPr>
          <p:nvPr>
            <p:ph type="sldNum" sz="quarter" idx="4294967295"/>
          </p:nvPr>
        </p:nvSpPr>
        <p:spPr>
          <a:xfrm>
            <a:off x="9448800" y="6356350"/>
            <a:ext cx="2743200" cy="365125"/>
          </a:xfrm>
        </p:spPr>
        <p:txBody>
          <a:bodyPr anchor="ctr">
            <a:noAutofit/>
          </a:bodyPr>
          <a:lstStyle/>
          <a:p>
            <a:pPr>
              <a:lnSpc>
                <a:spcPct val="90000"/>
              </a:lnSpc>
              <a:spcAft>
                <a:spcPts val="600"/>
              </a:spcAft>
            </a:pPr>
            <a:fld id="{6C939D52-1996-4C6E-BA2E-2E2885CC2584}" type="slidenum">
              <a:rPr lang="en-US" dirty="0" smtClean="0"/>
              <a:pPr>
                <a:lnSpc>
                  <a:spcPct val="90000"/>
                </a:lnSpc>
                <a:spcAft>
                  <a:spcPts val="600"/>
                </a:spcAft>
              </a:pPr>
              <a:t>11</a:t>
            </a:fld>
            <a:endParaRPr lang="en-US" dirty="0"/>
          </a:p>
        </p:txBody>
      </p:sp>
    </p:spTree>
    <p:extLst>
      <p:ext uri="{BB962C8B-B14F-4D97-AF65-F5344CB8AC3E}">
        <p14:creationId xmlns:p14="http://schemas.microsoft.com/office/powerpoint/2010/main" val="425118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0E2AD30-789F-4C58-92E8-CB6662287757}"/>
              </a:ext>
            </a:extLst>
          </p:cNvPr>
          <p:cNvSpPr>
            <a:spLocks noGrp="1"/>
          </p:cNvSpPr>
          <p:nvPr>
            <p:ph type="title"/>
          </p:nvPr>
        </p:nvSpPr>
        <p:spPr>
          <a:xfrm>
            <a:off x="1110977" y="320675"/>
            <a:ext cx="10557282" cy="1325563"/>
          </a:xfrm>
        </p:spPr>
        <p:txBody>
          <a:bodyPr anchor="ctr">
            <a:normAutofit/>
          </a:bodyPr>
          <a:lstStyle/>
          <a:p>
            <a:r>
              <a:rPr lang="en-GB" sz="3400" b="1" dirty="0"/>
              <a:t>Recommendations</a:t>
            </a:r>
            <a:endParaRPr lang="en-GB" sz="3400" dirty="0"/>
          </a:p>
        </p:txBody>
      </p:sp>
      <p:graphicFrame>
        <p:nvGraphicFramePr>
          <p:cNvPr id="29" name="Text Placeholder 2">
            <a:extLst>
              <a:ext uri="{FF2B5EF4-FFF2-40B4-BE49-F238E27FC236}">
                <a16:creationId xmlns:a16="http://schemas.microsoft.com/office/drawing/2014/main" id="{34B19AF8-A15E-4561-ABC9-2AF7E49F404F}"/>
              </a:ext>
            </a:extLst>
          </p:cNvPr>
          <p:cNvGraphicFramePr>
            <a:graphicFrameLocks noGrp="1"/>
          </p:cNvGraphicFramePr>
          <p:nvPr>
            <p:ph idx="1"/>
            <p:extLst>
              <p:ext uri="{D42A27DB-BD31-4B8C-83A1-F6EECF244321}">
                <p14:modId xmlns:p14="http://schemas.microsoft.com/office/powerpoint/2010/main" val="2595388241"/>
              </p:ext>
            </p:extLst>
          </p:nvPr>
        </p:nvGraphicFramePr>
        <p:xfrm>
          <a:off x="277743" y="1457113"/>
          <a:ext cx="11710041" cy="435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Slide Number Placeholder 6">
            <a:extLst>
              <a:ext uri="{FF2B5EF4-FFF2-40B4-BE49-F238E27FC236}">
                <a16:creationId xmlns:a16="http://schemas.microsoft.com/office/drawing/2014/main" id="{73B71984-FB32-4113-AE4A-D03761825223}"/>
              </a:ext>
            </a:extLst>
          </p:cNvPr>
          <p:cNvSpPr>
            <a:spLocks noGrp="1"/>
          </p:cNvSpPr>
          <p:nvPr>
            <p:ph type="sldNum" sz="quarter" idx="12"/>
          </p:nvPr>
        </p:nvSpPr>
        <p:spPr/>
        <p:txBody>
          <a:bodyPr anchor="ctr">
            <a:normAutofit/>
          </a:bodyPr>
          <a:lstStyle/>
          <a:p>
            <a:pPr>
              <a:lnSpc>
                <a:spcPct val="90000"/>
              </a:lnSpc>
              <a:spcAft>
                <a:spcPts val="600"/>
              </a:spcAft>
            </a:pPr>
            <a:fld id="{6C939D52-1996-4C6E-BA2E-2E2885CC2584}" type="slidenum">
              <a:rPr lang="en-GB" sz="1800" smtClean="0"/>
              <a:pPr>
                <a:lnSpc>
                  <a:spcPct val="90000"/>
                </a:lnSpc>
                <a:spcAft>
                  <a:spcPts val="600"/>
                </a:spcAft>
              </a:pPr>
              <a:t>12</a:t>
            </a:fld>
            <a:endParaRPr lang="en-GB" sz="1800" dirty="0"/>
          </a:p>
        </p:txBody>
      </p:sp>
      <p:sp>
        <p:nvSpPr>
          <p:cNvPr id="5" name="Platshållare för datum 4" hidden="1">
            <a:extLst>
              <a:ext uri="{FF2B5EF4-FFF2-40B4-BE49-F238E27FC236}">
                <a16:creationId xmlns:a16="http://schemas.microsoft.com/office/drawing/2014/main" id="{C7E7B018-4CAC-4333-A189-EA4751667E91}"/>
              </a:ext>
            </a:extLst>
          </p:cNvPr>
          <p:cNvSpPr>
            <a:spLocks noGrp="1"/>
          </p:cNvSpPr>
          <p:nvPr>
            <p:ph type="dt" sz="half" idx="4294967295"/>
          </p:nvPr>
        </p:nvSpPr>
        <p:spPr>
          <a:xfrm>
            <a:off x="0" y="6356350"/>
            <a:ext cx="2743200" cy="365125"/>
          </a:xfrm>
        </p:spPr>
        <p:txBody>
          <a:bodyPr anchor="ctr">
            <a:normAutofit/>
          </a:bodyPr>
          <a:lstStyle/>
          <a:p>
            <a:pPr>
              <a:spcAft>
                <a:spcPts val="600"/>
              </a:spcAft>
            </a:pPr>
            <a:fld id="{75FDB801-E5F3-481F-830D-58AD047EFD0C}" type="datetime1">
              <a:rPr lang="en-US" smtClean="0"/>
              <a:pPr>
                <a:spcAft>
                  <a:spcPts val="600"/>
                </a:spcAft>
              </a:pPr>
              <a:t>10/21/2022</a:t>
            </a:fld>
            <a:endParaRPr lang="en-US"/>
          </a:p>
        </p:txBody>
      </p:sp>
      <p:sp>
        <p:nvSpPr>
          <p:cNvPr id="7" name="Platshållare för bildnummer 6" hidden="1">
            <a:extLst>
              <a:ext uri="{FF2B5EF4-FFF2-40B4-BE49-F238E27FC236}">
                <a16:creationId xmlns:a16="http://schemas.microsoft.com/office/drawing/2014/main" id="{A943545A-DFE8-487C-83C9-C07BC0B94E30}"/>
              </a:ext>
            </a:extLst>
          </p:cNvPr>
          <p:cNvSpPr>
            <a:spLocks noGrp="1"/>
          </p:cNvSpPr>
          <p:nvPr>
            <p:ph type="sldNum" sz="quarter" idx="4294967295"/>
          </p:nvPr>
        </p:nvSpPr>
        <p:spPr>
          <a:xfrm>
            <a:off x="9448800" y="6356350"/>
            <a:ext cx="2743200" cy="365125"/>
          </a:xfrm>
        </p:spPr>
        <p:txBody>
          <a:bodyPr anchor="ctr">
            <a:noAutofit/>
          </a:bodyPr>
          <a:lstStyle/>
          <a:p>
            <a:pPr>
              <a:lnSpc>
                <a:spcPct val="90000"/>
              </a:lnSpc>
              <a:spcAft>
                <a:spcPts val="600"/>
              </a:spcAft>
            </a:pPr>
            <a:fld id="{6C939D52-1996-4C6E-BA2E-2E2885CC2584}" type="slidenum">
              <a:rPr lang="en-US" dirty="0" smtClean="0"/>
              <a:pPr>
                <a:lnSpc>
                  <a:spcPct val="90000"/>
                </a:lnSpc>
                <a:spcAft>
                  <a:spcPts val="600"/>
                </a:spcAft>
              </a:pPr>
              <a:t>12</a:t>
            </a:fld>
            <a:endParaRPr lang="en-US" dirty="0"/>
          </a:p>
        </p:txBody>
      </p:sp>
    </p:spTree>
    <p:extLst>
      <p:ext uri="{BB962C8B-B14F-4D97-AF65-F5344CB8AC3E}">
        <p14:creationId xmlns:p14="http://schemas.microsoft.com/office/powerpoint/2010/main" val="37300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69000" b="-69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A8130E-6279-4DA0-ABD1-F3331E35656C}"/>
              </a:ext>
            </a:extLst>
          </p:cNvPr>
          <p:cNvSpPr>
            <a:spLocks noGrp="1"/>
          </p:cNvSpPr>
          <p:nvPr>
            <p:ph type="ctrTitle"/>
          </p:nvPr>
        </p:nvSpPr>
        <p:spPr>
          <a:xfrm>
            <a:off x="1524000" y="340360"/>
            <a:ext cx="9143999" cy="2387600"/>
          </a:xfrm>
        </p:spPr>
        <p:txBody>
          <a:bodyPr/>
          <a:lstStyle/>
          <a:p>
            <a:r>
              <a:rPr lang="sv-FI" dirty="0"/>
              <a:t>Thank you</a:t>
            </a:r>
            <a:endParaRPr lang="en-US" dirty="0"/>
          </a:p>
        </p:txBody>
      </p:sp>
      <p:sp>
        <p:nvSpPr>
          <p:cNvPr id="11" name="Subtitle 2">
            <a:extLst>
              <a:ext uri="{FF2B5EF4-FFF2-40B4-BE49-F238E27FC236}">
                <a16:creationId xmlns:a16="http://schemas.microsoft.com/office/drawing/2014/main" id="{CC01825C-6CA2-4127-B21D-B0414A68BF00}"/>
              </a:ext>
            </a:extLst>
          </p:cNvPr>
          <p:cNvSpPr>
            <a:spLocks noGrp="1"/>
          </p:cNvSpPr>
          <p:nvPr>
            <p:ph type="subTitle" idx="1"/>
          </p:nvPr>
        </p:nvSpPr>
        <p:spPr>
          <a:xfrm>
            <a:off x="1523998" y="3302160"/>
            <a:ext cx="9144000" cy="1655762"/>
          </a:xfrm>
        </p:spPr>
        <p:txBody>
          <a:bodyPr/>
          <a:lstStyle/>
          <a:p>
            <a:r>
              <a:rPr lang="sv-FI" dirty="0"/>
              <a:t>nathalie.olsen@un.org</a:t>
            </a:r>
            <a:endParaRPr lang="en-US" dirty="0"/>
          </a:p>
        </p:txBody>
      </p:sp>
      <p:sp>
        <p:nvSpPr>
          <p:cNvPr id="5" name="Ellips 4">
            <a:extLst>
              <a:ext uri="{FF2B5EF4-FFF2-40B4-BE49-F238E27FC236}">
                <a16:creationId xmlns:a16="http://schemas.microsoft.com/office/drawing/2014/main" id="{671C6940-AB17-46E8-8715-4D36C76DBCD2}"/>
              </a:ext>
            </a:extLst>
          </p:cNvPr>
          <p:cNvSpPr>
            <a:spLocks noChangeAspect="1"/>
          </p:cNvSpPr>
          <p:nvPr/>
        </p:nvSpPr>
        <p:spPr>
          <a:xfrm>
            <a:off x="3336600" y="579120"/>
            <a:ext cx="5518800" cy="55168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F56F52E-3DF6-49EF-98E4-ACDD99FE26CE}"/>
              </a:ext>
            </a:extLst>
          </p:cNvPr>
          <p:cNvSpPr txBox="1">
            <a:spLocks/>
          </p:cNvSpPr>
          <p:nvPr/>
        </p:nvSpPr>
        <p:spPr>
          <a:xfrm>
            <a:off x="1523999" y="260111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Share Tech" panose="00000500000000000000" pitchFamily="2" charset="0"/>
                <a:ea typeface="Roboto"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Roboto" pitchFamily="2" charset="0"/>
                <a:ea typeface="Roboto"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Roboto" pitchFamily="2" charset="0"/>
                <a:ea typeface="Roboto"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Roboto" pitchFamily="2" charset="0"/>
                <a:ea typeface="Roboto"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Roboto" pitchFamily="2" charset="0"/>
                <a:ea typeface="Roboto"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FI"/>
              <a:t>...........................................</a:t>
            </a:r>
            <a:endParaRPr lang="en-US"/>
          </a:p>
        </p:txBody>
      </p:sp>
    </p:spTree>
    <p:extLst>
      <p:ext uri="{BB962C8B-B14F-4D97-AF65-F5344CB8AC3E}">
        <p14:creationId xmlns:p14="http://schemas.microsoft.com/office/powerpoint/2010/main" val="226399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A69E-78DD-4A04-B5B2-415E5D5E41FB}"/>
              </a:ext>
            </a:extLst>
          </p:cNvPr>
          <p:cNvSpPr>
            <a:spLocks noGrp="1"/>
          </p:cNvSpPr>
          <p:nvPr>
            <p:ph type="title"/>
          </p:nvPr>
        </p:nvSpPr>
        <p:spPr/>
        <p:txBody>
          <a:bodyPr>
            <a:normAutofit/>
          </a:bodyPr>
          <a:lstStyle/>
          <a:p>
            <a:r>
              <a:rPr lang="fr-CH" sz="3200" dirty="0"/>
              <a:t>Cumulative </a:t>
            </a:r>
            <a:r>
              <a:rPr lang="fr-CH" sz="3200" dirty="0" err="1"/>
              <a:t>investment</a:t>
            </a:r>
            <a:r>
              <a:rPr lang="fr-CH" sz="3200" dirty="0"/>
              <a:t> </a:t>
            </a:r>
            <a:r>
              <a:rPr lang="fr-CH" sz="3200" dirty="0" err="1"/>
              <a:t>needs</a:t>
            </a:r>
            <a:r>
              <a:rPr lang="fr-CH" sz="3200" dirty="0"/>
              <a:t> by NbS </a:t>
            </a:r>
            <a:r>
              <a:rPr lang="fr-CH" sz="3200" dirty="0" err="1"/>
              <a:t>activity</a:t>
            </a:r>
            <a:r>
              <a:rPr lang="fr-CH" sz="3200" dirty="0"/>
              <a:t> 2023-50</a:t>
            </a:r>
            <a:endParaRPr lang="en-GB" sz="3200" dirty="0"/>
          </a:p>
        </p:txBody>
      </p:sp>
      <p:pic>
        <p:nvPicPr>
          <p:cNvPr id="8" name="Content Placeholder 7">
            <a:extLst>
              <a:ext uri="{FF2B5EF4-FFF2-40B4-BE49-F238E27FC236}">
                <a16:creationId xmlns:a16="http://schemas.microsoft.com/office/drawing/2014/main" id="{98B89C66-94B4-4412-95B4-419087DCCC90}"/>
              </a:ext>
            </a:extLst>
          </p:cNvPr>
          <p:cNvPicPr>
            <a:picLocks noGrp="1" noChangeAspect="1"/>
          </p:cNvPicPr>
          <p:nvPr>
            <p:ph idx="1"/>
          </p:nvPr>
        </p:nvPicPr>
        <p:blipFill>
          <a:blip r:embed="rId3"/>
          <a:stretch>
            <a:fillRect/>
          </a:stretch>
        </p:blipFill>
        <p:spPr>
          <a:xfrm>
            <a:off x="1110977" y="1646238"/>
            <a:ext cx="8911087" cy="5014898"/>
          </a:xfrm>
        </p:spPr>
      </p:pic>
      <p:sp>
        <p:nvSpPr>
          <p:cNvPr id="6" name="Slide Number Placeholder 5">
            <a:extLst>
              <a:ext uri="{FF2B5EF4-FFF2-40B4-BE49-F238E27FC236}">
                <a16:creationId xmlns:a16="http://schemas.microsoft.com/office/drawing/2014/main" id="{68FD1EFC-0E2F-453A-ADCC-89459514FDEA}"/>
              </a:ext>
            </a:extLst>
          </p:cNvPr>
          <p:cNvSpPr>
            <a:spLocks noGrp="1"/>
          </p:cNvSpPr>
          <p:nvPr>
            <p:ph type="sldNum" sz="quarter" idx="12"/>
          </p:nvPr>
        </p:nvSpPr>
        <p:spPr/>
        <p:txBody>
          <a:bodyPr/>
          <a:lstStyle/>
          <a:p>
            <a:fld id="{6C939D52-1996-4C6E-BA2E-2E2885CC2584}" type="slidenum">
              <a:rPr lang="en-US" smtClean="0"/>
              <a:t>14</a:t>
            </a:fld>
            <a:endParaRPr lang="en-US"/>
          </a:p>
        </p:txBody>
      </p:sp>
    </p:spTree>
    <p:extLst>
      <p:ext uri="{BB962C8B-B14F-4D97-AF65-F5344CB8AC3E}">
        <p14:creationId xmlns:p14="http://schemas.microsoft.com/office/powerpoint/2010/main" val="43782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DCBC0C6-B0CA-354C-A733-F066B5328B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164" y="1201514"/>
            <a:ext cx="10688192" cy="5656486"/>
          </a:xfrm>
          <a:prstGeom prst="rect">
            <a:avLst/>
          </a:prstGeom>
        </p:spPr>
      </p:pic>
      <p:sp>
        <p:nvSpPr>
          <p:cNvPr id="8" name="Title 1">
            <a:extLst>
              <a:ext uri="{FF2B5EF4-FFF2-40B4-BE49-F238E27FC236}">
                <a16:creationId xmlns:a16="http://schemas.microsoft.com/office/drawing/2014/main" id="{A26B3E3B-EB70-3E4A-A166-8F8EAACF3A88}"/>
              </a:ext>
            </a:extLst>
          </p:cNvPr>
          <p:cNvSpPr>
            <a:spLocks noGrp="1"/>
          </p:cNvSpPr>
          <p:nvPr>
            <p:ph type="title"/>
          </p:nvPr>
        </p:nvSpPr>
        <p:spPr>
          <a:xfrm>
            <a:off x="876567" y="434699"/>
            <a:ext cx="9959983" cy="598971"/>
          </a:xfrm>
        </p:spPr>
        <p:txBody>
          <a:bodyPr>
            <a:normAutofit/>
          </a:bodyPr>
          <a:lstStyle/>
          <a:p>
            <a:r>
              <a:rPr lang="en-US" sz="2400" b="1">
                <a:solidFill>
                  <a:srgbClr val="9BC4C4"/>
                </a:solidFill>
                <a:latin typeface="Roboto Slab" pitchFamily="2" charset="0"/>
                <a:ea typeface="Roboto Slab" pitchFamily="2" charset="0"/>
              </a:rPr>
              <a:t>UNEP Climate Finance Unit</a:t>
            </a:r>
            <a:r>
              <a:rPr lang="en-US" sz="2400" b="0">
                <a:solidFill>
                  <a:srgbClr val="9BC4C4"/>
                </a:solidFill>
              </a:rPr>
              <a:t>: Who are we? What are we doing?</a:t>
            </a:r>
            <a:endParaRPr lang="en-CH" sz="2400" b="1">
              <a:solidFill>
                <a:srgbClr val="9BC4C4"/>
              </a:solidFill>
              <a:latin typeface="Roboto Slab" pitchFamily="2" charset="0"/>
              <a:ea typeface="Roboto Slab" pitchFamily="2" charset="0"/>
            </a:endParaRPr>
          </a:p>
        </p:txBody>
      </p:sp>
      <p:pic>
        <p:nvPicPr>
          <p:cNvPr id="9" name="Picture 3">
            <a:extLst>
              <a:ext uri="{FF2B5EF4-FFF2-40B4-BE49-F238E27FC236}">
                <a16:creationId xmlns:a16="http://schemas.microsoft.com/office/drawing/2014/main" id="{98B92D84-B99D-934C-9718-C79B08CAC4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 r="22117" b="-55081"/>
          <a:stretch/>
        </p:blipFill>
        <p:spPr>
          <a:xfrm flipV="1">
            <a:off x="426164" y="982864"/>
            <a:ext cx="2840817" cy="148168"/>
          </a:xfrm>
          <a:prstGeom prst="rect">
            <a:avLst/>
          </a:prstGeom>
        </p:spPr>
      </p:pic>
      <p:sp>
        <p:nvSpPr>
          <p:cNvPr id="5" name="TextBox 4">
            <a:extLst>
              <a:ext uri="{FF2B5EF4-FFF2-40B4-BE49-F238E27FC236}">
                <a16:creationId xmlns:a16="http://schemas.microsoft.com/office/drawing/2014/main" id="{B1806E07-6F36-401F-B8F3-853E01D50BFF}"/>
              </a:ext>
            </a:extLst>
          </p:cNvPr>
          <p:cNvSpPr txBox="1"/>
          <p:nvPr/>
        </p:nvSpPr>
        <p:spPr>
          <a:xfrm>
            <a:off x="280122" y="103129"/>
            <a:ext cx="450404" cy="1107996"/>
          </a:xfrm>
          <a:prstGeom prst="rect">
            <a:avLst/>
          </a:prstGeom>
          <a:noFill/>
        </p:spPr>
        <p:txBody>
          <a:bodyPr wrap="square" rtlCol="0">
            <a:spAutoFit/>
          </a:bodyPr>
          <a:lstStyle/>
          <a:p>
            <a:r>
              <a:rPr lang="en-US" sz="6600" b="1">
                <a:solidFill>
                  <a:srgbClr val="CE877A"/>
                </a:solidFill>
                <a:latin typeface="Roboto Slab" pitchFamily="2" charset="0"/>
                <a:ea typeface="Roboto Slab" pitchFamily="2" charset="0"/>
              </a:rPr>
              <a:t>2</a:t>
            </a:r>
            <a:endParaRPr lang="en-CH" sz="6600" b="1">
              <a:solidFill>
                <a:srgbClr val="CE877A"/>
              </a:solidFill>
              <a:latin typeface="Roboto Slab" pitchFamily="2" charset="0"/>
              <a:ea typeface="Roboto Slab" pitchFamily="2" charset="0"/>
            </a:endParaRPr>
          </a:p>
        </p:txBody>
      </p:sp>
    </p:spTree>
    <p:extLst>
      <p:ext uri="{BB962C8B-B14F-4D97-AF65-F5344CB8AC3E}">
        <p14:creationId xmlns:p14="http://schemas.microsoft.com/office/powerpoint/2010/main" val="218915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20F3-4530-47BC-B057-B06F9F168117}"/>
              </a:ext>
            </a:extLst>
          </p:cNvPr>
          <p:cNvSpPr>
            <a:spLocks noGrp="1"/>
          </p:cNvSpPr>
          <p:nvPr>
            <p:ph type="title"/>
          </p:nvPr>
        </p:nvSpPr>
        <p:spPr/>
        <p:txBody>
          <a:bodyPr>
            <a:normAutofit/>
          </a:bodyPr>
          <a:lstStyle/>
          <a:p>
            <a:r>
              <a:rPr lang="fr-CH" sz="2400" dirty="0"/>
              <a:t>NbS – </a:t>
            </a:r>
            <a:r>
              <a:rPr lang="fr-CH" sz="2400" dirty="0" err="1"/>
              <a:t>opportunities</a:t>
            </a:r>
            <a:r>
              <a:rPr lang="fr-CH" sz="2400" dirty="0"/>
              <a:t> to </a:t>
            </a:r>
            <a:r>
              <a:rPr lang="fr-CH" sz="2400" dirty="0" err="1"/>
              <a:t>simultaneously</a:t>
            </a:r>
            <a:r>
              <a:rPr lang="fr-CH" sz="2400" dirty="0"/>
              <a:t> tackle </a:t>
            </a:r>
            <a:r>
              <a:rPr lang="fr-CH" sz="2400" dirty="0" err="1"/>
              <a:t>climate</a:t>
            </a:r>
            <a:r>
              <a:rPr lang="fr-CH" sz="2400" dirty="0"/>
              <a:t> change, </a:t>
            </a:r>
            <a:r>
              <a:rPr lang="fr-CH" sz="2400" dirty="0" err="1"/>
              <a:t>biodiversity</a:t>
            </a:r>
            <a:r>
              <a:rPr lang="fr-CH" sz="2400" dirty="0"/>
              <a:t> </a:t>
            </a:r>
            <a:r>
              <a:rPr lang="fr-CH" sz="2400" dirty="0" err="1"/>
              <a:t>loss</a:t>
            </a:r>
            <a:r>
              <a:rPr lang="fr-CH" sz="2400" dirty="0"/>
              <a:t> and land </a:t>
            </a:r>
            <a:r>
              <a:rPr lang="fr-CH" sz="2400" dirty="0" err="1"/>
              <a:t>degradation</a:t>
            </a:r>
            <a:endParaRPr lang="en-GB" sz="2400" dirty="0"/>
          </a:p>
        </p:txBody>
      </p:sp>
      <p:sp>
        <p:nvSpPr>
          <p:cNvPr id="6" name="Slide Number Placeholder 5">
            <a:extLst>
              <a:ext uri="{FF2B5EF4-FFF2-40B4-BE49-F238E27FC236}">
                <a16:creationId xmlns:a16="http://schemas.microsoft.com/office/drawing/2014/main" id="{6E693A79-5437-4AC8-B5BD-224A9C01ECFF}"/>
              </a:ext>
            </a:extLst>
          </p:cNvPr>
          <p:cNvSpPr>
            <a:spLocks noGrp="1"/>
          </p:cNvSpPr>
          <p:nvPr>
            <p:ph type="sldNum" sz="quarter" idx="12"/>
          </p:nvPr>
        </p:nvSpPr>
        <p:spPr/>
        <p:txBody>
          <a:bodyPr/>
          <a:lstStyle/>
          <a:p>
            <a:fld id="{6C939D52-1996-4C6E-BA2E-2E2885CC2584}" type="slidenum">
              <a:rPr lang="en-US" smtClean="0"/>
              <a:t>2</a:t>
            </a:fld>
            <a:endParaRPr lang="en-US" dirty="0"/>
          </a:p>
        </p:txBody>
      </p:sp>
      <p:sp>
        <p:nvSpPr>
          <p:cNvPr id="7" name="Rectangle 2">
            <a:extLst>
              <a:ext uri="{FF2B5EF4-FFF2-40B4-BE49-F238E27FC236}">
                <a16:creationId xmlns:a16="http://schemas.microsoft.com/office/drawing/2014/main" id="{137E2023-F9C4-4683-9902-C47C6F8F7789}"/>
              </a:ext>
            </a:extLst>
          </p:cNvPr>
          <p:cNvSpPr>
            <a:spLocks noChangeArrowheads="1"/>
          </p:cNvSpPr>
          <p:nvPr/>
        </p:nvSpPr>
        <p:spPr bwMode="auto">
          <a:xfrm>
            <a:off x="838200" y="237743"/>
            <a:ext cx="18584048" cy="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3">
            <a:extLst>
              <a:ext uri="{FF2B5EF4-FFF2-40B4-BE49-F238E27FC236}">
                <a16:creationId xmlns:a16="http://schemas.microsoft.com/office/drawing/2014/main" id="{79F78E87-7276-41E9-BB50-D8C6D2FFAB4F}"/>
              </a:ext>
            </a:extLst>
          </p:cNvPr>
          <p:cNvSpPr>
            <a:spLocks noChangeArrowheads="1"/>
          </p:cNvSpPr>
          <p:nvPr/>
        </p:nvSpPr>
        <p:spPr bwMode="auto">
          <a:xfrm>
            <a:off x="838200" y="809243"/>
            <a:ext cx="185840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TextBox 8">
            <a:extLst>
              <a:ext uri="{FF2B5EF4-FFF2-40B4-BE49-F238E27FC236}">
                <a16:creationId xmlns:a16="http://schemas.microsoft.com/office/drawing/2014/main" id="{EBC338E8-2C09-4BB5-8D52-9209D23683C1}"/>
              </a:ext>
            </a:extLst>
          </p:cNvPr>
          <p:cNvSpPr txBox="1"/>
          <p:nvPr/>
        </p:nvSpPr>
        <p:spPr>
          <a:xfrm>
            <a:off x="7479792" y="2063798"/>
            <a:ext cx="3785616" cy="3416320"/>
          </a:xfrm>
          <a:prstGeom prst="rect">
            <a:avLst/>
          </a:prstGeom>
          <a:solidFill>
            <a:schemeClr val="bg1">
              <a:lumMod val="95000"/>
            </a:schemeClr>
          </a:solidFill>
          <a:ln w="19050">
            <a:solidFill>
              <a:schemeClr val="tx1"/>
            </a:solidFill>
          </a:ln>
        </p:spPr>
        <p:txBody>
          <a:bodyPr wrap="square" rtlCol="0">
            <a:spAutoFit/>
          </a:bodyPr>
          <a:lstStyle/>
          <a:p>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“actions to protect, conserve, restore, sustainably use and manage natural or modified terrestrial, freshwater, coastal and marine ecosystems, which address social, economic and environmental challenges effectively and adaptively, while simultaneously providing human wellbeing, ecosystem services and resilience and biodiversity benefits”. </a:t>
            </a:r>
            <a:endParaRPr lang="en-GB" dirty="0"/>
          </a:p>
        </p:txBody>
      </p:sp>
      <p:pic>
        <p:nvPicPr>
          <p:cNvPr id="11" name="Picture 10">
            <a:extLst>
              <a:ext uri="{FF2B5EF4-FFF2-40B4-BE49-F238E27FC236}">
                <a16:creationId xmlns:a16="http://schemas.microsoft.com/office/drawing/2014/main" id="{39DE30FA-A187-456F-B51B-AB5CBFB92CD1}"/>
              </a:ext>
            </a:extLst>
          </p:cNvPr>
          <p:cNvPicPr>
            <a:picLocks noChangeAspect="1"/>
          </p:cNvPicPr>
          <p:nvPr/>
        </p:nvPicPr>
        <p:blipFill>
          <a:blip r:embed="rId3"/>
          <a:stretch>
            <a:fillRect/>
          </a:stretch>
        </p:blipFill>
        <p:spPr>
          <a:xfrm>
            <a:off x="1110977" y="1646238"/>
            <a:ext cx="5577841" cy="4687016"/>
          </a:xfrm>
          <a:prstGeom prst="rect">
            <a:avLst/>
          </a:prstGeom>
        </p:spPr>
      </p:pic>
    </p:spTree>
    <p:extLst>
      <p:ext uri="{BB962C8B-B14F-4D97-AF65-F5344CB8AC3E}">
        <p14:creationId xmlns:p14="http://schemas.microsoft.com/office/powerpoint/2010/main" val="220423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EBBA-23A4-1949-850F-43BEAAF7070C}"/>
              </a:ext>
            </a:extLst>
          </p:cNvPr>
          <p:cNvSpPr>
            <a:spLocks noGrp="1"/>
          </p:cNvSpPr>
          <p:nvPr>
            <p:ph type="title"/>
          </p:nvPr>
        </p:nvSpPr>
        <p:spPr/>
        <p:txBody>
          <a:bodyPr>
            <a:normAutofit/>
          </a:bodyPr>
          <a:lstStyle/>
          <a:p>
            <a:r>
              <a:rPr lang="fr-CH" sz="3200" dirty="0"/>
              <a:t>Current finance flows to NbS</a:t>
            </a:r>
            <a:endParaRPr lang="en-CH" sz="3200" dirty="0"/>
          </a:p>
        </p:txBody>
      </p:sp>
      <p:sp>
        <p:nvSpPr>
          <p:cNvPr id="6" name="Slide Number Placeholder 5">
            <a:extLst>
              <a:ext uri="{FF2B5EF4-FFF2-40B4-BE49-F238E27FC236}">
                <a16:creationId xmlns:a16="http://schemas.microsoft.com/office/drawing/2014/main" id="{5F2B2BD1-A888-CE4D-A1D4-9473FD93DF85}"/>
              </a:ext>
            </a:extLst>
          </p:cNvPr>
          <p:cNvSpPr>
            <a:spLocks noGrp="1"/>
          </p:cNvSpPr>
          <p:nvPr>
            <p:ph type="sldNum" sz="quarter" idx="12"/>
          </p:nvPr>
        </p:nvSpPr>
        <p:spPr/>
        <p:txBody>
          <a:bodyPr/>
          <a:lstStyle/>
          <a:p>
            <a:fld id="{6C939D52-1996-4C6E-BA2E-2E2885CC2584}" type="slidenum">
              <a:rPr lang="en-US" smtClean="0"/>
              <a:t>3</a:t>
            </a:fld>
            <a:endParaRPr lang="en-US"/>
          </a:p>
        </p:txBody>
      </p:sp>
      <p:pic>
        <p:nvPicPr>
          <p:cNvPr id="10" name="Content Placeholder 9">
            <a:extLst>
              <a:ext uri="{FF2B5EF4-FFF2-40B4-BE49-F238E27FC236}">
                <a16:creationId xmlns:a16="http://schemas.microsoft.com/office/drawing/2014/main" id="{7690FE27-9F27-45D6-A32B-84DE980F9E24}"/>
              </a:ext>
            </a:extLst>
          </p:cNvPr>
          <p:cNvPicPr>
            <a:picLocks noGrp="1" noChangeAspect="1"/>
          </p:cNvPicPr>
          <p:nvPr>
            <p:ph idx="1"/>
          </p:nvPr>
        </p:nvPicPr>
        <p:blipFill>
          <a:blip r:embed="rId3"/>
          <a:stretch>
            <a:fillRect/>
          </a:stretch>
        </p:blipFill>
        <p:spPr>
          <a:xfrm>
            <a:off x="838200" y="1312738"/>
            <a:ext cx="9402513" cy="5545262"/>
          </a:xfrm>
        </p:spPr>
      </p:pic>
    </p:spTree>
    <p:extLst>
      <p:ext uri="{BB962C8B-B14F-4D97-AF65-F5344CB8AC3E}">
        <p14:creationId xmlns:p14="http://schemas.microsoft.com/office/powerpoint/2010/main" val="65207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8FDE-A623-4A8E-959E-DC0C48FA41EC}"/>
              </a:ext>
            </a:extLst>
          </p:cNvPr>
          <p:cNvSpPr>
            <a:spLocks noGrp="1"/>
          </p:cNvSpPr>
          <p:nvPr>
            <p:ph type="title"/>
          </p:nvPr>
        </p:nvSpPr>
        <p:spPr/>
        <p:txBody>
          <a:bodyPr>
            <a:normAutofit/>
          </a:bodyPr>
          <a:lstStyle/>
          <a:p>
            <a:r>
              <a:rPr lang="en-US" sz="2800" dirty="0"/>
              <a:t>Annual current finance flows to NbS and negative flows </a:t>
            </a:r>
            <a:r>
              <a:rPr lang="en-US" sz="1600" dirty="0"/>
              <a:t>(USD billion per year)</a:t>
            </a:r>
          </a:p>
        </p:txBody>
      </p:sp>
      <p:sp>
        <p:nvSpPr>
          <p:cNvPr id="6" name="Slide Number Placeholder 5">
            <a:extLst>
              <a:ext uri="{FF2B5EF4-FFF2-40B4-BE49-F238E27FC236}">
                <a16:creationId xmlns:a16="http://schemas.microsoft.com/office/drawing/2014/main" id="{73ABAC23-6073-4E2E-9DCA-246C4D9D1C14}"/>
              </a:ext>
            </a:extLst>
          </p:cNvPr>
          <p:cNvSpPr>
            <a:spLocks noGrp="1"/>
          </p:cNvSpPr>
          <p:nvPr>
            <p:ph type="sldNum" sz="quarter" idx="12"/>
          </p:nvPr>
        </p:nvSpPr>
        <p:spPr>
          <a:xfrm>
            <a:off x="8610600" y="6300194"/>
            <a:ext cx="2743200" cy="365125"/>
          </a:xfrm>
        </p:spPr>
        <p:txBody>
          <a:bodyPr/>
          <a:lstStyle/>
          <a:p>
            <a:fld id="{6C939D52-1996-4C6E-BA2E-2E2885CC2584}" type="slidenum">
              <a:rPr lang="en-US" smtClean="0"/>
              <a:t>4</a:t>
            </a:fld>
            <a:endParaRPr lang="en-US"/>
          </a:p>
        </p:txBody>
      </p:sp>
      <p:grpSp>
        <p:nvGrpSpPr>
          <p:cNvPr id="41" name="Group 40">
            <a:extLst>
              <a:ext uri="{FF2B5EF4-FFF2-40B4-BE49-F238E27FC236}">
                <a16:creationId xmlns:a16="http://schemas.microsoft.com/office/drawing/2014/main" id="{53C3A0F4-48A3-42F7-9FB9-7A7E01FC194B}"/>
              </a:ext>
            </a:extLst>
          </p:cNvPr>
          <p:cNvGrpSpPr/>
          <p:nvPr/>
        </p:nvGrpSpPr>
        <p:grpSpPr>
          <a:xfrm>
            <a:off x="2889034" y="3390456"/>
            <a:ext cx="677008" cy="2712545"/>
            <a:chOff x="8982240" y="4152802"/>
            <a:chExt cx="677008" cy="1761393"/>
          </a:xfrm>
        </p:grpSpPr>
        <p:sp>
          <p:nvSpPr>
            <p:cNvPr id="12" name="Rectangle 11">
              <a:extLst>
                <a:ext uri="{FF2B5EF4-FFF2-40B4-BE49-F238E27FC236}">
                  <a16:creationId xmlns:a16="http://schemas.microsoft.com/office/drawing/2014/main" id="{B58AAD3B-138B-4B1D-AA4E-BA5D7BA356B7}"/>
                </a:ext>
              </a:extLst>
            </p:cNvPr>
            <p:cNvSpPr/>
            <p:nvPr/>
          </p:nvSpPr>
          <p:spPr>
            <a:xfrm>
              <a:off x="8982240" y="4152802"/>
              <a:ext cx="677008" cy="727929"/>
            </a:xfrm>
            <a:prstGeom prst="rect">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971ECE-3E5B-4383-811D-EE9A35C2A444}"/>
                </a:ext>
              </a:extLst>
            </p:cNvPr>
            <p:cNvSpPr/>
            <p:nvPr/>
          </p:nvSpPr>
          <p:spPr>
            <a:xfrm>
              <a:off x="8982240" y="4880730"/>
              <a:ext cx="677008" cy="985839"/>
            </a:xfrm>
            <a:prstGeom prst="rect">
              <a:avLst/>
            </a:prstGeom>
            <a:solidFill>
              <a:schemeClr val="bg2">
                <a:lumMod val="75000"/>
              </a:schemeClr>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B7BAA60-2AD9-467A-9D9D-EE7D6436A90E}"/>
                </a:ext>
              </a:extLst>
            </p:cNvPr>
            <p:cNvSpPr/>
            <p:nvPr/>
          </p:nvSpPr>
          <p:spPr>
            <a:xfrm>
              <a:off x="8982240" y="5866569"/>
              <a:ext cx="677008" cy="47626"/>
            </a:xfrm>
            <a:prstGeom prst="rect">
              <a:avLst/>
            </a:prstGeom>
            <a:solidFill>
              <a:schemeClr val="bg2">
                <a:lumMod val="50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cxnSp>
        <p:nvCxnSpPr>
          <p:cNvPr id="23" name="Straight Connector 22">
            <a:extLst>
              <a:ext uri="{FF2B5EF4-FFF2-40B4-BE49-F238E27FC236}">
                <a16:creationId xmlns:a16="http://schemas.microsoft.com/office/drawing/2014/main" id="{4CE2FB8E-F416-430E-88B2-DDAFAA640DD3}"/>
              </a:ext>
            </a:extLst>
          </p:cNvPr>
          <p:cNvCxnSpPr>
            <a:cxnSpLocks/>
          </p:cNvCxnSpPr>
          <p:nvPr/>
        </p:nvCxnSpPr>
        <p:spPr>
          <a:xfrm>
            <a:off x="2608095" y="3390459"/>
            <a:ext cx="6553201" cy="0"/>
          </a:xfrm>
          <a:prstGeom prst="line">
            <a:avLst/>
          </a:prstGeom>
          <a:ln w="19050"/>
        </p:spPr>
        <p:style>
          <a:lnRef idx="2">
            <a:schemeClr val="accent5"/>
          </a:lnRef>
          <a:fillRef idx="0">
            <a:schemeClr val="accent5"/>
          </a:fillRef>
          <a:effectRef idx="1">
            <a:schemeClr val="accent5"/>
          </a:effectRef>
          <a:fontRef idx="minor">
            <a:schemeClr val="tx1"/>
          </a:fontRef>
        </p:style>
      </p:cxnSp>
      <p:cxnSp>
        <p:nvCxnSpPr>
          <p:cNvPr id="24" name="Straight Connector 23">
            <a:extLst>
              <a:ext uri="{FF2B5EF4-FFF2-40B4-BE49-F238E27FC236}">
                <a16:creationId xmlns:a16="http://schemas.microsoft.com/office/drawing/2014/main" id="{F1D789FE-46AA-47B1-9E3B-4CBECADC5C4C}"/>
              </a:ext>
            </a:extLst>
          </p:cNvPr>
          <p:cNvCxnSpPr>
            <a:cxnSpLocks/>
          </p:cNvCxnSpPr>
          <p:nvPr/>
        </p:nvCxnSpPr>
        <p:spPr>
          <a:xfrm>
            <a:off x="2588606" y="1781776"/>
            <a:ext cx="26299" cy="4608138"/>
          </a:xfrm>
          <a:prstGeom prst="line">
            <a:avLst/>
          </a:prstGeom>
          <a:ln w="19050"/>
        </p:spPr>
        <p:style>
          <a:lnRef idx="2">
            <a:schemeClr val="accent5"/>
          </a:lnRef>
          <a:fillRef idx="0">
            <a:schemeClr val="accent5"/>
          </a:fillRef>
          <a:effectRef idx="1">
            <a:schemeClr val="accent5"/>
          </a:effectRef>
          <a:fontRef idx="minor">
            <a:schemeClr val="tx1"/>
          </a:fontRef>
        </p:style>
      </p:cxnSp>
      <p:grpSp>
        <p:nvGrpSpPr>
          <p:cNvPr id="125" name="Group 124">
            <a:extLst>
              <a:ext uri="{FF2B5EF4-FFF2-40B4-BE49-F238E27FC236}">
                <a16:creationId xmlns:a16="http://schemas.microsoft.com/office/drawing/2014/main" id="{70EBD00B-87CA-46EF-B620-E2C6CC593092}"/>
              </a:ext>
            </a:extLst>
          </p:cNvPr>
          <p:cNvGrpSpPr/>
          <p:nvPr/>
        </p:nvGrpSpPr>
        <p:grpSpPr>
          <a:xfrm>
            <a:off x="3920945" y="3033062"/>
            <a:ext cx="677008" cy="611536"/>
            <a:chOff x="4499939" y="3795405"/>
            <a:chExt cx="677008" cy="611536"/>
          </a:xfrm>
        </p:grpSpPr>
        <p:sp>
          <p:nvSpPr>
            <p:cNvPr id="15" name="Rectangle 14">
              <a:extLst>
                <a:ext uri="{FF2B5EF4-FFF2-40B4-BE49-F238E27FC236}">
                  <a16:creationId xmlns:a16="http://schemas.microsoft.com/office/drawing/2014/main" id="{E20E14E5-9AE4-43D6-AF5A-C79DF2BD2218}"/>
                </a:ext>
              </a:extLst>
            </p:cNvPr>
            <p:cNvSpPr/>
            <p:nvPr/>
          </p:nvSpPr>
          <p:spPr>
            <a:xfrm>
              <a:off x="4499939" y="3795405"/>
              <a:ext cx="677008" cy="31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670F512-A42E-4D34-808A-6ECF0AC96BD1}"/>
                </a:ext>
              </a:extLst>
            </p:cNvPr>
            <p:cNvSpPr/>
            <p:nvPr/>
          </p:nvSpPr>
          <p:spPr>
            <a:xfrm>
              <a:off x="4499939" y="4107083"/>
              <a:ext cx="677008"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555B40EC-3616-4D0E-87B7-CCF9D8AB1FA0}"/>
                </a:ext>
              </a:extLst>
            </p:cNvPr>
            <p:cNvSpPr txBox="1"/>
            <p:nvPr/>
          </p:nvSpPr>
          <p:spPr>
            <a:xfrm>
              <a:off x="4509795" y="4129942"/>
              <a:ext cx="651981" cy="276999"/>
            </a:xfrm>
            <a:prstGeom prst="rect">
              <a:avLst/>
            </a:prstGeom>
            <a:noFill/>
          </p:spPr>
          <p:txBody>
            <a:bodyPr wrap="square" rtlCol="0">
              <a:spAutoFit/>
            </a:bodyPr>
            <a:lstStyle/>
            <a:p>
              <a:r>
                <a:rPr lang="fr-CH" sz="1200" dirty="0"/>
                <a:t>Current</a:t>
              </a:r>
            </a:p>
          </p:txBody>
        </p:sp>
      </p:grpSp>
      <p:sp>
        <p:nvSpPr>
          <p:cNvPr id="128" name="TextBox 127">
            <a:extLst>
              <a:ext uri="{FF2B5EF4-FFF2-40B4-BE49-F238E27FC236}">
                <a16:creationId xmlns:a16="http://schemas.microsoft.com/office/drawing/2014/main" id="{A490FD8A-7591-4DE6-B656-1B89AC89AA27}"/>
              </a:ext>
            </a:extLst>
          </p:cNvPr>
          <p:cNvSpPr txBox="1"/>
          <p:nvPr/>
        </p:nvSpPr>
        <p:spPr>
          <a:xfrm>
            <a:off x="2895646" y="3654943"/>
            <a:ext cx="844438" cy="461665"/>
          </a:xfrm>
          <a:prstGeom prst="rect">
            <a:avLst/>
          </a:prstGeom>
          <a:noFill/>
        </p:spPr>
        <p:txBody>
          <a:bodyPr wrap="square" rtlCol="0">
            <a:spAutoFit/>
          </a:bodyPr>
          <a:lstStyle/>
          <a:p>
            <a:r>
              <a:rPr lang="fr-CH" sz="800" dirty="0"/>
              <a:t>Agriculture ($140-510 billion )</a:t>
            </a:r>
          </a:p>
        </p:txBody>
      </p:sp>
      <p:sp>
        <p:nvSpPr>
          <p:cNvPr id="134" name="TextBox 133">
            <a:extLst>
              <a:ext uri="{FF2B5EF4-FFF2-40B4-BE49-F238E27FC236}">
                <a16:creationId xmlns:a16="http://schemas.microsoft.com/office/drawing/2014/main" id="{01712E5E-FA66-4DD0-A3BE-F1621472876B}"/>
              </a:ext>
            </a:extLst>
          </p:cNvPr>
          <p:cNvSpPr txBox="1"/>
          <p:nvPr/>
        </p:nvSpPr>
        <p:spPr>
          <a:xfrm>
            <a:off x="2843393" y="4875834"/>
            <a:ext cx="853140" cy="338554"/>
          </a:xfrm>
          <a:prstGeom prst="rect">
            <a:avLst/>
          </a:prstGeom>
          <a:noFill/>
        </p:spPr>
        <p:txBody>
          <a:bodyPr wrap="square" rtlCol="0">
            <a:spAutoFit/>
          </a:bodyPr>
          <a:lstStyle/>
          <a:p>
            <a:r>
              <a:rPr lang="fr-CH" sz="800" dirty="0"/>
              <a:t>Energy  ($340-530 billion)</a:t>
            </a:r>
          </a:p>
        </p:txBody>
      </p:sp>
      <p:sp>
        <p:nvSpPr>
          <p:cNvPr id="135" name="TextBox 134">
            <a:extLst>
              <a:ext uri="{FF2B5EF4-FFF2-40B4-BE49-F238E27FC236}">
                <a16:creationId xmlns:a16="http://schemas.microsoft.com/office/drawing/2014/main" id="{631C9EF7-7BF9-4447-A999-48422CE7D3E4}"/>
              </a:ext>
            </a:extLst>
          </p:cNvPr>
          <p:cNvSpPr txBox="1"/>
          <p:nvPr/>
        </p:nvSpPr>
        <p:spPr>
          <a:xfrm>
            <a:off x="3987494" y="5714877"/>
            <a:ext cx="1693665" cy="215444"/>
          </a:xfrm>
          <a:prstGeom prst="rect">
            <a:avLst/>
          </a:prstGeom>
          <a:noFill/>
        </p:spPr>
        <p:txBody>
          <a:bodyPr wrap="square" rtlCol="0">
            <a:spAutoFit/>
          </a:bodyPr>
          <a:lstStyle/>
          <a:p>
            <a:r>
              <a:rPr lang="fr-CH" sz="800" dirty="0" err="1"/>
              <a:t>Fisheries</a:t>
            </a:r>
            <a:r>
              <a:rPr lang="fr-CH" sz="800" dirty="0"/>
              <a:t>  ($15-17 billion)</a:t>
            </a:r>
          </a:p>
        </p:txBody>
      </p:sp>
      <p:grpSp>
        <p:nvGrpSpPr>
          <p:cNvPr id="146" name="Group 145">
            <a:extLst>
              <a:ext uri="{FF2B5EF4-FFF2-40B4-BE49-F238E27FC236}">
                <a16:creationId xmlns:a16="http://schemas.microsoft.com/office/drawing/2014/main" id="{02B36A62-CCBD-40DB-A3BC-44A05C729D60}"/>
              </a:ext>
            </a:extLst>
          </p:cNvPr>
          <p:cNvGrpSpPr/>
          <p:nvPr/>
        </p:nvGrpSpPr>
        <p:grpSpPr>
          <a:xfrm>
            <a:off x="3623060" y="5636688"/>
            <a:ext cx="338548" cy="494933"/>
            <a:chOff x="4365172" y="4502401"/>
            <a:chExt cx="338548" cy="494933"/>
          </a:xfrm>
        </p:grpSpPr>
        <p:cxnSp>
          <p:nvCxnSpPr>
            <p:cNvPr id="147" name="Straight Connector 146">
              <a:extLst>
                <a:ext uri="{FF2B5EF4-FFF2-40B4-BE49-F238E27FC236}">
                  <a16:creationId xmlns:a16="http://schemas.microsoft.com/office/drawing/2014/main" id="{60A97B5F-C77A-4B63-977A-588450803307}"/>
                </a:ext>
              </a:extLst>
            </p:cNvPr>
            <p:cNvCxnSpPr>
              <a:cxnSpLocks/>
            </p:cNvCxnSpPr>
            <p:nvPr/>
          </p:nvCxnSpPr>
          <p:spPr>
            <a:xfrm>
              <a:off x="4365172" y="4915356"/>
              <a:ext cx="338548" cy="0"/>
            </a:xfrm>
            <a:prstGeom prst="line">
              <a:avLst/>
            </a:prstGeom>
            <a:ln w="3175">
              <a:prstDash val="solid"/>
            </a:ln>
          </p:spPr>
          <p:style>
            <a:lnRef idx="2">
              <a:schemeClr val="accent5"/>
            </a:lnRef>
            <a:fillRef idx="0">
              <a:schemeClr val="accent5"/>
            </a:fillRef>
            <a:effectRef idx="1">
              <a:schemeClr val="accent5"/>
            </a:effectRef>
            <a:fontRef idx="minor">
              <a:schemeClr val="tx1"/>
            </a:fontRef>
          </p:style>
        </p:cxnSp>
        <p:cxnSp>
          <p:nvCxnSpPr>
            <p:cNvPr id="148" name="Straight Connector 147">
              <a:extLst>
                <a:ext uri="{FF2B5EF4-FFF2-40B4-BE49-F238E27FC236}">
                  <a16:creationId xmlns:a16="http://schemas.microsoft.com/office/drawing/2014/main" id="{B7413F59-A6B3-42FF-A91E-33E034975AFA}"/>
                </a:ext>
              </a:extLst>
            </p:cNvPr>
            <p:cNvCxnSpPr>
              <a:cxnSpLocks/>
            </p:cNvCxnSpPr>
            <p:nvPr/>
          </p:nvCxnSpPr>
          <p:spPr>
            <a:xfrm>
              <a:off x="4701028" y="4502401"/>
              <a:ext cx="0" cy="494933"/>
            </a:xfrm>
            <a:prstGeom prst="line">
              <a:avLst/>
            </a:prstGeom>
            <a:ln w="3175">
              <a:prstDash val="solid"/>
            </a:ln>
          </p:spPr>
          <p:style>
            <a:lnRef idx="2">
              <a:schemeClr val="accent5"/>
            </a:lnRef>
            <a:fillRef idx="0">
              <a:schemeClr val="accent5"/>
            </a:fillRef>
            <a:effectRef idx="1">
              <a:schemeClr val="accent5"/>
            </a:effectRef>
            <a:fontRef idx="minor">
              <a:schemeClr val="tx1"/>
            </a:fontRef>
          </p:style>
        </p:cxnSp>
      </p:grpSp>
      <p:sp>
        <p:nvSpPr>
          <p:cNvPr id="165" name="TextBox 164">
            <a:extLst>
              <a:ext uri="{FF2B5EF4-FFF2-40B4-BE49-F238E27FC236}">
                <a16:creationId xmlns:a16="http://schemas.microsoft.com/office/drawing/2014/main" id="{7711E826-2FB1-419F-9B6B-27CA472F5DA9}"/>
              </a:ext>
            </a:extLst>
          </p:cNvPr>
          <p:cNvSpPr txBox="1"/>
          <p:nvPr/>
        </p:nvSpPr>
        <p:spPr>
          <a:xfrm>
            <a:off x="3869050" y="2776719"/>
            <a:ext cx="823326" cy="246221"/>
          </a:xfrm>
          <a:prstGeom prst="rect">
            <a:avLst/>
          </a:prstGeom>
          <a:noFill/>
        </p:spPr>
        <p:txBody>
          <a:bodyPr wrap="square" rtlCol="0">
            <a:spAutoFit/>
          </a:bodyPr>
          <a:lstStyle/>
          <a:p>
            <a:r>
              <a:rPr lang="fr-CH" sz="1000" dirty="0"/>
              <a:t>$154 billion</a:t>
            </a:r>
          </a:p>
        </p:txBody>
      </p:sp>
    </p:spTree>
    <p:extLst>
      <p:ext uri="{BB962C8B-B14F-4D97-AF65-F5344CB8AC3E}">
        <p14:creationId xmlns:p14="http://schemas.microsoft.com/office/powerpoint/2010/main" val="85393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8FDE-A623-4A8E-959E-DC0C48FA41EC}"/>
              </a:ext>
            </a:extLst>
          </p:cNvPr>
          <p:cNvSpPr>
            <a:spLocks noGrp="1"/>
          </p:cNvSpPr>
          <p:nvPr>
            <p:ph type="title"/>
          </p:nvPr>
        </p:nvSpPr>
        <p:spPr/>
        <p:txBody>
          <a:bodyPr>
            <a:normAutofit/>
          </a:bodyPr>
          <a:lstStyle/>
          <a:p>
            <a:r>
              <a:rPr lang="en-US" sz="2800" dirty="0"/>
              <a:t>Annual current finance flows to NbS, negative flows and investment needs </a:t>
            </a:r>
            <a:r>
              <a:rPr lang="en-US" sz="1600" dirty="0"/>
              <a:t>(USD billion per year)</a:t>
            </a:r>
          </a:p>
        </p:txBody>
      </p:sp>
      <p:sp>
        <p:nvSpPr>
          <p:cNvPr id="6" name="Slide Number Placeholder 5">
            <a:extLst>
              <a:ext uri="{FF2B5EF4-FFF2-40B4-BE49-F238E27FC236}">
                <a16:creationId xmlns:a16="http://schemas.microsoft.com/office/drawing/2014/main" id="{73ABAC23-6073-4E2E-9DCA-246C4D9D1C14}"/>
              </a:ext>
            </a:extLst>
          </p:cNvPr>
          <p:cNvSpPr>
            <a:spLocks noGrp="1"/>
          </p:cNvSpPr>
          <p:nvPr>
            <p:ph type="sldNum" sz="quarter" idx="12"/>
          </p:nvPr>
        </p:nvSpPr>
        <p:spPr>
          <a:xfrm>
            <a:off x="8610600" y="6300194"/>
            <a:ext cx="2743200" cy="365125"/>
          </a:xfrm>
        </p:spPr>
        <p:txBody>
          <a:bodyPr/>
          <a:lstStyle/>
          <a:p>
            <a:fld id="{6C939D52-1996-4C6E-BA2E-2E2885CC2584}" type="slidenum">
              <a:rPr lang="en-US" smtClean="0"/>
              <a:t>5</a:t>
            </a:fld>
            <a:endParaRPr lang="en-US"/>
          </a:p>
        </p:txBody>
      </p:sp>
      <p:grpSp>
        <p:nvGrpSpPr>
          <p:cNvPr id="41" name="Group 40">
            <a:extLst>
              <a:ext uri="{FF2B5EF4-FFF2-40B4-BE49-F238E27FC236}">
                <a16:creationId xmlns:a16="http://schemas.microsoft.com/office/drawing/2014/main" id="{53C3A0F4-48A3-42F7-9FB9-7A7E01FC194B}"/>
              </a:ext>
            </a:extLst>
          </p:cNvPr>
          <p:cNvGrpSpPr/>
          <p:nvPr/>
        </p:nvGrpSpPr>
        <p:grpSpPr>
          <a:xfrm>
            <a:off x="2889034" y="3390456"/>
            <a:ext cx="677008" cy="2712545"/>
            <a:chOff x="8982240" y="4152802"/>
            <a:chExt cx="677008" cy="1761393"/>
          </a:xfrm>
        </p:grpSpPr>
        <p:sp>
          <p:nvSpPr>
            <p:cNvPr id="12" name="Rectangle 11">
              <a:extLst>
                <a:ext uri="{FF2B5EF4-FFF2-40B4-BE49-F238E27FC236}">
                  <a16:creationId xmlns:a16="http://schemas.microsoft.com/office/drawing/2014/main" id="{B58AAD3B-138B-4B1D-AA4E-BA5D7BA356B7}"/>
                </a:ext>
              </a:extLst>
            </p:cNvPr>
            <p:cNvSpPr/>
            <p:nvPr/>
          </p:nvSpPr>
          <p:spPr>
            <a:xfrm>
              <a:off x="8982240" y="4152802"/>
              <a:ext cx="677008" cy="727929"/>
            </a:xfrm>
            <a:prstGeom prst="rect">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971ECE-3E5B-4383-811D-EE9A35C2A444}"/>
                </a:ext>
              </a:extLst>
            </p:cNvPr>
            <p:cNvSpPr/>
            <p:nvPr/>
          </p:nvSpPr>
          <p:spPr>
            <a:xfrm>
              <a:off x="8982240" y="4880730"/>
              <a:ext cx="677008" cy="985839"/>
            </a:xfrm>
            <a:prstGeom prst="rect">
              <a:avLst/>
            </a:prstGeom>
            <a:solidFill>
              <a:schemeClr val="bg2">
                <a:lumMod val="75000"/>
              </a:schemeClr>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B7BAA60-2AD9-467A-9D9D-EE7D6436A90E}"/>
                </a:ext>
              </a:extLst>
            </p:cNvPr>
            <p:cNvSpPr/>
            <p:nvPr/>
          </p:nvSpPr>
          <p:spPr>
            <a:xfrm>
              <a:off x="8982240" y="5866569"/>
              <a:ext cx="677008" cy="47626"/>
            </a:xfrm>
            <a:prstGeom prst="rect">
              <a:avLst/>
            </a:prstGeom>
            <a:solidFill>
              <a:schemeClr val="bg2">
                <a:lumMod val="50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2189FA59-4DE2-41D3-AB7B-4BED52983223}"/>
              </a:ext>
            </a:extLst>
          </p:cNvPr>
          <p:cNvSpPr/>
          <p:nvPr/>
        </p:nvSpPr>
        <p:spPr>
          <a:xfrm>
            <a:off x="4938846" y="2545927"/>
            <a:ext cx="677008" cy="4949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4CE2FB8E-F416-430E-88B2-DDAFAA640DD3}"/>
              </a:ext>
            </a:extLst>
          </p:cNvPr>
          <p:cNvCxnSpPr>
            <a:cxnSpLocks/>
          </p:cNvCxnSpPr>
          <p:nvPr/>
        </p:nvCxnSpPr>
        <p:spPr>
          <a:xfrm>
            <a:off x="2608095" y="3390459"/>
            <a:ext cx="6553201" cy="0"/>
          </a:xfrm>
          <a:prstGeom prst="line">
            <a:avLst/>
          </a:prstGeom>
          <a:ln w="19050"/>
        </p:spPr>
        <p:style>
          <a:lnRef idx="2">
            <a:schemeClr val="accent5"/>
          </a:lnRef>
          <a:fillRef idx="0">
            <a:schemeClr val="accent5"/>
          </a:fillRef>
          <a:effectRef idx="1">
            <a:schemeClr val="accent5"/>
          </a:effectRef>
          <a:fontRef idx="minor">
            <a:schemeClr val="tx1"/>
          </a:fontRef>
        </p:style>
      </p:cxnSp>
      <p:cxnSp>
        <p:nvCxnSpPr>
          <p:cNvPr id="24" name="Straight Connector 23">
            <a:extLst>
              <a:ext uri="{FF2B5EF4-FFF2-40B4-BE49-F238E27FC236}">
                <a16:creationId xmlns:a16="http://schemas.microsoft.com/office/drawing/2014/main" id="{F1D789FE-46AA-47B1-9E3B-4CBECADC5C4C}"/>
              </a:ext>
            </a:extLst>
          </p:cNvPr>
          <p:cNvCxnSpPr>
            <a:cxnSpLocks/>
          </p:cNvCxnSpPr>
          <p:nvPr/>
        </p:nvCxnSpPr>
        <p:spPr>
          <a:xfrm>
            <a:off x="2588606" y="1781776"/>
            <a:ext cx="26299" cy="4608138"/>
          </a:xfrm>
          <a:prstGeom prst="line">
            <a:avLst/>
          </a:prstGeom>
          <a:ln w="19050"/>
        </p:spPr>
        <p:style>
          <a:lnRef idx="2">
            <a:schemeClr val="accent5"/>
          </a:lnRef>
          <a:fillRef idx="0">
            <a:schemeClr val="accent5"/>
          </a:fillRef>
          <a:effectRef idx="1">
            <a:schemeClr val="accent5"/>
          </a:effectRef>
          <a:fontRef idx="minor">
            <a:schemeClr val="tx1"/>
          </a:fontRef>
        </p:style>
      </p:cxnSp>
      <p:sp>
        <p:nvSpPr>
          <p:cNvPr id="106" name="TextBox 105">
            <a:extLst>
              <a:ext uri="{FF2B5EF4-FFF2-40B4-BE49-F238E27FC236}">
                <a16:creationId xmlns:a16="http://schemas.microsoft.com/office/drawing/2014/main" id="{53B55A4A-E390-40F8-A2AD-60F7098FC890}"/>
              </a:ext>
            </a:extLst>
          </p:cNvPr>
          <p:cNvSpPr txBox="1"/>
          <p:nvPr/>
        </p:nvSpPr>
        <p:spPr>
          <a:xfrm>
            <a:off x="5018881" y="3359809"/>
            <a:ext cx="498855" cy="276999"/>
          </a:xfrm>
          <a:prstGeom prst="rect">
            <a:avLst/>
          </a:prstGeom>
          <a:noFill/>
        </p:spPr>
        <p:txBody>
          <a:bodyPr wrap="none" rtlCol="0">
            <a:spAutoFit/>
          </a:bodyPr>
          <a:lstStyle/>
          <a:p>
            <a:r>
              <a:rPr lang="fr-CH" sz="1200" dirty="0"/>
              <a:t>2025</a:t>
            </a:r>
          </a:p>
        </p:txBody>
      </p:sp>
      <p:grpSp>
        <p:nvGrpSpPr>
          <p:cNvPr id="125" name="Group 124">
            <a:extLst>
              <a:ext uri="{FF2B5EF4-FFF2-40B4-BE49-F238E27FC236}">
                <a16:creationId xmlns:a16="http://schemas.microsoft.com/office/drawing/2014/main" id="{70EBD00B-87CA-46EF-B620-E2C6CC593092}"/>
              </a:ext>
            </a:extLst>
          </p:cNvPr>
          <p:cNvGrpSpPr/>
          <p:nvPr/>
        </p:nvGrpSpPr>
        <p:grpSpPr>
          <a:xfrm>
            <a:off x="3920945" y="3033062"/>
            <a:ext cx="677008" cy="611536"/>
            <a:chOff x="4499939" y="3795405"/>
            <a:chExt cx="677008" cy="611536"/>
          </a:xfrm>
        </p:grpSpPr>
        <p:sp>
          <p:nvSpPr>
            <p:cNvPr id="15" name="Rectangle 14">
              <a:extLst>
                <a:ext uri="{FF2B5EF4-FFF2-40B4-BE49-F238E27FC236}">
                  <a16:creationId xmlns:a16="http://schemas.microsoft.com/office/drawing/2014/main" id="{E20E14E5-9AE4-43D6-AF5A-C79DF2BD2218}"/>
                </a:ext>
              </a:extLst>
            </p:cNvPr>
            <p:cNvSpPr/>
            <p:nvPr/>
          </p:nvSpPr>
          <p:spPr>
            <a:xfrm>
              <a:off x="4499939" y="3795405"/>
              <a:ext cx="677008" cy="31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670F512-A42E-4D34-808A-6ECF0AC96BD1}"/>
                </a:ext>
              </a:extLst>
            </p:cNvPr>
            <p:cNvSpPr/>
            <p:nvPr/>
          </p:nvSpPr>
          <p:spPr>
            <a:xfrm>
              <a:off x="4499939" y="4107083"/>
              <a:ext cx="677008"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555B40EC-3616-4D0E-87B7-CCF9D8AB1FA0}"/>
                </a:ext>
              </a:extLst>
            </p:cNvPr>
            <p:cNvSpPr txBox="1"/>
            <p:nvPr/>
          </p:nvSpPr>
          <p:spPr>
            <a:xfrm>
              <a:off x="4509795" y="4129942"/>
              <a:ext cx="651981" cy="276999"/>
            </a:xfrm>
            <a:prstGeom prst="rect">
              <a:avLst/>
            </a:prstGeom>
            <a:noFill/>
          </p:spPr>
          <p:txBody>
            <a:bodyPr wrap="square" rtlCol="0">
              <a:spAutoFit/>
            </a:bodyPr>
            <a:lstStyle/>
            <a:p>
              <a:r>
                <a:rPr lang="fr-CH" sz="1200" dirty="0"/>
                <a:t>Current</a:t>
              </a:r>
            </a:p>
          </p:txBody>
        </p:sp>
      </p:grpSp>
      <p:cxnSp>
        <p:nvCxnSpPr>
          <p:cNvPr id="124" name="Straight Connector 123">
            <a:extLst>
              <a:ext uri="{FF2B5EF4-FFF2-40B4-BE49-F238E27FC236}">
                <a16:creationId xmlns:a16="http://schemas.microsoft.com/office/drawing/2014/main" id="{9AC053C7-AAD3-438B-8FCF-4F04D5BFC6AA}"/>
              </a:ext>
            </a:extLst>
          </p:cNvPr>
          <p:cNvCxnSpPr>
            <a:cxnSpLocks/>
          </p:cNvCxnSpPr>
          <p:nvPr/>
        </p:nvCxnSpPr>
        <p:spPr>
          <a:xfrm>
            <a:off x="4604108" y="3040860"/>
            <a:ext cx="338548" cy="0"/>
          </a:xfrm>
          <a:prstGeom prst="line">
            <a:avLst/>
          </a:prstGeom>
          <a:ln w="3175">
            <a:prstDash val="dash"/>
          </a:ln>
        </p:spPr>
        <p:style>
          <a:lnRef idx="2">
            <a:schemeClr val="accent5"/>
          </a:lnRef>
          <a:fillRef idx="0">
            <a:schemeClr val="accent5"/>
          </a:fillRef>
          <a:effectRef idx="1">
            <a:schemeClr val="accent5"/>
          </a:effectRef>
          <a:fontRef idx="minor">
            <a:schemeClr val="tx1"/>
          </a:fontRef>
        </p:style>
      </p:cxnSp>
      <p:sp>
        <p:nvSpPr>
          <p:cNvPr id="128" name="TextBox 127">
            <a:extLst>
              <a:ext uri="{FF2B5EF4-FFF2-40B4-BE49-F238E27FC236}">
                <a16:creationId xmlns:a16="http://schemas.microsoft.com/office/drawing/2014/main" id="{A490FD8A-7591-4DE6-B656-1B89AC89AA27}"/>
              </a:ext>
            </a:extLst>
          </p:cNvPr>
          <p:cNvSpPr txBox="1"/>
          <p:nvPr/>
        </p:nvSpPr>
        <p:spPr>
          <a:xfrm>
            <a:off x="2895646" y="3654943"/>
            <a:ext cx="844438" cy="461665"/>
          </a:xfrm>
          <a:prstGeom prst="rect">
            <a:avLst/>
          </a:prstGeom>
          <a:noFill/>
        </p:spPr>
        <p:txBody>
          <a:bodyPr wrap="square" rtlCol="0">
            <a:spAutoFit/>
          </a:bodyPr>
          <a:lstStyle/>
          <a:p>
            <a:r>
              <a:rPr lang="fr-CH" sz="800" dirty="0"/>
              <a:t>Agriculture ($140-510 billion )</a:t>
            </a:r>
          </a:p>
        </p:txBody>
      </p:sp>
      <p:sp>
        <p:nvSpPr>
          <p:cNvPr id="134" name="TextBox 133">
            <a:extLst>
              <a:ext uri="{FF2B5EF4-FFF2-40B4-BE49-F238E27FC236}">
                <a16:creationId xmlns:a16="http://schemas.microsoft.com/office/drawing/2014/main" id="{01712E5E-FA66-4DD0-A3BE-F1621472876B}"/>
              </a:ext>
            </a:extLst>
          </p:cNvPr>
          <p:cNvSpPr txBox="1"/>
          <p:nvPr/>
        </p:nvSpPr>
        <p:spPr>
          <a:xfrm>
            <a:off x="2843393" y="4875834"/>
            <a:ext cx="853140" cy="338554"/>
          </a:xfrm>
          <a:prstGeom prst="rect">
            <a:avLst/>
          </a:prstGeom>
          <a:noFill/>
        </p:spPr>
        <p:txBody>
          <a:bodyPr wrap="square" rtlCol="0">
            <a:spAutoFit/>
          </a:bodyPr>
          <a:lstStyle/>
          <a:p>
            <a:r>
              <a:rPr lang="fr-CH" sz="800" dirty="0"/>
              <a:t>Energy  ($340-530 billion)</a:t>
            </a:r>
          </a:p>
        </p:txBody>
      </p:sp>
      <p:sp>
        <p:nvSpPr>
          <p:cNvPr id="135" name="TextBox 134">
            <a:extLst>
              <a:ext uri="{FF2B5EF4-FFF2-40B4-BE49-F238E27FC236}">
                <a16:creationId xmlns:a16="http://schemas.microsoft.com/office/drawing/2014/main" id="{631C9EF7-7BF9-4447-A999-48422CE7D3E4}"/>
              </a:ext>
            </a:extLst>
          </p:cNvPr>
          <p:cNvSpPr txBox="1"/>
          <p:nvPr/>
        </p:nvSpPr>
        <p:spPr>
          <a:xfrm>
            <a:off x="3987494" y="5714877"/>
            <a:ext cx="1693665" cy="215444"/>
          </a:xfrm>
          <a:prstGeom prst="rect">
            <a:avLst/>
          </a:prstGeom>
          <a:noFill/>
        </p:spPr>
        <p:txBody>
          <a:bodyPr wrap="square" rtlCol="0">
            <a:spAutoFit/>
          </a:bodyPr>
          <a:lstStyle/>
          <a:p>
            <a:r>
              <a:rPr lang="fr-CH" sz="800" dirty="0" err="1"/>
              <a:t>Fisheries</a:t>
            </a:r>
            <a:r>
              <a:rPr lang="fr-CH" sz="800" dirty="0"/>
              <a:t>  ($15-17 billion)</a:t>
            </a:r>
          </a:p>
        </p:txBody>
      </p:sp>
      <p:grpSp>
        <p:nvGrpSpPr>
          <p:cNvPr id="146" name="Group 145">
            <a:extLst>
              <a:ext uri="{FF2B5EF4-FFF2-40B4-BE49-F238E27FC236}">
                <a16:creationId xmlns:a16="http://schemas.microsoft.com/office/drawing/2014/main" id="{02B36A62-CCBD-40DB-A3BC-44A05C729D60}"/>
              </a:ext>
            </a:extLst>
          </p:cNvPr>
          <p:cNvGrpSpPr/>
          <p:nvPr/>
        </p:nvGrpSpPr>
        <p:grpSpPr>
          <a:xfrm>
            <a:off x="3623060" y="5636688"/>
            <a:ext cx="338548" cy="494933"/>
            <a:chOff x="4365172" y="4502401"/>
            <a:chExt cx="338548" cy="494933"/>
          </a:xfrm>
        </p:grpSpPr>
        <p:cxnSp>
          <p:nvCxnSpPr>
            <p:cNvPr id="147" name="Straight Connector 146">
              <a:extLst>
                <a:ext uri="{FF2B5EF4-FFF2-40B4-BE49-F238E27FC236}">
                  <a16:creationId xmlns:a16="http://schemas.microsoft.com/office/drawing/2014/main" id="{60A97B5F-C77A-4B63-977A-588450803307}"/>
                </a:ext>
              </a:extLst>
            </p:cNvPr>
            <p:cNvCxnSpPr>
              <a:cxnSpLocks/>
            </p:cNvCxnSpPr>
            <p:nvPr/>
          </p:nvCxnSpPr>
          <p:spPr>
            <a:xfrm>
              <a:off x="4365172" y="4915356"/>
              <a:ext cx="338548" cy="0"/>
            </a:xfrm>
            <a:prstGeom prst="line">
              <a:avLst/>
            </a:prstGeom>
            <a:ln w="3175">
              <a:prstDash val="solid"/>
            </a:ln>
          </p:spPr>
          <p:style>
            <a:lnRef idx="2">
              <a:schemeClr val="accent5"/>
            </a:lnRef>
            <a:fillRef idx="0">
              <a:schemeClr val="accent5"/>
            </a:fillRef>
            <a:effectRef idx="1">
              <a:schemeClr val="accent5"/>
            </a:effectRef>
            <a:fontRef idx="minor">
              <a:schemeClr val="tx1"/>
            </a:fontRef>
          </p:style>
        </p:cxnSp>
        <p:cxnSp>
          <p:nvCxnSpPr>
            <p:cNvPr id="148" name="Straight Connector 147">
              <a:extLst>
                <a:ext uri="{FF2B5EF4-FFF2-40B4-BE49-F238E27FC236}">
                  <a16:creationId xmlns:a16="http://schemas.microsoft.com/office/drawing/2014/main" id="{B7413F59-A6B3-42FF-A91E-33E034975AFA}"/>
                </a:ext>
              </a:extLst>
            </p:cNvPr>
            <p:cNvCxnSpPr>
              <a:cxnSpLocks/>
            </p:cNvCxnSpPr>
            <p:nvPr/>
          </p:nvCxnSpPr>
          <p:spPr>
            <a:xfrm>
              <a:off x="4701028" y="4502401"/>
              <a:ext cx="0" cy="494933"/>
            </a:xfrm>
            <a:prstGeom prst="line">
              <a:avLst/>
            </a:prstGeom>
            <a:ln w="3175">
              <a:prstDash val="solid"/>
            </a:ln>
          </p:spPr>
          <p:style>
            <a:lnRef idx="2">
              <a:schemeClr val="accent5"/>
            </a:lnRef>
            <a:fillRef idx="0">
              <a:schemeClr val="accent5"/>
            </a:fillRef>
            <a:effectRef idx="1">
              <a:schemeClr val="accent5"/>
            </a:effectRef>
            <a:fontRef idx="minor">
              <a:schemeClr val="tx1"/>
            </a:fontRef>
          </p:style>
        </p:cxnSp>
      </p:grpSp>
      <p:sp>
        <p:nvSpPr>
          <p:cNvPr id="152" name="TextBox 151">
            <a:extLst>
              <a:ext uri="{FF2B5EF4-FFF2-40B4-BE49-F238E27FC236}">
                <a16:creationId xmlns:a16="http://schemas.microsoft.com/office/drawing/2014/main" id="{E2DFA1FD-19F7-4EB9-87C8-4B13B39CC36E}"/>
              </a:ext>
            </a:extLst>
          </p:cNvPr>
          <p:cNvSpPr txBox="1"/>
          <p:nvPr/>
        </p:nvSpPr>
        <p:spPr>
          <a:xfrm>
            <a:off x="3261804" y="2330577"/>
            <a:ext cx="823326" cy="246221"/>
          </a:xfrm>
          <a:prstGeom prst="rect">
            <a:avLst/>
          </a:prstGeom>
          <a:noFill/>
        </p:spPr>
        <p:txBody>
          <a:bodyPr wrap="square" rtlCol="0">
            <a:spAutoFit/>
          </a:bodyPr>
          <a:lstStyle/>
          <a:p>
            <a:r>
              <a:rPr lang="fr-CH" sz="1000" dirty="0"/>
              <a:t>Public</a:t>
            </a:r>
            <a:r>
              <a:rPr lang="fr-CH" sz="800" dirty="0"/>
              <a:t> </a:t>
            </a:r>
            <a:r>
              <a:rPr lang="fr-CH" sz="1000" dirty="0"/>
              <a:t>flows</a:t>
            </a:r>
          </a:p>
        </p:txBody>
      </p:sp>
      <p:cxnSp>
        <p:nvCxnSpPr>
          <p:cNvPr id="156" name="Straight Arrow Connector 155">
            <a:extLst>
              <a:ext uri="{FF2B5EF4-FFF2-40B4-BE49-F238E27FC236}">
                <a16:creationId xmlns:a16="http://schemas.microsoft.com/office/drawing/2014/main" id="{F4BAE72F-E3F9-45AD-A3A7-A47528D9F375}"/>
              </a:ext>
            </a:extLst>
          </p:cNvPr>
          <p:cNvCxnSpPr>
            <a:cxnSpLocks/>
            <a:stCxn id="152" idx="2"/>
          </p:cNvCxnSpPr>
          <p:nvPr/>
        </p:nvCxnSpPr>
        <p:spPr>
          <a:xfrm>
            <a:off x="3673467" y="2576798"/>
            <a:ext cx="214144" cy="356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AC3619E-5F60-4FF8-AF51-097FE6C38D6E}"/>
              </a:ext>
            </a:extLst>
          </p:cNvPr>
          <p:cNvSpPr txBox="1"/>
          <p:nvPr/>
        </p:nvSpPr>
        <p:spPr>
          <a:xfrm>
            <a:off x="2977138" y="2925880"/>
            <a:ext cx="886412" cy="246221"/>
          </a:xfrm>
          <a:prstGeom prst="rect">
            <a:avLst/>
          </a:prstGeom>
          <a:noFill/>
        </p:spPr>
        <p:txBody>
          <a:bodyPr wrap="square" rtlCol="0">
            <a:spAutoFit/>
          </a:bodyPr>
          <a:lstStyle/>
          <a:p>
            <a:r>
              <a:rPr lang="fr-CH" sz="1000" dirty="0"/>
              <a:t>Private</a:t>
            </a:r>
            <a:r>
              <a:rPr lang="fr-CH" sz="800" dirty="0"/>
              <a:t> </a:t>
            </a:r>
            <a:r>
              <a:rPr lang="fr-CH" sz="1000" dirty="0"/>
              <a:t>flows</a:t>
            </a:r>
          </a:p>
        </p:txBody>
      </p:sp>
      <p:cxnSp>
        <p:nvCxnSpPr>
          <p:cNvPr id="159" name="Straight Arrow Connector 158">
            <a:extLst>
              <a:ext uri="{FF2B5EF4-FFF2-40B4-BE49-F238E27FC236}">
                <a16:creationId xmlns:a16="http://schemas.microsoft.com/office/drawing/2014/main" id="{7916B7E5-9F29-4205-801E-01F022D0F0B0}"/>
              </a:ext>
            </a:extLst>
          </p:cNvPr>
          <p:cNvCxnSpPr>
            <a:cxnSpLocks/>
            <a:stCxn id="157" idx="2"/>
          </p:cNvCxnSpPr>
          <p:nvPr/>
        </p:nvCxnSpPr>
        <p:spPr>
          <a:xfrm>
            <a:off x="3420344" y="3172101"/>
            <a:ext cx="442598" cy="172639"/>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2B270DD7-3B34-483A-B3C4-F318DF215E11}"/>
              </a:ext>
            </a:extLst>
          </p:cNvPr>
          <p:cNvSpPr txBox="1"/>
          <p:nvPr/>
        </p:nvSpPr>
        <p:spPr>
          <a:xfrm>
            <a:off x="4857833" y="2257057"/>
            <a:ext cx="823326" cy="246221"/>
          </a:xfrm>
          <a:prstGeom prst="rect">
            <a:avLst/>
          </a:prstGeom>
          <a:noFill/>
        </p:spPr>
        <p:txBody>
          <a:bodyPr wrap="square" rtlCol="0">
            <a:spAutoFit/>
          </a:bodyPr>
          <a:lstStyle/>
          <a:p>
            <a:r>
              <a:rPr lang="fr-CH" sz="1000" dirty="0"/>
              <a:t>$370 billion</a:t>
            </a:r>
          </a:p>
        </p:txBody>
      </p:sp>
      <p:sp>
        <p:nvSpPr>
          <p:cNvPr id="165" name="TextBox 164">
            <a:extLst>
              <a:ext uri="{FF2B5EF4-FFF2-40B4-BE49-F238E27FC236}">
                <a16:creationId xmlns:a16="http://schemas.microsoft.com/office/drawing/2014/main" id="{7711E826-2FB1-419F-9B6B-27CA472F5DA9}"/>
              </a:ext>
            </a:extLst>
          </p:cNvPr>
          <p:cNvSpPr txBox="1"/>
          <p:nvPr/>
        </p:nvSpPr>
        <p:spPr>
          <a:xfrm>
            <a:off x="3869050" y="2776719"/>
            <a:ext cx="823326" cy="246221"/>
          </a:xfrm>
          <a:prstGeom prst="rect">
            <a:avLst/>
          </a:prstGeom>
          <a:noFill/>
        </p:spPr>
        <p:txBody>
          <a:bodyPr wrap="square" rtlCol="0">
            <a:spAutoFit/>
          </a:bodyPr>
          <a:lstStyle/>
          <a:p>
            <a:r>
              <a:rPr lang="fr-CH" sz="1000" dirty="0"/>
              <a:t>$154 billion</a:t>
            </a:r>
          </a:p>
        </p:txBody>
      </p:sp>
      <p:sp>
        <p:nvSpPr>
          <p:cNvPr id="168" name="TextBox 167">
            <a:extLst>
              <a:ext uri="{FF2B5EF4-FFF2-40B4-BE49-F238E27FC236}">
                <a16:creationId xmlns:a16="http://schemas.microsoft.com/office/drawing/2014/main" id="{E17B778C-B6F4-44FA-B72B-E5EF6C7E8A50}"/>
              </a:ext>
            </a:extLst>
          </p:cNvPr>
          <p:cNvSpPr txBox="1"/>
          <p:nvPr/>
        </p:nvSpPr>
        <p:spPr>
          <a:xfrm>
            <a:off x="4944387" y="2668997"/>
            <a:ext cx="919910" cy="230832"/>
          </a:xfrm>
          <a:prstGeom prst="rect">
            <a:avLst/>
          </a:prstGeom>
          <a:noFill/>
        </p:spPr>
        <p:txBody>
          <a:bodyPr wrap="square" rtlCol="0">
            <a:spAutoFit/>
          </a:bodyPr>
          <a:lstStyle/>
          <a:p>
            <a:r>
              <a:rPr lang="fr-CH" sz="900" dirty="0"/>
              <a:t>$210 billion</a:t>
            </a:r>
          </a:p>
        </p:txBody>
      </p:sp>
      <p:cxnSp>
        <p:nvCxnSpPr>
          <p:cNvPr id="170" name="Straight Arrow Connector 169">
            <a:extLst>
              <a:ext uri="{FF2B5EF4-FFF2-40B4-BE49-F238E27FC236}">
                <a16:creationId xmlns:a16="http://schemas.microsoft.com/office/drawing/2014/main" id="{120EB858-B665-4DAC-9175-B1B7FCBFECA6}"/>
              </a:ext>
            </a:extLst>
          </p:cNvPr>
          <p:cNvCxnSpPr/>
          <p:nvPr/>
        </p:nvCxnSpPr>
        <p:spPr>
          <a:xfrm>
            <a:off x="4984696" y="2631881"/>
            <a:ext cx="0" cy="3134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52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8FDE-A623-4A8E-959E-DC0C48FA41EC}"/>
              </a:ext>
            </a:extLst>
          </p:cNvPr>
          <p:cNvSpPr>
            <a:spLocks noGrp="1"/>
          </p:cNvSpPr>
          <p:nvPr>
            <p:ph type="title"/>
          </p:nvPr>
        </p:nvSpPr>
        <p:spPr/>
        <p:txBody>
          <a:bodyPr>
            <a:normAutofit/>
          </a:bodyPr>
          <a:lstStyle/>
          <a:p>
            <a:r>
              <a:rPr lang="en-US" sz="2800" dirty="0"/>
              <a:t>Annual current finance flows to NbS, negative flows and investment needs </a:t>
            </a:r>
            <a:r>
              <a:rPr lang="en-US" sz="1600" dirty="0"/>
              <a:t>(USD billion per year)</a:t>
            </a:r>
          </a:p>
        </p:txBody>
      </p:sp>
      <p:sp>
        <p:nvSpPr>
          <p:cNvPr id="6" name="Slide Number Placeholder 5">
            <a:extLst>
              <a:ext uri="{FF2B5EF4-FFF2-40B4-BE49-F238E27FC236}">
                <a16:creationId xmlns:a16="http://schemas.microsoft.com/office/drawing/2014/main" id="{73ABAC23-6073-4E2E-9DCA-246C4D9D1C14}"/>
              </a:ext>
            </a:extLst>
          </p:cNvPr>
          <p:cNvSpPr>
            <a:spLocks noGrp="1"/>
          </p:cNvSpPr>
          <p:nvPr>
            <p:ph type="sldNum" sz="quarter" idx="12"/>
          </p:nvPr>
        </p:nvSpPr>
        <p:spPr>
          <a:xfrm>
            <a:off x="8610600" y="6300194"/>
            <a:ext cx="2743200" cy="365125"/>
          </a:xfrm>
        </p:spPr>
        <p:txBody>
          <a:bodyPr/>
          <a:lstStyle/>
          <a:p>
            <a:fld id="{6C939D52-1996-4C6E-BA2E-2E2885CC2584}" type="slidenum">
              <a:rPr lang="en-US" smtClean="0"/>
              <a:t>6</a:t>
            </a:fld>
            <a:endParaRPr lang="en-US"/>
          </a:p>
        </p:txBody>
      </p:sp>
      <p:grpSp>
        <p:nvGrpSpPr>
          <p:cNvPr id="41" name="Group 40">
            <a:extLst>
              <a:ext uri="{FF2B5EF4-FFF2-40B4-BE49-F238E27FC236}">
                <a16:creationId xmlns:a16="http://schemas.microsoft.com/office/drawing/2014/main" id="{53C3A0F4-48A3-42F7-9FB9-7A7E01FC194B}"/>
              </a:ext>
            </a:extLst>
          </p:cNvPr>
          <p:cNvGrpSpPr/>
          <p:nvPr/>
        </p:nvGrpSpPr>
        <p:grpSpPr>
          <a:xfrm>
            <a:off x="2889034" y="3390456"/>
            <a:ext cx="677008" cy="2712545"/>
            <a:chOff x="8982240" y="4152802"/>
            <a:chExt cx="677008" cy="1761393"/>
          </a:xfrm>
        </p:grpSpPr>
        <p:sp>
          <p:nvSpPr>
            <p:cNvPr id="12" name="Rectangle 11">
              <a:extLst>
                <a:ext uri="{FF2B5EF4-FFF2-40B4-BE49-F238E27FC236}">
                  <a16:creationId xmlns:a16="http://schemas.microsoft.com/office/drawing/2014/main" id="{B58AAD3B-138B-4B1D-AA4E-BA5D7BA356B7}"/>
                </a:ext>
              </a:extLst>
            </p:cNvPr>
            <p:cNvSpPr/>
            <p:nvPr/>
          </p:nvSpPr>
          <p:spPr>
            <a:xfrm>
              <a:off x="8982240" y="4152802"/>
              <a:ext cx="677008" cy="727929"/>
            </a:xfrm>
            <a:prstGeom prst="rect">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971ECE-3E5B-4383-811D-EE9A35C2A444}"/>
                </a:ext>
              </a:extLst>
            </p:cNvPr>
            <p:cNvSpPr/>
            <p:nvPr/>
          </p:nvSpPr>
          <p:spPr>
            <a:xfrm>
              <a:off x="8982240" y="4880730"/>
              <a:ext cx="677008" cy="985839"/>
            </a:xfrm>
            <a:prstGeom prst="rect">
              <a:avLst/>
            </a:prstGeom>
            <a:solidFill>
              <a:schemeClr val="bg2">
                <a:lumMod val="75000"/>
              </a:schemeClr>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B7BAA60-2AD9-467A-9D9D-EE7D6436A90E}"/>
                </a:ext>
              </a:extLst>
            </p:cNvPr>
            <p:cNvSpPr/>
            <p:nvPr/>
          </p:nvSpPr>
          <p:spPr>
            <a:xfrm>
              <a:off x="8982240" y="5866569"/>
              <a:ext cx="677008" cy="47626"/>
            </a:xfrm>
            <a:prstGeom prst="rect">
              <a:avLst/>
            </a:prstGeom>
            <a:solidFill>
              <a:schemeClr val="bg2">
                <a:lumMod val="50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2189FA59-4DE2-41D3-AB7B-4BED52983223}"/>
              </a:ext>
            </a:extLst>
          </p:cNvPr>
          <p:cNvSpPr/>
          <p:nvPr/>
        </p:nvSpPr>
        <p:spPr>
          <a:xfrm>
            <a:off x="4938846" y="2545927"/>
            <a:ext cx="677008" cy="4949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DA38FC9-E4F0-4B32-9FC3-F39917666ECC}"/>
              </a:ext>
            </a:extLst>
          </p:cNvPr>
          <p:cNvSpPr/>
          <p:nvPr/>
        </p:nvSpPr>
        <p:spPr>
          <a:xfrm>
            <a:off x="5972962" y="2366340"/>
            <a:ext cx="677008" cy="1795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134852C-B5D7-4FAD-BA89-61184DE45238}"/>
              </a:ext>
            </a:extLst>
          </p:cNvPr>
          <p:cNvSpPr/>
          <p:nvPr/>
        </p:nvSpPr>
        <p:spPr>
          <a:xfrm>
            <a:off x="7007078" y="1935596"/>
            <a:ext cx="677008" cy="4354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B607537-6622-4D1A-A643-03E6A17CAEAF}"/>
              </a:ext>
            </a:extLst>
          </p:cNvPr>
          <p:cNvSpPr/>
          <p:nvPr/>
        </p:nvSpPr>
        <p:spPr>
          <a:xfrm>
            <a:off x="8041193" y="1935596"/>
            <a:ext cx="677008" cy="14548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4CE2FB8E-F416-430E-88B2-DDAFAA640DD3}"/>
              </a:ext>
            </a:extLst>
          </p:cNvPr>
          <p:cNvCxnSpPr>
            <a:cxnSpLocks/>
          </p:cNvCxnSpPr>
          <p:nvPr/>
        </p:nvCxnSpPr>
        <p:spPr>
          <a:xfrm>
            <a:off x="2608095" y="3390459"/>
            <a:ext cx="6553201" cy="0"/>
          </a:xfrm>
          <a:prstGeom prst="line">
            <a:avLst/>
          </a:prstGeom>
          <a:ln w="19050"/>
        </p:spPr>
        <p:style>
          <a:lnRef idx="2">
            <a:schemeClr val="accent5"/>
          </a:lnRef>
          <a:fillRef idx="0">
            <a:schemeClr val="accent5"/>
          </a:fillRef>
          <a:effectRef idx="1">
            <a:schemeClr val="accent5"/>
          </a:effectRef>
          <a:fontRef idx="minor">
            <a:schemeClr val="tx1"/>
          </a:fontRef>
        </p:style>
      </p:cxnSp>
      <p:cxnSp>
        <p:nvCxnSpPr>
          <p:cNvPr id="24" name="Straight Connector 23">
            <a:extLst>
              <a:ext uri="{FF2B5EF4-FFF2-40B4-BE49-F238E27FC236}">
                <a16:creationId xmlns:a16="http://schemas.microsoft.com/office/drawing/2014/main" id="{F1D789FE-46AA-47B1-9E3B-4CBECADC5C4C}"/>
              </a:ext>
            </a:extLst>
          </p:cNvPr>
          <p:cNvCxnSpPr>
            <a:cxnSpLocks/>
          </p:cNvCxnSpPr>
          <p:nvPr/>
        </p:nvCxnSpPr>
        <p:spPr>
          <a:xfrm>
            <a:off x="2588606" y="1781776"/>
            <a:ext cx="26299" cy="4608138"/>
          </a:xfrm>
          <a:prstGeom prst="line">
            <a:avLst/>
          </a:prstGeom>
          <a:ln w="19050"/>
        </p:spPr>
        <p:style>
          <a:lnRef idx="2">
            <a:schemeClr val="accent5"/>
          </a:lnRef>
          <a:fillRef idx="0">
            <a:schemeClr val="accent5"/>
          </a:fillRef>
          <a:effectRef idx="1">
            <a:schemeClr val="accent5"/>
          </a:effectRef>
          <a:fontRef idx="minor">
            <a:schemeClr val="tx1"/>
          </a:fontRef>
        </p:style>
      </p:cxnSp>
      <p:sp>
        <p:nvSpPr>
          <p:cNvPr id="106" name="TextBox 105">
            <a:extLst>
              <a:ext uri="{FF2B5EF4-FFF2-40B4-BE49-F238E27FC236}">
                <a16:creationId xmlns:a16="http://schemas.microsoft.com/office/drawing/2014/main" id="{53B55A4A-E390-40F8-A2AD-60F7098FC890}"/>
              </a:ext>
            </a:extLst>
          </p:cNvPr>
          <p:cNvSpPr txBox="1"/>
          <p:nvPr/>
        </p:nvSpPr>
        <p:spPr>
          <a:xfrm>
            <a:off x="5018881" y="3359809"/>
            <a:ext cx="498855" cy="276999"/>
          </a:xfrm>
          <a:prstGeom prst="rect">
            <a:avLst/>
          </a:prstGeom>
          <a:noFill/>
        </p:spPr>
        <p:txBody>
          <a:bodyPr wrap="none" rtlCol="0">
            <a:spAutoFit/>
          </a:bodyPr>
          <a:lstStyle/>
          <a:p>
            <a:r>
              <a:rPr lang="fr-CH" sz="1200" dirty="0"/>
              <a:t>2025</a:t>
            </a:r>
          </a:p>
        </p:txBody>
      </p:sp>
      <p:sp>
        <p:nvSpPr>
          <p:cNvPr id="107" name="TextBox 106">
            <a:extLst>
              <a:ext uri="{FF2B5EF4-FFF2-40B4-BE49-F238E27FC236}">
                <a16:creationId xmlns:a16="http://schemas.microsoft.com/office/drawing/2014/main" id="{C5B7D9C2-1323-47CD-961B-A4B42A644E95}"/>
              </a:ext>
            </a:extLst>
          </p:cNvPr>
          <p:cNvSpPr txBox="1"/>
          <p:nvPr/>
        </p:nvSpPr>
        <p:spPr>
          <a:xfrm>
            <a:off x="6054418" y="3359809"/>
            <a:ext cx="498855" cy="276999"/>
          </a:xfrm>
          <a:prstGeom prst="rect">
            <a:avLst/>
          </a:prstGeom>
          <a:noFill/>
        </p:spPr>
        <p:txBody>
          <a:bodyPr wrap="none" rtlCol="0">
            <a:spAutoFit/>
          </a:bodyPr>
          <a:lstStyle/>
          <a:p>
            <a:r>
              <a:rPr lang="fr-CH" sz="1200" dirty="0"/>
              <a:t>2030</a:t>
            </a:r>
          </a:p>
        </p:txBody>
      </p:sp>
      <p:sp>
        <p:nvSpPr>
          <p:cNvPr id="108" name="TextBox 107">
            <a:extLst>
              <a:ext uri="{FF2B5EF4-FFF2-40B4-BE49-F238E27FC236}">
                <a16:creationId xmlns:a16="http://schemas.microsoft.com/office/drawing/2014/main" id="{6FF055A9-198D-4E77-B89D-A32CAEF7A835}"/>
              </a:ext>
            </a:extLst>
          </p:cNvPr>
          <p:cNvSpPr txBox="1"/>
          <p:nvPr/>
        </p:nvSpPr>
        <p:spPr>
          <a:xfrm>
            <a:off x="7086057" y="3359809"/>
            <a:ext cx="498855" cy="276999"/>
          </a:xfrm>
          <a:prstGeom prst="rect">
            <a:avLst/>
          </a:prstGeom>
          <a:noFill/>
        </p:spPr>
        <p:txBody>
          <a:bodyPr wrap="none" rtlCol="0">
            <a:spAutoFit/>
          </a:bodyPr>
          <a:lstStyle/>
          <a:p>
            <a:r>
              <a:rPr lang="fr-CH" sz="1200" dirty="0"/>
              <a:t>2050</a:t>
            </a:r>
          </a:p>
        </p:txBody>
      </p:sp>
      <p:sp>
        <p:nvSpPr>
          <p:cNvPr id="109" name="TextBox 108">
            <a:extLst>
              <a:ext uri="{FF2B5EF4-FFF2-40B4-BE49-F238E27FC236}">
                <a16:creationId xmlns:a16="http://schemas.microsoft.com/office/drawing/2014/main" id="{8A0B15CF-56B2-4599-A48D-E385A3DA292E}"/>
              </a:ext>
            </a:extLst>
          </p:cNvPr>
          <p:cNvSpPr txBox="1"/>
          <p:nvPr/>
        </p:nvSpPr>
        <p:spPr>
          <a:xfrm>
            <a:off x="8173655" y="3359809"/>
            <a:ext cx="486543" cy="276999"/>
          </a:xfrm>
          <a:prstGeom prst="rect">
            <a:avLst/>
          </a:prstGeom>
          <a:noFill/>
        </p:spPr>
        <p:txBody>
          <a:bodyPr wrap="none" rtlCol="0">
            <a:spAutoFit/>
          </a:bodyPr>
          <a:lstStyle/>
          <a:p>
            <a:r>
              <a:rPr lang="fr-CH" sz="1200" dirty="0"/>
              <a:t>Total</a:t>
            </a:r>
          </a:p>
        </p:txBody>
      </p:sp>
      <p:grpSp>
        <p:nvGrpSpPr>
          <p:cNvPr id="125" name="Group 124">
            <a:extLst>
              <a:ext uri="{FF2B5EF4-FFF2-40B4-BE49-F238E27FC236}">
                <a16:creationId xmlns:a16="http://schemas.microsoft.com/office/drawing/2014/main" id="{70EBD00B-87CA-46EF-B620-E2C6CC593092}"/>
              </a:ext>
            </a:extLst>
          </p:cNvPr>
          <p:cNvGrpSpPr/>
          <p:nvPr/>
        </p:nvGrpSpPr>
        <p:grpSpPr>
          <a:xfrm>
            <a:off x="3920945" y="3033062"/>
            <a:ext cx="677008" cy="611536"/>
            <a:chOff x="4499939" y="3795405"/>
            <a:chExt cx="677008" cy="611536"/>
          </a:xfrm>
        </p:grpSpPr>
        <p:sp>
          <p:nvSpPr>
            <p:cNvPr id="15" name="Rectangle 14">
              <a:extLst>
                <a:ext uri="{FF2B5EF4-FFF2-40B4-BE49-F238E27FC236}">
                  <a16:creationId xmlns:a16="http://schemas.microsoft.com/office/drawing/2014/main" id="{E20E14E5-9AE4-43D6-AF5A-C79DF2BD2218}"/>
                </a:ext>
              </a:extLst>
            </p:cNvPr>
            <p:cNvSpPr/>
            <p:nvPr/>
          </p:nvSpPr>
          <p:spPr>
            <a:xfrm>
              <a:off x="4499939" y="3795405"/>
              <a:ext cx="677008" cy="31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670F512-A42E-4D34-808A-6ECF0AC96BD1}"/>
                </a:ext>
              </a:extLst>
            </p:cNvPr>
            <p:cNvSpPr/>
            <p:nvPr/>
          </p:nvSpPr>
          <p:spPr>
            <a:xfrm>
              <a:off x="4499939" y="4107083"/>
              <a:ext cx="677008"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555B40EC-3616-4D0E-87B7-CCF9D8AB1FA0}"/>
                </a:ext>
              </a:extLst>
            </p:cNvPr>
            <p:cNvSpPr txBox="1"/>
            <p:nvPr/>
          </p:nvSpPr>
          <p:spPr>
            <a:xfrm>
              <a:off x="4509795" y="4129942"/>
              <a:ext cx="651981" cy="276999"/>
            </a:xfrm>
            <a:prstGeom prst="rect">
              <a:avLst/>
            </a:prstGeom>
            <a:noFill/>
          </p:spPr>
          <p:txBody>
            <a:bodyPr wrap="square" rtlCol="0">
              <a:spAutoFit/>
            </a:bodyPr>
            <a:lstStyle/>
            <a:p>
              <a:r>
                <a:rPr lang="fr-CH" sz="1200" dirty="0"/>
                <a:t>Current</a:t>
              </a:r>
            </a:p>
          </p:txBody>
        </p:sp>
      </p:grpSp>
      <p:cxnSp>
        <p:nvCxnSpPr>
          <p:cNvPr id="115" name="Straight Connector 114">
            <a:extLst>
              <a:ext uri="{FF2B5EF4-FFF2-40B4-BE49-F238E27FC236}">
                <a16:creationId xmlns:a16="http://schemas.microsoft.com/office/drawing/2014/main" id="{0D642D4D-4ABD-414E-A65D-F07B75248AB0}"/>
              </a:ext>
            </a:extLst>
          </p:cNvPr>
          <p:cNvCxnSpPr>
            <a:cxnSpLocks/>
          </p:cNvCxnSpPr>
          <p:nvPr/>
        </p:nvCxnSpPr>
        <p:spPr>
          <a:xfrm>
            <a:off x="5629300" y="2542218"/>
            <a:ext cx="338548" cy="0"/>
          </a:xfrm>
          <a:prstGeom prst="line">
            <a:avLst/>
          </a:prstGeom>
          <a:ln w="3175">
            <a:prstDash val="dash"/>
          </a:ln>
        </p:spPr>
        <p:style>
          <a:lnRef idx="2">
            <a:schemeClr val="accent5"/>
          </a:lnRef>
          <a:fillRef idx="0">
            <a:schemeClr val="accent5"/>
          </a:fillRef>
          <a:effectRef idx="1">
            <a:schemeClr val="accent5"/>
          </a:effectRef>
          <a:fontRef idx="minor">
            <a:schemeClr val="tx1"/>
          </a:fontRef>
        </p:style>
      </p:cxnSp>
      <p:cxnSp>
        <p:nvCxnSpPr>
          <p:cNvPr id="117" name="Straight Connector 116">
            <a:extLst>
              <a:ext uri="{FF2B5EF4-FFF2-40B4-BE49-F238E27FC236}">
                <a16:creationId xmlns:a16="http://schemas.microsoft.com/office/drawing/2014/main" id="{61E12A2C-12A8-4E31-97C9-08C1B9BAA9EF}"/>
              </a:ext>
            </a:extLst>
          </p:cNvPr>
          <p:cNvCxnSpPr>
            <a:cxnSpLocks/>
          </p:cNvCxnSpPr>
          <p:nvPr/>
        </p:nvCxnSpPr>
        <p:spPr>
          <a:xfrm>
            <a:off x="6667998" y="2371010"/>
            <a:ext cx="356455" cy="0"/>
          </a:xfrm>
          <a:prstGeom prst="line">
            <a:avLst/>
          </a:prstGeom>
          <a:ln w="3175">
            <a:prstDash val="dash"/>
          </a:ln>
        </p:spPr>
        <p:style>
          <a:lnRef idx="2">
            <a:schemeClr val="accent5"/>
          </a:lnRef>
          <a:fillRef idx="0">
            <a:schemeClr val="accent5"/>
          </a:fillRef>
          <a:effectRef idx="1">
            <a:schemeClr val="accent5"/>
          </a:effectRef>
          <a:fontRef idx="minor">
            <a:schemeClr val="tx1"/>
          </a:fontRef>
        </p:style>
      </p:cxnSp>
      <p:cxnSp>
        <p:nvCxnSpPr>
          <p:cNvPr id="123" name="Straight Connector 122">
            <a:extLst>
              <a:ext uri="{FF2B5EF4-FFF2-40B4-BE49-F238E27FC236}">
                <a16:creationId xmlns:a16="http://schemas.microsoft.com/office/drawing/2014/main" id="{A0456F9F-CBB4-412F-A804-1246360BAA6F}"/>
              </a:ext>
            </a:extLst>
          </p:cNvPr>
          <p:cNvCxnSpPr>
            <a:cxnSpLocks/>
          </p:cNvCxnSpPr>
          <p:nvPr/>
        </p:nvCxnSpPr>
        <p:spPr>
          <a:xfrm>
            <a:off x="7681729" y="1935596"/>
            <a:ext cx="356455" cy="0"/>
          </a:xfrm>
          <a:prstGeom prst="line">
            <a:avLst/>
          </a:prstGeom>
          <a:ln w="3175">
            <a:prstDash val="dash"/>
          </a:ln>
        </p:spPr>
        <p:style>
          <a:lnRef idx="2">
            <a:schemeClr val="accent5"/>
          </a:lnRef>
          <a:fillRef idx="0">
            <a:schemeClr val="accent5"/>
          </a:fillRef>
          <a:effectRef idx="1">
            <a:schemeClr val="accent5"/>
          </a:effectRef>
          <a:fontRef idx="minor">
            <a:schemeClr val="tx1"/>
          </a:fontRef>
        </p:style>
      </p:cxnSp>
      <p:cxnSp>
        <p:nvCxnSpPr>
          <p:cNvPr id="124" name="Straight Connector 123">
            <a:extLst>
              <a:ext uri="{FF2B5EF4-FFF2-40B4-BE49-F238E27FC236}">
                <a16:creationId xmlns:a16="http://schemas.microsoft.com/office/drawing/2014/main" id="{9AC053C7-AAD3-438B-8FCF-4F04D5BFC6AA}"/>
              </a:ext>
            </a:extLst>
          </p:cNvPr>
          <p:cNvCxnSpPr>
            <a:cxnSpLocks/>
          </p:cNvCxnSpPr>
          <p:nvPr/>
        </p:nvCxnSpPr>
        <p:spPr>
          <a:xfrm>
            <a:off x="4604108" y="3040860"/>
            <a:ext cx="338548" cy="0"/>
          </a:xfrm>
          <a:prstGeom prst="line">
            <a:avLst/>
          </a:prstGeom>
          <a:ln w="3175">
            <a:prstDash val="dash"/>
          </a:ln>
        </p:spPr>
        <p:style>
          <a:lnRef idx="2">
            <a:schemeClr val="accent5"/>
          </a:lnRef>
          <a:fillRef idx="0">
            <a:schemeClr val="accent5"/>
          </a:fillRef>
          <a:effectRef idx="1">
            <a:schemeClr val="accent5"/>
          </a:effectRef>
          <a:fontRef idx="minor">
            <a:schemeClr val="tx1"/>
          </a:fontRef>
        </p:style>
      </p:cxnSp>
      <p:sp>
        <p:nvSpPr>
          <p:cNvPr id="128" name="TextBox 127">
            <a:extLst>
              <a:ext uri="{FF2B5EF4-FFF2-40B4-BE49-F238E27FC236}">
                <a16:creationId xmlns:a16="http://schemas.microsoft.com/office/drawing/2014/main" id="{A490FD8A-7591-4DE6-B656-1B89AC89AA27}"/>
              </a:ext>
            </a:extLst>
          </p:cNvPr>
          <p:cNvSpPr txBox="1"/>
          <p:nvPr/>
        </p:nvSpPr>
        <p:spPr>
          <a:xfrm>
            <a:off x="2895646" y="3654943"/>
            <a:ext cx="844438" cy="461665"/>
          </a:xfrm>
          <a:prstGeom prst="rect">
            <a:avLst/>
          </a:prstGeom>
          <a:noFill/>
        </p:spPr>
        <p:txBody>
          <a:bodyPr wrap="square" rtlCol="0">
            <a:spAutoFit/>
          </a:bodyPr>
          <a:lstStyle/>
          <a:p>
            <a:r>
              <a:rPr lang="fr-CH" sz="800" dirty="0"/>
              <a:t>Agriculture ($140-510 billion )</a:t>
            </a:r>
          </a:p>
        </p:txBody>
      </p:sp>
      <p:sp>
        <p:nvSpPr>
          <p:cNvPr id="134" name="TextBox 133">
            <a:extLst>
              <a:ext uri="{FF2B5EF4-FFF2-40B4-BE49-F238E27FC236}">
                <a16:creationId xmlns:a16="http://schemas.microsoft.com/office/drawing/2014/main" id="{01712E5E-FA66-4DD0-A3BE-F1621472876B}"/>
              </a:ext>
            </a:extLst>
          </p:cNvPr>
          <p:cNvSpPr txBox="1"/>
          <p:nvPr/>
        </p:nvSpPr>
        <p:spPr>
          <a:xfrm>
            <a:off x="2843393" y="4875834"/>
            <a:ext cx="853140" cy="338554"/>
          </a:xfrm>
          <a:prstGeom prst="rect">
            <a:avLst/>
          </a:prstGeom>
          <a:noFill/>
        </p:spPr>
        <p:txBody>
          <a:bodyPr wrap="square" rtlCol="0">
            <a:spAutoFit/>
          </a:bodyPr>
          <a:lstStyle/>
          <a:p>
            <a:r>
              <a:rPr lang="fr-CH" sz="800" dirty="0"/>
              <a:t>Energy  ($340-530 billion)</a:t>
            </a:r>
          </a:p>
        </p:txBody>
      </p:sp>
      <p:sp>
        <p:nvSpPr>
          <p:cNvPr id="135" name="TextBox 134">
            <a:extLst>
              <a:ext uri="{FF2B5EF4-FFF2-40B4-BE49-F238E27FC236}">
                <a16:creationId xmlns:a16="http://schemas.microsoft.com/office/drawing/2014/main" id="{631C9EF7-7BF9-4447-A999-48422CE7D3E4}"/>
              </a:ext>
            </a:extLst>
          </p:cNvPr>
          <p:cNvSpPr txBox="1"/>
          <p:nvPr/>
        </p:nvSpPr>
        <p:spPr>
          <a:xfrm>
            <a:off x="3987494" y="5714877"/>
            <a:ext cx="1693665" cy="215444"/>
          </a:xfrm>
          <a:prstGeom prst="rect">
            <a:avLst/>
          </a:prstGeom>
          <a:noFill/>
        </p:spPr>
        <p:txBody>
          <a:bodyPr wrap="square" rtlCol="0">
            <a:spAutoFit/>
          </a:bodyPr>
          <a:lstStyle/>
          <a:p>
            <a:r>
              <a:rPr lang="fr-CH" sz="800" dirty="0" err="1"/>
              <a:t>Fisheries</a:t>
            </a:r>
            <a:r>
              <a:rPr lang="fr-CH" sz="800" dirty="0"/>
              <a:t>  ($15-17 billion)</a:t>
            </a:r>
          </a:p>
        </p:txBody>
      </p:sp>
      <p:grpSp>
        <p:nvGrpSpPr>
          <p:cNvPr id="146" name="Group 145">
            <a:extLst>
              <a:ext uri="{FF2B5EF4-FFF2-40B4-BE49-F238E27FC236}">
                <a16:creationId xmlns:a16="http://schemas.microsoft.com/office/drawing/2014/main" id="{02B36A62-CCBD-40DB-A3BC-44A05C729D60}"/>
              </a:ext>
            </a:extLst>
          </p:cNvPr>
          <p:cNvGrpSpPr/>
          <p:nvPr/>
        </p:nvGrpSpPr>
        <p:grpSpPr>
          <a:xfrm>
            <a:off x="3623060" y="5636688"/>
            <a:ext cx="338548" cy="494933"/>
            <a:chOff x="4365172" y="4502401"/>
            <a:chExt cx="338548" cy="494933"/>
          </a:xfrm>
        </p:grpSpPr>
        <p:cxnSp>
          <p:nvCxnSpPr>
            <p:cNvPr id="147" name="Straight Connector 146">
              <a:extLst>
                <a:ext uri="{FF2B5EF4-FFF2-40B4-BE49-F238E27FC236}">
                  <a16:creationId xmlns:a16="http://schemas.microsoft.com/office/drawing/2014/main" id="{60A97B5F-C77A-4B63-977A-588450803307}"/>
                </a:ext>
              </a:extLst>
            </p:cNvPr>
            <p:cNvCxnSpPr>
              <a:cxnSpLocks/>
            </p:cNvCxnSpPr>
            <p:nvPr/>
          </p:nvCxnSpPr>
          <p:spPr>
            <a:xfrm>
              <a:off x="4365172" y="4915356"/>
              <a:ext cx="338548" cy="0"/>
            </a:xfrm>
            <a:prstGeom prst="line">
              <a:avLst/>
            </a:prstGeom>
            <a:ln w="3175">
              <a:prstDash val="solid"/>
            </a:ln>
          </p:spPr>
          <p:style>
            <a:lnRef idx="2">
              <a:schemeClr val="accent5"/>
            </a:lnRef>
            <a:fillRef idx="0">
              <a:schemeClr val="accent5"/>
            </a:fillRef>
            <a:effectRef idx="1">
              <a:schemeClr val="accent5"/>
            </a:effectRef>
            <a:fontRef idx="minor">
              <a:schemeClr val="tx1"/>
            </a:fontRef>
          </p:style>
        </p:cxnSp>
        <p:cxnSp>
          <p:nvCxnSpPr>
            <p:cNvPr id="148" name="Straight Connector 147">
              <a:extLst>
                <a:ext uri="{FF2B5EF4-FFF2-40B4-BE49-F238E27FC236}">
                  <a16:creationId xmlns:a16="http://schemas.microsoft.com/office/drawing/2014/main" id="{B7413F59-A6B3-42FF-A91E-33E034975AFA}"/>
                </a:ext>
              </a:extLst>
            </p:cNvPr>
            <p:cNvCxnSpPr>
              <a:cxnSpLocks/>
            </p:cNvCxnSpPr>
            <p:nvPr/>
          </p:nvCxnSpPr>
          <p:spPr>
            <a:xfrm>
              <a:off x="4701028" y="4502401"/>
              <a:ext cx="0" cy="494933"/>
            </a:xfrm>
            <a:prstGeom prst="line">
              <a:avLst/>
            </a:prstGeom>
            <a:ln w="3175">
              <a:prstDash val="solid"/>
            </a:ln>
          </p:spPr>
          <p:style>
            <a:lnRef idx="2">
              <a:schemeClr val="accent5"/>
            </a:lnRef>
            <a:fillRef idx="0">
              <a:schemeClr val="accent5"/>
            </a:fillRef>
            <a:effectRef idx="1">
              <a:schemeClr val="accent5"/>
            </a:effectRef>
            <a:fontRef idx="minor">
              <a:schemeClr val="tx1"/>
            </a:fontRef>
          </p:style>
        </p:cxnSp>
      </p:grpSp>
      <p:sp>
        <p:nvSpPr>
          <p:cNvPr id="152" name="TextBox 151">
            <a:extLst>
              <a:ext uri="{FF2B5EF4-FFF2-40B4-BE49-F238E27FC236}">
                <a16:creationId xmlns:a16="http://schemas.microsoft.com/office/drawing/2014/main" id="{E2DFA1FD-19F7-4EB9-87C8-4B13B39CC36E}"/>
              </a:ext>
            </a:extLst>
          </p:cNvPr>
          <p:cNvSpPr txBox="1"/>
          <p:nvPr/>
        </p:nvSpPr>
        <p:spPr>
          <a:xfrm>
            <a:off x="3261804" y="2330577"/>
            <a:ext cx="823326" cy="246221"/>
          </a:xfrm>
          <a:prstGeom prst="rect">
            <a:avLst/>
          </a:prstGeom>
          <a:noFill/>
        </p:spPr>
        <p:txBody>
          <a:bodyPr wrap="square" rtlCol="0">
            <a:spAutoFit/>
          </a:bodyPr>
          <a:lstStyle/>
          <a:p>
            <a:r>
              <a:rPr lang="fr-CH" sz="1000" dirty="0"/>
              <a:t>Public</a:t>
            </a:r>
            <a:r>
              <a:rPr lang="fr-CH" sz="800" dirty="0"/>
              <a:t> </a:t>
            </a:r>
            <a:r>
              <a:rPr lang="fr-CH" sz="1000" dirty="0"/>
              <a:t>flows</a:t>
            </a:r>
          </a:p>
        </p:txBody>
      </p:sp>
      <p:cxnSp>
        <p:nvCxnSpPr>
          <p:cNvPr id="156" name="Straight Arrow Connector 155">
            <a:extLst>
              <a:ext uri="{FF2B5EF4-FFF2-40B4-BE49-F238E27FC236}">
                <a16:creationId xmlns:a16="http://schemas.microsoft.com/office/drawing/2014/main" id="{F4BAE72F-E3F9-45AD-A3A7-A47528D9F375}"/>
              </a:ext>
            </a:extLst>
          </p:cNvPr>
          <p:cNvCxnSpPr>
            <a:cxnSpLocks/>
            <a:stCxn id="152" idx="2"/>
          </p:cNvCxnSpPr>
          <p:nvPr/>
        </p:nvCxnSpPr>
        <p:spPr>
          <a:xfrm>
            <a:off x="3673467" y="2576798"/>
            <a:ext cx="214144" cy="356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AC3619E-5F60-4FF8-AF51-097FE6C38D6E}"/>
              </a:ext>
            </a:extLst>
          </p:cNvPr>
          <p:cNvSpPr txBox="1"/>
          <p:nvPr/>
        </p:nvSpPr>
        <p:spPr>
          <a:xfrm>
            <a:off x="2977138" y="2925880"/>
            <a:ext cx="886412" cy="246221"/>
          </a:xfrm>
          <a:prstGeom prst="rect">
            <a:avLst/>
          </a:prstGeom>
          <a:noFill/>
        </p:spPr>
        <p:txBody>
          <a:bodyPr wrap="square" rtlCol="0">
            <a:spAutoFit/>
          </a:bodyPr>
          <a:lstStyle/>
          <a:p>
            <a:r>
              <a:rPr lang="fr-CH" sz="1000" dirty="0"/>
              <a:t>Private</a:t>
            </a:r>
            <a:r>
              <a:rPr lang="fr-CH" sz="800" dirty="0"/>
              <a:t> </a:t>
            </a:r>
            <a:r>
              <a:rPr lang="fr-CH" sz="1000" dirty="0"/>
              <a:t>flows</a:t>
            </a:r>
          </a:p>
        </p:txBody>
      </p:sp>
      <p:cxnSp>
        <p:nvCxnSpPr>
          <p:cNvPr id="159" name="Straight Arrow Connector 158">
            <a:extLst>
              <a:ext uri="{FF2B5EF4-FFF2-40B4-BE49-F238E27FC236}">
                <a16:creationId xmlns:a16="http://schemas.microsoft.com/office/drawing/2014/main" id="{7916B7E5-9F29-4205-801E-01F022D0F0B0}"/>
              </a:ext>
            </a:extLst>
          </p:cNvPr>
          <p:cNvCxnSpPr>
            <a:cxnSpLocks/>
            <a:stCxn id="157" idx="2"/>
          </p:cNvCxnSpPr>
          <p:nvPr/>
        </p:nvCxnSpPr>
        <p:spPr>
          <a:xfrm>
            <a:off x="3420344" y="3172101"/>
            <a:ext cx="442598" cy="172639"/>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2B270DD7-3B34-483A-B3C4-F318DF215E11}"/>
              </a:ext>
            </a:extLst>
          </p:cNvPr>
          <p:cNvSpPr txBox="1"/>
          <p:nvPr/>
        </p:nvSpPr>
        <p:spPr>
          <a:xfrm>
            <a:off x="4857833" y="2257057"/>
            <a:ext cx="823326" cy="246221"/>
          </a:xfrm>
          <a:prstGeom prst="rect">
            <a:avLst/>
          </a:prstGeom>
          <a:noFill/>
        </p:spPr>
        <p:txBody>
          <a:bodyPr wrap="square" rtlCol="0">
            <a:spAutoFit/>
          </a:bodyPr>
          <a:lstStyle/>
          <a:p>
            <a:r>
              <a:rPr lang="fr-CH" sz="1000" dirty="0"/>
              <a:t>$370 billion</a:t>
            </a:r>
          </a:p>
        </p:txBody>
      </p:sp>
      <p:sp>
        <p:nvSpPr>
          <p:cNvPr id="165" name="TextBox 164">
            <a:extLst>
              <a:ext uri="{FF2B5EF4-FFF2-40B4-BE49-F238E27FC236}">
                <a16:creationId xmlns:a16="http://schemas.microsoft.com/office/drawing/2014/main" id="{7711E826-2FB1-419F-9B6B-27CA472F5DA9}"/>
              </a:ext>
            </a:extLst>
          </p:cNvPr>
          <p:cNvSpPr txBox="1"/>
          <p:nvPr/>
        </p:nvSpPr>
        <p:spPr>
          <a:xfrm>
            <a:off x="3869050" y="2776719"/>
            <a:ext cx="823326" cy="246221"/>
          </a:xfrm>
          <a:prstGeom prst="rect">
            <a:avLst/>
          </a:prstGeom>
          <a:noFill/>
        </p:spPr>
        <p:txBody>
          <a:bodyPr wrap="square" rtlCol="0">
            <a:spAutoFit/>
          </a:bodyPr>
          <a:lstStyle/>
          <a:p>
            <a:r>
              <a:rPr lang="fr-CH" sz="1000" dirty="0"/>
              <a:t>$154 billion</a:t>
            </a:r>
          </a:p>
        </p:txBody>
      </p:sp>
      <p:sp>
        <p:nvSpPr>
          <p:cNvPr id="166" name="TextBox 165">
            <a:extLst>
              <a:ext uri="{FF2B5EF4-FFF2-40B4-BE49-F238E27FC236}">
                <a16:creationId xmlns:a16="http://schemas.microsoft.com/office/drawing/2014/main" id="{3725EA14-B1D5-4BD3-979B-B539DD64ACD3}"/>
              </a:ext>
            </a:extLst>
          </p:cNvPr>
          <p:cNvSpPr txBox="1"/>
          <p:nvPr/>
        </p:nvSpPr>
        <p:spPr>
          <a:xfrm>
            <a:off x="5907910" y="2097259"/>
            <a:ext cx="823326" cy="246221"/>
          </a:xfrm>
          <a:prstGeom prst="rect">
            <a:avLst/>
          </a:prstGeom>
          <a:noFill/>
        </p:spPr>
        <p:txBody>
          <a:bodyPr wrap="square" rtlCol="0">
            <a:spAutoFit/>
          </a:bodyPr>
          <a:lstStyle/>
          <a:p>
            <a:r>
              <a:rPr lang="fr-CH" sz="1000" dirty="0"/>
              <a:t>$430 billion</a:t>
            </a:r>
          </a:p>
        </p:txBody>
      </p:sp>
      <p:sp>
        <p:nvSpPr>
          <p:cNvPr id="167" name="TextBox 166">
            <a:extLst>
              <a:ext uri="{FF2B5EF4-FFF2-40B4-BE49-F238E27FC236}">
                <a16:creationId xmlns:a16="http://schemas.microsoft.com/office/drawing/2014/main" id="{46F30A8B-EC86-4EAB-93F9-47DB6680B1D0}"/>
              </a:ext>
            </a:extLst>
          </p:cNvPr>
          <p:cNvSpPr txBox="1"/>
          <p:nvPr/>
        </p:nvSpPr>
        <p:spPr>
          <a:xfrm>
            <a:off x="6934747" y="1658666"/>
            <a:ext cx="823326" cy="246221"/>
          </a:xfrm>
          <a:prstGeom prst="rect">
            <a:avLst/>
          </a:prstGeom>
          <a:noFill/>
        </p:spPr>
        <p:txBody>
          <a:bodyPr wrap="square" rtlCol="0">
            <a:spAutoFit/>
          </a:bodyPr>
          <a:lstStyle/>
          <a:p>
            <a:r>
              <a:rPr lang="fr-CH" sz="1000" dirty="0"/>
              <a:t>$600 billion</a:t>
            </a:r>
          </a:p>
        </p:txBody>
      </p:sp>
      <p:sp>
        <p:nvSpPr>
          <p:cNvPr id="168" name="TextBox 167">
            <a:extLst>
              <a:ext uri="{FF2B5EF4-FFF2-40B4-BE49-F238E27FC236}">
                <a16:creationId xmlns:a16="http://schemas.microsoft.com/office/drawing/2014/main" id="{E17B778C-B6F4-44FA-B72B-E5EF6C7E8A50}"/>
              </a:ext>
            </a:extLst>
          </p:cNvPr>
          <p:cNvSpPr txBox="1"/>
          <p:nvPr/>
        </p:nvSpPr>
        <p:spPr>
          <a:xfrm>
            <a:off x="4944387" y="2668997"/>
            <a:ext cx="919910" cy="230832"/>
          </a:xfrm>
          <a:prstGeom prst="rect">
            <a:avLst/>
          </a:prstGeom>
          <a:noFill/>
        </p:spPr>
        <p:txBody>
          <a:bodyPr wrap="square" rtlCol="0">
            <a:spAutoFit/>
          </a:bodyPr>
          <a:lstStyle/>
          <a:p>
            <a:r>
              <a:rPr lang="fr-CH" sz="900" dirty="0"/>
              <a:t>$210 billion</a:t>
            </a:r>
          </a:p>
        </p:txBody>
      </p:sp>
      <p:cxnSp>
        <p:nvCxnSpPr>
          <p:cNvPr id="170" name="Straight Arrow Connector 169">
            <a:extLst>
              <a:ext uri="{FF2B5EF4-FFF2-40B4-BE49-F238E27FC236}">
                <a16:creationId xmlns:a16="http://schemas.microsoft.com/office/drawing/2014/main" id="{120EB858-B665-4DAC-9175-B1B7FCBFECA6}"/>
              </a:ext>
            </a:extLst>
          </p:cNvPr>
          <p:cNvCxnSpPr/>
          <p:nvPr/>
        </p:nvCxnSpPr>
        <p:spPr>
          <a:xfrm>
            <a:off x="4984696" y="2631881"/>
            <a:ext cx="0" cy="3134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2BC2-1158-4B3A-ACC9-03237C0B8A5A}"/>
              </a:ext>
            </a:extLst>
          </p:cNvPr>
          <p:cNvSpPr>
            <a:spLocks noGrp="1"/>
          </p:cNvSpPr>
          <p:nvPr>
            <p:ph type="title"/>
          </p:nvPr>
        </p:nvSpPr>
        <p:spPr/>
        <p:txBody>
          <a:bodyPr>
            <a:normAutofit/>
          </a:bodyPr>
          <a:lstStyle/>
          <a:p>
            <a:r>
              <a:rPr lang="en-GB" sz="2800" dirty="0">
                <a:effectLst/>
                <a:latin typeface="Arial (Body)"/>
                <a:ea typeface="Times New Roman" panose="02020603050405020304" pitchFamily="18" charset="0"/>
                <a:cs typeface="Times New Roman" panose="02020603050405020304" pitchFamily="18" charset="0"/>
              </a:rPr>
              <a:t>Annual investment needs by NbS intervention </a:t>
            </a:r>
            <a:r>
              <a:rPr lang="en-GB" sz="2000" dirty="0">
                <a:effectLst/>
                <a:latin typeface="Arial (Body)"/>
                <a:ea typeface="Times New Roman" panose="02020603050405020304" pitchFamily="18" charset="0"/>
                <a:cs typeface="Times New Roman" panose="02020603050405020304" pitchFamily="18" charset="0"/>
              </a:rPr>
              <a:t>(2025-50),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billion</a:t>
            </a:r>
            <a:endParaRPr lang="en-GB" sz="1800" dirty="0"/>
          </a:p>
        </p:txBody>
      </p:sp>
      <p:sp>
        <p:nvSpPr>
          <p:cNvPr id="6" name="Slide Number Placeholder 5">
            <a:extLst>
              <a:ext uri="{FF2B5EF4-FFF2-40B4-BE49-F238E27FC236}">
                <a16:creationId xmlns:a16="http://schemas.microsoft.com/office/drawing/2014/main" id="{8CB63916-49D6-420B-9050-1C44E57C5CD4}"/>
              </a:ext>
            </a:extLst>
          </p:cNvPr>
          <p:cNvSpPr>
            <a:spLocks noGrp="1"/>
          </p:cNvSpPr>
          <p:nvPr>
            <p:ph type="sldNum" sz="quarter" idx="12"/>
          </p:nvPr>
        </p:nvSpPr>
        <p:spPr/>
        <p:txBody>
          <a:bodyPr/>
          <a:lstStyle/>
          <a:p>
            <a:fld id="{6C939D52-1996-4C6E-BA2E-2E2885CC2584}" type="slidenum">
              <a:rPr lang="en-US" smtClean="0"/>
              <a:t>7</a:t>
            </a:fld>
            <a:endParaRPr lang="en-US"/>
          </a:p>
        </p:txBody>
      </p:sp>
      <p:pic>
        <p:nvPicPr>
          <p:cNvPr id="11" name="Content Placeholder 10">
            <a:extLst>
              <a:ext uri="{FF2B5EF4-FFF2-40B4-BE49-F238E27FC236}">
                <a16:creationId xmlns:a16="http://schemas.microsoft.com/office/drawing/2014/main" id="{7224016E-EADA-4D2B-9094-3BDFF41B2302}"/>
              </a:ext>
            </a:extLst>
          </p:cNvPr>
          <p:cNvPicPr>
            <a:picLocks noGrp="1" noChangeAspect="1"/>
          </p:cNvPicPr>
          <p:nvPr>
            <p:ph idx="1"/>
          </p:nvPr>
        </p:nvPicPr>
        <p:blipFill>
          <a:blip r:embed="rId3"/>
          <a:stretch>
            <a:fillRect/>
          </a:stretch>
        </p:blipFill>
        <p:spPr>
          <a:xfrm>
            <a:off x="1344168" y="1332599"/>
            <a:ext cx="7516368" cy="5451665"/>
          </a:xfrm>
        </p:spPr>
      </p:pic>
    </p:spTree>
    <p:extLst>
      <p:ext uri="{BB962C8B-B14F-4D97-AF65-F5344CB8AC3E}">
        <p14:creationId xmlns:p14="http://schemas.microsoft.com/office/powerpoint/2010/main" val="61717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A4C1-5769-4F51-BDB4-1783EDE9F5B3}"/>
              </a:ext>
            </a:extLst>
          </p:cNvPr>
          <p:cNvSpPr>
            <a:spLocks noGrp="1"/>
          </p:cNvSpPr>
          <p:nvPr>
            <p:ph type="title"/>
          </p:nvPr>
        </p:nvSpPr>
        <p:spPr/>
        <p:txBody>
          <a:bodyPr>
            <a:normAutofit/>
          </a:bodyPr>
          <a:lstStyle/>
          <a:p>
            <a:r>
              <a:rPr lang="en-GB" sz="2800" dirty="0">
                <a:effectLst/>
                <a:latin typeface="Share Tech" panose="00000500000000000000"/>
                <a:ea typeface="Times New Roman" panose="02020603050405020304" pitchFamily="18" charset="0"/>
              </a:rPr>
              <a:t>Finance gap to manage </a:t>
            </a:r>
            <a:r>
              <a:rPr lang="en-GB" sz="2800" b="1" dirty="0">
                <a:effectLst/>
                <a:latin typeface="Share Tech" panose="00000500000000000000"/>
                <a:ea typeface="Times New Roman" panose="02020603050405020304" pitchFamily="18" charset="0"/>
              </a:rPr>
              <a:t>existing</a:t>
            </a:r>
            <a:r>
              <a:rPr lang="en-GB" sz="2800" dirty="0">
                <a:effectLst/>
                <a:latin typeface="Share Tech" panose="00000500000000000000"/>
                <a:ea typeface="Times New Roman" panose="02020603050405020304" pitchFamily="18" charset="0"/>
              </a:rPr>
              <a:t> marine and terrestrial protected areas by region (USD million per year)</a:t>
            </a:r>
            <a:endParaRPr lang="en-GB" sz="2800" dirty="0">
              <a:latin typeface="Share Tech" panose="00000500000000000000"/>
            </a:endParaRPr>
          </a:p>
        </p:txBody>
      </p:sp>
      <p:pic>
        <p:nvPicPr>
          <p:cNvPr id="11" name="Content Placeholder 10">
            <a:extLst>
              <a:ext uri="{FF2B5EF4-FFF2-40B4-BE49-F238E27FC236}">
                <a16:creationId xmlns:a16="http://schemas.microsoft.com/office/drawing/2014/main" id="{18A1E863-2D3A-4805-A7E4-CF3863772EF5}"/>
              </a:ext>
            </a:extLst>
          </p:cNvPr>
          <p:cNvPicPr>
            <a:picLocks noGrp="1" noChangeAspect="1"/>
          </p:cNvPicPr>
          <p:nvPr>
            <p:ph idx="1"/>
          </p:nvPr>
        </p:nvPicPr>
        <p:blipFill>
          <a:blip r:embed="rId3"/>
          <a:stretch>
            <a:fillRect/>
          </a:stretch>
        </p:blipFill>
        <p:spPr>
          <a:xfrm>
            <a:off x="611575" y="1418316"/>
            <a:ext cx="9181650" cy="5265947"/>
          </a:xfrm>
        </p:spPr>
      </p:pic>
      <p:sp>
        <p:nvSpPr>
          <p:cNvPr id="12" name="Slide Number Placeholder 11">
            <a:extLst>
              <a:ext uri="{FF2B5EF4-FFF2-40B4-BE49-F238E27FC236}">
                <a16:creationId xmlns:a16="http://schemas.microsoft.com/office/drawing/2014/main" id="{95BD25AB-725D-4CDD-A1C5-30CEC48D3A64}"/>
              </a:ext>
            </a:extLst>
          </p:cNvPr>
          <p:cNvSpPr>
            <a:spLocks noGrp="1"/>
          </p:cNvSpPr>
          <p:nvPr>
            <p:ph type="sldNum" sz="quarter" idx="12"/>
          </p:nvPr>
        </p:nvSpPr>
        <p:spPr/>
        <p:txBody>
          <a:bodyPr/>
          <a:lstStyle/>
          <a:p>
            <a:fld id="{6C939D52-1996-4C6E-BA2E-2E2885CC2584}" type="slidenum">
              <a:rPr lang="en-US" smtClean="0"/>
              <a:t>8</a:t>
            </a:fld>
            <a:endParaRPr lang="en-US"/>
          </a:p>
        </p:txBody>
      </p:sp>
    </p:spTree>
    <p:extLst>
      <p:ext uri="{BB962C8B-B14F-4D97-AF65-F5344CB8AC3E}">
        <p14:creationId xmlns:p14="http://schemas.microsoft.com/office/powerpoint/2010/main" val="205099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4B40-CB6B-439E-A390-653FF8467770}"/>
              </a:ext>
            </a:extLst>
          </p:cNvPr>
          <p:cNvSpPr>
            <a:spLocks noGrp="1"/>
          </p:cNvSpPr>
          <p:nvPr>
            <p:ph type="title"/>
          </p:nvPr>
        </p:nvSpPr>
        <p:spPr/>
        <p:txBody>
          <a:bodyPr>
            <a:normAutofit/>
          </a:bodyPr>
          <a:lstStyle/>
          <a:p>
            <a:r>
              <a:rPr lang="en-GB" sz="2800" dirty="0">
                <a:solidFill>
                  <a:schemeClr val="accent1"/>
                </a:solidFill>
                <a:latin typeface="Share Tech" panose="00000500000000000000"/>
                <a:ea typeface="Times New Roman" panose="02020603050405020304" pitchFamily="18" charset="0"/>
                <a:cs typeface="Times New Roman" panose="02020603050405020304" pitchFamily="18" charset="0"/>
              </a:rPr>
              <a:t>F</a:t>
            </a:r>
            <a:r>
              <a:rPr lang="en-GB" sz="2800" dirty="0">
                <a:solidFill>
                  <a:schemeClr val="accent1"/>
                </a:solidFill>
                <a:effectLst/>
                <a:latin typeface="Share Tech" panose="00000500000000000000"/>
                <a:ea typeface="Times New Roman" panose="02020603050405020304" pitchFamily="18" charset="0"/>
                <a:cs typeface="Times New Roman" panose="02020603050405020304" pitchFamily="18" charset="0"/>
              </a:rPr>
              <a:t>inance gap to reach </a:t>
            </a:r>
            <a:r>
              <a:rPr lang="en-GB" sz="2800" b="1" dirty="0">
                <a:solidFill>
                  <a:schemeClr val="accent1"/>
                </a:solidFill>
                <a:effectLst/>
                <a:latin typeface="Share Tech" panose="00000500000000000000"/>
                <a:ea typeface="Times New Roman" panose="02020603050405020304" pitchFamily="18" charset="0"/>
                <a:cs typeface="Times New Roman" panose="02020603050405020304" pitchFamily="18" charset="0"/>
              </a:rPr>
              <a:t>30x30</a:t>
            </a:r>
            <a:r>
              <a:rPr lang="en-GB" sz="2800" dirty="0">
                <a:solidFill>
                  <a:schemeClr val="accent1"/>
                </a:solidFill>
                <a:effectLst/>
                <a:latin typeface="Share Tech" panose="00000500000000000000"/>
                <a:ea typeface="Times New Roman" panose="02020603050405020304" pitchFamily="18" charset="0"/>
                <a:cs typeface="Times New Roman" panose="02020603050405020304" pitchFamily="18" charset="0"/>
              </a:rPr>
              <a:t> by region (</a:t>
            </a:r>
            <a:r>
              <a:rPr lang="en-GB" sz="2800" dirty="0">
                <a:solidFill>
                  <a:schemeClr val="accent1"/>
                </a:solidFill>
                <a:latin typeface="Share Tech" panose="00000500000000000000"/>
                <a:ea typeface="Times New Roman" panose="02020603050405020304" pitchFamily="18" charset="0"/>
                <a:cs typeface="Times New Roman" panose="02020603050405020304" pitchFamily="18" charset="0"/>
              </a:rPr>
              <a:t>USD</a:t>
            </a:r>
            <a:r>
              <a:rPr lang="en-GB" sz="2800" dirty="0">
                <a:solidFill>
                  <a:schemeClr val="accent1"/>
                </a:solidFill>
                <a:effectLst/>
                <a:latin typeface="Share Tech" panose="00000500000000000000"/>
                <a:ea typeface="Times New Roman" panose="02020603050405020304" pitchFamily="18" charset="0"/>
                <a:cs typeface="Times New Roman" panose="02020603050405020304" pitchFamily="18" charset="0"/>
              </a:rPr>
              <a:t> million per year)</a:t>
            </a:r>
            <a:br>
              <a:rPr lang="en-GB" sz="2800" dirty="0">
                <a:solidFill>
                  <a:schemeClr val="accent1"/>
                </a:solidFill>
                <a:effectLst/>
                <a:latin typeface="Share Tech" panose="00000500000000000000"/>
                <a:ea typeface="Times New Roman" panose="02020603050405020304" pitchFamily="18" charset="0"/>
                <a:cs typeface="Times New Roman" panose="02020603050405020304" pitchFamily="18" charset="0"/>
              </a:rPr>
            </a:br>
            <a:endParaRPr lang="en-GB" sz="2800" dirty="0">
              <a:solidFill>
                <a:schemeClr val="accent1"/>
              </a:solidFill>
              <a:latin typeface="Share Tech" panose="00000500000000000000"/>
            </a:endParaRPr>
          </a:p>
        </p:txBody>
      </p:sp>
      <p:sp>
        <p:nvSpPr>
          <p:cNvPr id="6" name="Slide Number Placeholder 5">
            <a:extLst>
              <a:ext uri="{FF2B5EF4-FFF2-40B4-BE49-F238E27FC236}">
                <a16:creationId xmlns:a16="http://schemas.microsoft.com/office/drawing/2014/main" id="{60E36765-A0BA-4533-A239-0C358118C71F}"/>
              </a:ext>
            </a:extLst>
          </p:cNvPr>
          <p:cNvSpPr>
            <a:spLocks noGrp="1"/>
          </p:cNvSpPr>
          <p:nvPr>
            <p:ph type="sldNum" sz="quarter" idx="12"/>
          </p:nvPr>
        </p:nvSpPr>
        <p:spPr/>
        <p:txBody>
          <a:bodyPr/>
          <a:lstStyle/>
          <a:p>
            <a:fld id="{6C939D52-1996-4C6E-BA2E-2E2885CC2584}" type="slidenum">
              <a:rPr lang="en-US" smtClean="0"/>
              <a:t>9</a:t>
            </a:fld>
            <a:endParaRPr lang="en-US"/>
          </a:p>
        </p:txBody>
      </p:sp>
      <p:pic>
        <p:nvPicPr>
          <p:cNvPr id="11" name="Content Placeholder 10">
            <a:extLst>
              <a:ext uri="{FF2B5EF4-FFF2-40B4-BE49-F238E27FC236}">
                <a16:creationId xmlns:a16="http://schemas.microsoft.com/office/drawing/2014/main" id="{B7C21F94-5C2D-4BE6-BF54-36F1E03BD679}"/>
              </a:ext>
            </a:extLst>
          </p:cNvPr>
          <p:cNvPicPr>
            <a:picLocks noGrp="1" noChangeAspect="1"/>
          </p:cNvPicPr>
          <p:nvPr>
            <p:ph idx="1"/>
          </p:nvPr>
        </p:nvPicPr>
        <p:blipFill>
          <a:blip r:embed="rId3"/>
          <a:stretch>
            <a:fillRect/>
          </a:stretch>
        </p:blipFill>
        <p:spPr>
          <a:xfrm>
            <a:off x="732474" y="1283981"/>
            <a:ext cx="9149509" cy="5574019"/>
          </a:xfrm>
        </p:spPr>
      </p:pic>
    </p:spTree>
    <p:extLst>
      <p:ext uri="{BB962C8B-B14F-4D97-AF65-F5344CB8AC3E}">
        <p14:creationId xmlns:p14="http://schemas.microsoft.com/office/powerpoint/2010/main" val="2466394470"/>
      </p:ext>
    </p:extLst>
  </p:cSld>
  <p:clrMapOvr>
    <a:masterClrMapping/>
  </p:clrMapOvr>
</p:sld>
</file>

<file path=ppt/theme/theme1.xml><?xml version="1.0" encoding="utf-8"?>
<a:theme xmlns:a="http://schemas.openxmlformats.org/drawingml/2006/main" name="State of Finance for Nature Theme">
  <a:themeElements>
    <a:clrScheme name="Anpassat 4">
      <a:dk1>
        <a:srgbClr val="0C5E5E"/>
      </a:dk1>
      <a:lt1>
        <a:srgbClr val="FFFFFF"/>
      </a:lt1>
      <a:dk2>
        <a:srgbClr val="595959"/>
      </a:dk2>
      <a:lt2>
        <a:srgbClr val="CE877A"/>
      </a:lt2>
      <a:accent1>
        <a:srgbClr val="0C5E5E"/>
      </a:accent1>
      <a:accent2>
        <a:srgbClr val="71B7B6"/>
      </a:accent2>
      <a:accent3>
        <a:srgbClr val="CE877A"/>
      </a:accent3>
      <a:accent4>
        <a:srgbClr val="8B1C00"/>
      </a:accent4>
      <a:accent5>
        <a:srgbClr val="7F7F7F"/>
      </a:accent5>
      <a:accent6>
        <a:srgbClr val="D8D8D8"/>
      </a:accent6>
      <a:hlink>
        <a:srgbClr val="71B7B6"/>
      </a:hlink>
      <a:folHlink>
        <a:srgbClr val="71B7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of Finance for Nature Theme" id="{FF5F6040-3169-40FB-A5CB-13D5864D37BF}" vid="{E4797328-B67A-45FD-A995-D4E79A9A0EC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0FA4F095C4904DBDA36630536BEF14" ma:contentTypeVersion="14" ma:contentTypeDescription="Create a new document." ma:contentTypeScope="" ma:versionID="2a32e0666e331ad1d7beb35817ad6796">
  <xsd:schema xmlns:xsd="http://www.w3.org/2001/XMLSchema" xmlns:xs="http://www.w3.org/2001/XMLSchema" xmlns:p="http://schemas.microsoft.com/office/2006/metadata/properties" xmlns:ns3="d11d474f-78e8-4fe7-9834-5da235aca905" xmlns:ns4="9462e398-d48f-47e5-a146-1daa06e90143" targetNamespace="http://schemas.microsoft.com/office/2006/metadata/properties" ma:root="true" ma:fieldsID="db941a504fab5b84b50eb5b42e452655" ns3:_="" ns4:_="">
    <xsd:import namespace="d11d474f-78e8-4fe7-9834-5da235aca905"/>
    <xsd:import namespace="9462e398-d48f-47e5-a146-1daa06e901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d474f-78e8-4fe7-9834-5da235aca9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62e398-d48f-47e5-a146-1daa06e9014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3F5AD-A3D5-4222-AAB3-272F0C118A6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11d474f-78e8-4fe7-9834-5da235aca905"/>
    <ds:schemaRef ds:uri="http://purl.org/dc/terms/"/>
    <ds:schemaRef ds:uri="http://schemas.openxmlformats.org/package/2006/metadata/core-properties"/>
    <ds:schemaRef ds:uri="9462e398-d48f-47e5-a146-1daa06e90143"/>
    <ds:schemaRef ds:uri="http://www.w3.org/XML/1998/namespace"/>
    <ds:schemaRef ds:uri="http://purl.org/dc/dcmitype/"/>
  </ds:schemaRefs>
</ds:datastoreItem>
</file>

<file path=customXml/itemProps2.xml><?xml version="1.0" encoding="utf-8"?>
<ds:datastoreItem xmlns:ds="http://schemas.openxmlformats.org/officeDocument/2006/customXml" ds:itemID="{94E746DB-DF5C-4B95-BA81-986EC1385EA7}">
  <ds:schemaRefs>
    <ds:schemaRef ds:uri="http://schemas.microsoft.com/sharepoint/v3/contenttype/forms"/>
  </ds:schemaRefs>
</ds:datastoreItem>
</file>

<file path=customXml/itemProps3.xml><?xml version="1.0" encoding="utf-8"?>
<ds:datastoreItem xmlns:ds="http://schemas.openxmlformats.org/officeDocument/2006/customXml" ds:itemID="{3EF39196-ABD6-424C-9A89-5A6DD7484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d474f-78e8-4fe7-9834-5da235aca905"/>
    <ds:schemaRef ds:uri="9462e398-d48f-47e5-a146-1daa06e90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6724</TotalTime>
  <Words>2798</Words>
  <Application>Microsoft Office PowerPoint</Application>
  <PresentationFormat>Widescreen</PresentationFormat>
  <Paragraphs>212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 (Body)</vt:lpstr>
      <vt:lpstr>Roboto Slab</vt:lpstr>
      <vt:lpstr>Share Tech</vt:lpstr>
      <vt:lpstr>Arial</vt:lpstr>
      <vt:lpstr>Calibri</vt:lpstr>
      <vt:lpstr>Calibri Light</vt:lpstr>
      <vt:lpstr>Roboto</vt:lpstr>
      <vt:lpstr>Symbol</vt:lpstr>
      <vt:lpstr>State of Finance for Nature Theme</vt:lpstr>
      <vt:lpstr>State of Finance for Nature</vt:lpstr>
      <vt:lpstr>NbS – opportunities to simultaneously tackle climate change, biodiversity loss and land degradation</vt:lpstr>
      <vt:lpstr>Current finance flows to NbS</vt:lpstr>
      <vt:lpstr>Annual current finance flows to NbS and negative flows (USD billion per year)</vt:lpstr>
      <vt:lpstr>Annual current finance flows to NbS, negative flows and investment needs (USD billion per year)</vt:lpstr>
      <vt:lpstr>Annual current finance flows to NbS, negative flows and investment needs (USD billion per year)</vt:lpstr>
      <vt:lpstr>Annual investment needs by NbS intervention (2025-50), $ billion</vt:lpstr>
      <vt:lpstr>Finance gap to manage existing marine and terrestrial protected areas by region (USD million per year)</vt:lpstr>
      <vt:lpstr>Finance gap to reach 30x30 by region (USD million per year) </vt:lpstr>
      <vt:lpstr>Key messages</vt:lpstr>
      <vt:lpstr>Recommendations</vt:lpstr>
      <vt:lpstr>Recommendations</vt:lpstr>
      <vt:lpstr>Thank you</vt:lpstr>
      <vt:lpstr>Cumulative investment needs by NbS activity 2023-50</vt:lpstr>
      <vt:lpstr>UNEP Climate Finance Unit: Who are we? What are we doing?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Finance for Nature Report</dc:title>
  <dc:creator>Bea Vanhala</dc:creator>
  <cp:lastModifiedBy>Nathalie Olsen</cp:lastModifiedBy>
  <cp:revision>49</cp:revision>
  <cp:lastPrinted>2022-10-24T15:18:39Z</cp:lastPrinted>
  <dcterms:created xsi:type="dcterms:W3CDTF">2021-06-17T13:33:24Z</dcterms:created>
  <dcterms:modified xsi:type="dcterms:W3CDTF">2022-10-25T11:40:46Z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0x010100370FA4F095C4904DBDA36630536BEF14</vt:lpwstr>
  </property>
</Properties>
</file>