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4"/>
  </p:sldMasterIdLst>
  <p:notesMasterIdLst>
    <p:notesMasterId r:id="rId20"/>
  </p:notesMasterIdLst>
  <p:sldIdLst>
    <p:sldId id="295" r:id="rId5"/>
    <p:sldId id="3280" r:id="rId6"/>
    <p:sldId id="3300" r:id="rId7"/>
    <p:sldId id="3274" r:id="rId8"/>
    <p:sldId id="3284" r:id="rId9"/>
    <p:sldId id="3292" r:id="rId10"/>
    <p:sldId id="3301" r:id="rId11"/>
    <p:sldId id="3295" r:id="rId12"/>
    <p:sldId id="3296" r:id="rId13"/>
    <p:sldId id="3271" r:id="rId14"/>
    <p:sldId id="3290" r:id="rId15"/>
    <p:sldId id="3278" r:id="rId16"/>
    <p:sldId id="3304" r:id="rId17"/>
    <p:sldId id="3305" r:id="rId18"/>
    <p:sldId id="28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8FD2912-1D75-172D-CD7F-AB60AC482E97}" name="Nathalie Nathe" initials="NN" userId="S::nathalie.nathe@f4b-initiative.net::20507e61-40e7-4781-9dee-1b9feea2f20d" providerId="AD"/>
  <p188:author id="{0E37D61F-D934-6A88-9FD6-A23628F79C09}" name="Lydia Zemke" initials="LZ" userId="49957b0e0b96c9b2" providerId="Windows Live"/>
  <p188:author id="{60EDA553-4A39-C6D4-923E-B5437698EEDB}" name="Guest User" initials="GU" userId="S::urn:spo:anon#9097399ee104f811912a18ba9e67783767bfd5a3cb78d2ba4ae78ddbac76a4be::" providerId="AD"/>
  <p188:author id="{55CB5368-456B-470B-6E28-943D2D982BCE}" name="Jeremy Eppel" initials="JE" userId="241ad204ddb9b278" providerId="Windows Live"/>
  <p188:author id="{A2F22D86-FC93-9CBC-4064-825E2334E647}" name="Gurvir Ahluwalia - CW" initials="GAC" userId="S::gurvir.ahluwalia@cfainstitute.org::c0056f74-baa5-4693-9b64-7078fa474f50" providerId="AD"/>
  <p188:author id="{D8946CAB-04CD-FA3E-259B-BCB8CA07D13B}" name="Nathalie Nathe" initials="NN" userId="Nathalie Nathe" providerId="None"/>
  <p188:author id="{EFFC2BBC-BA0E-1D33-ED70-FD6D8C0E1E49}" name="Joanna O'Malley" initials="JO" userId="S::joanna.omalley@f4b-initiative.net::959b3883-21d4-402c-ad8e-1fc105a8773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DD71"/>
    <a:srgbClr val="329A7B"/>
    <a:srgbClr val="A468D0"/>
    <a:srgbClr val="492067"/>
    <a:srgbClr val="C2502C"/>
    <a:srgbClr val="7C3080"/>
    <a:srgbClr val="E0B038"/>
    <a:srgbClr val="377367"/>
    <a:srgbClr val="25735C"/>
    <a:srgbClr val="336E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/>
    <p:restoredTop sz="94579" autoAdjust="0"/>
  </p:normalViewPr>
  <p:slideViewPr>
    <p:cSldViewPr snapToGrid="0">
      <p:cViewPr varScale="1">
        <p:scale>
          <a:sx n="115" d="100"/>
          <a:sy n="115" d="100"/>
        </p:scale>
        <p:origin x="5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86685F-DC5D-458B-9578-24643A8228C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4C282CA4-B7D4-4F4C-8033-732BB886A672}">
      <dgm:prSet phldrT="[Text]"/>
      <dgm:spPr/>
      <dgm:t>
        <a:bodyPr/>
        <a:lstStyle/>
        <a:p>
          <a:r>
            <a:rPr lang="en-IE" dirty="0">
              <a:solidFill>
                <a:srgbClr val="25735C"/>
              </a:solidFill>
            </a:rPr>
            <a:t>A</a:t>
          </a:r>
        </a:p>
      </dgm:t>
    </dgm:pt>
    <dgm:pt modelId="{8AEC33E0-CCD1-42F3-85EB-F29E8C0262EF}" type="parTrans" cxnId="{E8C25283-0E5B-434B-8C03-1E259183E9E7}">
      <dgm:prSet/>
      <dgm:spPr/>
      <dgm:t>
        <a:bodyPr/>
        <a:lstStyle/>
        <a:p>
          <a:endParaRPr lang="en-IE"/>
        </a:p>
      </dgm:t>
    </dgm:pt>
    <dgm:pt modelId="{D061CD4C-45E6-4D60-B043-96E51FD93672}" type="sibTrans" cxnId="{E8C25283-0E5B-434B-8C03-1E259183E9E7}">
      <dgm:prSet/>
      <dgm:spPr/>
      <dgm:t>
        <a:bodyPr/>
        <a:lstStyle/>
        <a:p>
          <a:endParaRPr lang="en-IE"/>
        </a:p>
      </dgm:t>
    </dgm:pt>
    <dgm:pt modelId="{076C24DE-1D16-47FC-AF91-2BB80E34139A}">
      <dgm:prSet phldrT="[Text]"/>
      <dgm:spPr/>
      <dgm:t>
        <a:bodyPr/>
        <a:lstStyle/>
        <a:p>
          <a:r>
            <a:rPr lang="en-IE" dirty="0">
              <a:solidFill>
                <a:srgbClr val="377367"/>
              </a:solidFill>
            </a:rPr>
            <a:t>B</a:t>
          </a:r>
        </a:p>
      </dgm:t>
    </dgm:pt>
    <dgm:pt modelId="{3213F249-DD6B-4924-B38F-3926AC2F4D45}" type="parTrans" cxnId="{28AE13E6-2AE1-4FB4-87DF-840F654B6CAC}">
      <dgm:prSet/>
      <dgm:spPr/>
      <dgm:t>
        <a:bodyPr/>
        <a:lstStyle/>
        <a:p>
          <a:endParaRPr lang="en-IE"/>
        </a:p>
      </dgm:t>
    </dgm:pt>
    <dgm:pt modelId="{799FFA9D-763A-4090-8EAE-72328856D287}" type="sibTrans" cxnId="{28AE13E6-2AE1-4FB4-87DF-840F654B6CAC}">
      <dgm:prSet/>
      <dgm:spPr/>
      <dgm:t>
        <a:bodyPr/>
        <a:lstStyle/>
        <a:p>
          <a:endParaRPr lang="en-IE"/>
        </a:p>
      </dgm:t>
    </dgm:pt>
    <dgm:pt modelId="{ED1E8CFC-9814-4894-9E24-F01E7B924063}" type="pres">
      <dgm:prSet presAssocID="{8786685F-DC5D-458B-9578-24643A8228CF}" presName="compositeShape" presStyleCnt="0">
        <dgm:presLayoutVars>
          <dgm:chMax val="7"/>
          <dgm:dir/>
          <dgm:resizeHandles val="exact"/>
        </dgm:presLayoutVars>
      </dgm:prSet>
      <dgm:spPr/>
    </dgm:pt>
    <dgm:pt modelId="{B10AF57B-DF54-4B78-87E6-6BF1F10F4BE0}" type="pres">
      <dgm:prSet presAssocID="{4C282CA4-B7D4-4F4C-8033-732BB886A672}" presName="circ1" presStyleLbl="vennNode1" presStyleIdx="0" presStyleCnt="2" custLinFactNeighborX="14050" custLinFactNeighborY="-3450"/>
      <dgm:spPr/>
    </dgm:pt>
    <dgm:pt modelId="{D1F7C109-4227-4259-96BA-35A94A801994}" type="pres">
      <dgm:prSet presAssocID="{4C282CA4-B7D4-4F4C-8033-732BB886A67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3CB3620-DC73-48B3-AC4E-4A286CECEF22}" type="pres">
      <dgm:prSet presAssocID="{076C24DE-1D16-47FC-AF91-2BB80E34139A}" presName="circ2" presStyleLbl="vennNode1" presStyleIdx="1" presStyleCnt="2" custLinFactNeighborX="-1982" custLinFactNeighborY="-3243"/>
      <dgm:spPr/>
    </dgm:pt>
    <dgm:pt modelId="{8267E992-3B72-49C9-81BD-BC0B5BD29F12}" type="pres">
      <dgm:prSet presAssocID="{076C24DE-1D16-47FC-AF91-2BB80E34139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8FB34F24-7288-4937-A55F-CBD401D2366A}" type="presOf" srcId="{4C282CA4-B7D4-4F4C-8033-732BB886A672}" destId="{B10AF57B-DF54-4B78-87E6-6BF1F10F4BE0}" srcOrd="0" destOrd="0" presId="urn:microsoft.com/office/officeart/2005/8/layout/venn1"/>
    <dgm:cxn modelId="{BFA0515C-400D-4A03-AA0B-B4A873EF652E}" type="presOf" srcId="{076C24DE-1D16-47FC-AF91-2BB80E34139A}" destId="{83CB3620-DC73-48B3-AC4E-4A286CECEF22}" srcOrd="0" destOrd="0" presId="urn:microsoft.com/office/officeart/2005/8/layout/venn1"/>
    <dgm:cxn modelId="{E8C25283-0E5B-434B-8C03-1E259183E9E7}" srcId="{8786685F-DC5D-458B-9578-24643A8228CF}" destId="{4C282CA4-B7D4-4F4C-8033-732BB886A672}" srcOrd="0" destOrd="0" parTransId="{8AEC33E0-CCD1-42F3-85EB-F29E8C0262EF}" sibTransId="{D061CD4C-45E6-4D60-B043-96E51FD93672}"/>
    <dgm:cxn modelId="{72C7169A-F195-4691-81EB-E0880AF2C581}" type="presOf" srcId="{8786685F-DC5D-458B-9578-24643A8228CF}" destId="{ED1E8CFC-9814-4894-9E24-F01E7B924063}" srcOrd="0" destOrd="0" presId="urn:microsoft.com/office/officeart/2005/8/layout/venn1"/>
    <dgm:cxn modelId="{5500519F-C51F-4ACB-B1CF-4BB59060DA44}" type="presOf" srcId="{076C24DE-1D16-47FC-AF91-2BB80E34139A}" destId="{8267E992-3B72-49C9-81BD-BC0B5BD29F12}" srcOrd="1" destOrd="0" presId="urn:microsoft.com/office/officeart/2005/8/layout/venn1"/>
    <dgm:cxn modelId="{7259B3B2-8821-412D-9F3C-BEF55E1E74BF}" type="presOf" srcId="{4C282CA4-B7D4-4F4C-8033-732BB886A672}" destId="{D1F7C109-4227-4259-96BA-35A94A801994}" srcOrd="1" destOrd="0" presId="urn:microsoft.com/office/officeart/2005/8/layout/venn1"/>
    <dgm:cxn modelId="{28AE13E6-2AE1-4FB4-87DF-840F654B6CAC}" srcId="{8786685F-DC5D-458B-9578-24643A8228CF}" destId="{076C24DE-1D16-47FC-AF91-2BB80E34139A}" srcOrd="1" destOrd="0" parTransId="{3213F249-DD6B-4924-B38F-3926AC2F4D45}" sibTransId="{799FFA9D-763A-4090-8EAE-72328856D287}"/>
    <dgm:cxn modelId="{781FCD1D-0F63-4DE3-8A99-C2B750127170}" type="presParOf" srcId="{ED1E8CFC-9814-4894-9E24-F01E7B924063}" destId="{B10AF57B-DF54-4B78-87E6-6BF1F10F4BE0}" srcOrd="0" destOrd="0" presId="urn:microsoft.com/office/officeart/2005/8/layout/venn1"/>
    <dgm:cxn modelId="{95F3DE3E-B374-49E5-87B4-E83CF597E81F}" type="presParOf" srcId="{ED1E8CFC-9814-4894-9E24-F01E7B924063}" destId="{D1F7C109-4227-4259-96BA-35A94A801994}" srcOrd="1" destOrd="0" presId="urn:microsoft.com/office/officeart/2005/8/layout/venn1"/>
    <dgm:cxn modelId="{8A8DFA5A-C771-4B37-9EEA-AAE415085D87}" type="presParOf" srcId="{ED1E8CFC-9814-4894-9E24-F01E7B924063}" destId="{83CB3620-DC73-48B3-AC4E-4A286CECEF22}" srcOrd="2" destOrd="0" presId="urn:microsoft.com/office/officeart/2005/8/layout/venn1"/>
    <dgm:cxn modelId="{89041969-0E5A-4D67-BFF2-7A549246A7F5}" type="presParOf" srcId="{ED1E8CFC-9814-4894-9E24-F01E7B924063}" destId="{8267E992-3B72-49C9-81BD-BC0B5BD29F12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0AF57B-DF54-4B78-87E6-6BF1F10F4BE0}">
      <dsp:nvSpPr>
        <dsp:cNvPr id="0" name=""/>
        <dsp:cNvSpPr/>
      </dsp:nvSpPr>
      <dsp:spPr>
        <a:xfrm>
          <a:off x="769109" y="313833"/>
          <a:ext cx="4248271" cy="424827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6500" kern="1200" dirty="0">
              <a:solidFill>
                <a:srgbClr val="25735C"/>
              </a:solidFill>
            </a:rPr>
            <a:t>A</a:t>
          </a:r>
        </a:p>
      </dsp:txBody>
      <dsp:txXfrm>
        <a:off x="1362336" y="814796"/>
        <a:ext cx="2449454" cy="3246346"/>
      </dsp:txXfrm>
    </dsp:sp>
    <dsp:sp modelId="{83CB3620-DC73-48B3-AC4E-4A286CECEF22}">
      <dsp:nvSpPr>
        <dsp:cNvPr id="0" name=""/>
        <dsp:cNvSpPr/>
      </dsp:nvSpPr>
      <dsp:spPr>
        <a:xfrm>
          <a:off x="3149844" y="322627"/>
          <a:ext cx="4248271" cy="424827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6500" kern="1200" dirty="0">
              <a:solidFill>
                <a:srgbClr val="377367"/>
              </a:solidFill>
            </a:rPr>
            <a:t>B</a:t>
          </a:r>
        </a:p>
      </dsp:txBody>
      <dsp:txXfrm>
        <a:off x="4355434" y="823590"/>
        <a:ext cx="2449454" cy="32463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DE1D64-F27C-4492-B38A-094FFCFCCC53}" type="datetimeFigureOut">
              <a:rPr lang="en-IE" smtClean="0"/>
              <a:t>22/11/2022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AE8C0D-F028-4C41-8018-4F69900A179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33376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pt-BR">
              <a:cs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4" name="Google Shape;26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8746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156D4-9E12-4819-B2D0-3DD5107E0C2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08359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6" name="Google Shape;286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817180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6" name="Google Shape;286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831763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6" name="Google Shape;286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62907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3" name="Google Shape;543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4" name="Google Shape;544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pt-B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6" name="Google Shape;286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84440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86" name="Google Shape;286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28137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156D4-9E12-4819-B2D0-3DD5107E0C2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8366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156D4-9E12-4819-B2D0-3DD5107E0C2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9505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156D4-9E12-4819-B2D0-3DD5107E0C2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492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156D4-9E12-4819-B2D0-3DD5107E0C2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0567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156D4-9E12-4819-B2D0-3DD5107E0C2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779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AE8C0D-F028-4C41-8018-4F69900A179B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22680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6093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Somente Título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2614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Conteúdo com Legenda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6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72" name="Google Shape;172;p6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3" name="Google Shape;173;p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7698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Imagem com Legenda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7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9" name="Google Shape;179;p7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80" name="Google Shape;180;p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3648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Título e Texto Vertical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7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3505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Texto e Título Vertical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7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8129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Em Branco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1873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4">
  <p:cSld name="Photo 4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1"/>
          <p:cNvSpPr>
            <a:spLocks noGrp="1"/>
          </p:cNvSpPr>
          <p:nvPr>
            <p:ph type="pic" idx="2"/>
          </p:nvPr>
        </p:nvSpPr>
        <p:spPr>
          <a:xfrm>
            <a:off x="3181350" y="0"/>
            <a:ext cx="901065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3519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00E1F-4BA7-DB3E-ED66-7A2C2F8155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D3B4E8-951F-E16A-9839-12F1BC3391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1F9E3-DDCD-C98D-DB54-33C188B51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3E0A2-C9E0-4EB2-AC4C-34A2DFC18EAF}" type="datetimeFigureOut">
              <a:rPr lang="en-IE" smtClean="0"/>
              <a:t>22/11/2022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F064F1-E572-DE9E-6EDA-28434A049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E56A5C-F574-4249-02DD-09967E720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E743-00F6-43D2-85FE-6A22D5CBA83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60412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1">
  <p:cSld name="Content 1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5"/>
          <p:cNvSpPr>
            <a:spLocks noGrp="1"/>
          </p:cNvSpPr>
          <p:nvPr>
            <p:ph type="pic" idx="2"/>
          </p:nvPr>
        </p:nvSpPr>
        <p:spPr>
          <a:xfrm>
            <a:off x="319088" y="301625"/>
            <a:ext cx="5335587" cy="6249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3705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1">
  <p:cSld name="Photo 1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8"/>
          <p:cNvSpPr>
            <a:spLocks noGrp="1"/>
          </p:cNvSpPr>
          <p:nvPr>
            <p:ph type="pic" idx="2"/>
          </p:nvPr>
        </p:nvSpPr>
        <p:spPr>
          <a:xfrm>
            <a:off x="0" y="0"/>
            <a:ext cx="11549063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4374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2">
  <p:cSld name="Photo 2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9"/>
          <p:cNvSpPr>
            <a:spLocks noGrp="1"/>
          </p:cNvSpPr>
          <p:nvPr>
            <p:ph type="pic" idx="2"/>
          </p:nvPr>
        </p:nvSpPr>
        <p:spPr>
          <a:xfrm>
            <a:off x="642937" y="0"/>
            <a:ext cx="11549063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28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3">
  <p:cSld name="Photo 3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0"/>
          <p:cNvSpPr>
            <a:spLocks noGrp="1"/>
          </p:cNvSpPr>
          <p:nvPr>
            <p:ph type="pic" idx="2"/>
          </p:nvPr>
        </p:nvSpPr>
        <p:spPr>
          <a:xfrm>
            <a:off x="0" y="0"/>
            <a:ext cx="901065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0084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2">
  <p:cSld name="Title 2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3"/>
          <p:cNvSpPr>
            <a:spLocks noGrp="1"/>
          </p:cNvSpPr>
          <p:nvPr>
            <p:ph type="pic" idx="2"/>
          </p:nvPr>
        </p:nvSpPr>
        <p:spPr>
          <a:xfrm>
            <a:off x="7812088" y="0"/>
            <a:ext cx="437991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1790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Cabeçalho da Seção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6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2400"/>
              <a:buNone/>
              <a:defRPr sz="2400">
                <a:solidFill>
                  <a:srgbClr val="99999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9999"/>
              </a:buClr>
              <a:buSzPts val="2000"/>
              <a:buNone/>
              <a:defRPr sz="2000">
                <a:solidFill>
                  <a:srgbClr val="99999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9999"/>
              </a:buClr>
              <a:buSzPts val="1800"/>
              <a:buNone/>
              <a:defRPr sz="1800">
                <a:solidFill>
                  <a:srgbClr val="99999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9999"/>
              </a:buClr>
              <a:buSzPts val="1600"/>
              <a:buNone/>
              <a:defRPr sz="1600">
                <a:solidFill>
                  <a:srgbClr val="99999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9999"/>
              </a:buClr>
              <a:buSzPts val="1600"/>
              <a:buNone/>
              <a:defRPr sz="1600">
                <a:solidFill>
                  <a:srgbClr val="999999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9999"/>
              </a:buClr>
              <a:buSzPts val="1600"/>
              <a:buNone/>
              <a:defRPr sz="1600">
                <a:solidFill>
                  <a:srgbClr val="999999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9999"/>
              </a:buClr>
              <a:buSzPts val="1600"/>
              <a:buNone/>
              <a:defRPr sz="1600">
                <a:solidFill>
                  <a:srgbClr val="999999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9999"/>
              </a:buClr>
              <a:buSzPts val="1600"/>
              <a:buNone/>
              <a:defRPr sz="1600">
                <a:solidFill>
                  <a:srgbClr val="999999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9999"/>
              </a:buClr>
              <a:buSzPts val="1600"/>
              <a:buNone/>
              <a:defRPr sz="1600">
                <a:solidFill>
                  <a:srgbClr val="999999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6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6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8417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Duas Partes de Conteúdo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6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6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8789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Comparação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6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4" name="Google Shape;154;p6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6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6" name="Google Shape;156;p6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5703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5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Google Shape;107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Google Shape;108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18345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88" r:id="rId3"/>
    <p:sldLayoutId id="2147483689" r:id="rId4"/>
    <p:sldLayoutId id="2147483690" r:id="rId5"/>
    <p:sldLayoutId id="2147483692" r:id="rId6"/>
    <p:sldLayoutId id="2147483695" r:id="rId7"/>
    <p:sldLayoutId id="2147483696" r:id="rId8"/>
    <p:sldLayoutId id="2147483697" r:id="rId9"/>
    <p:sldLayoutId id="2147483698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aturefinance.net/making-change/data-disclosure-and-frameworks/finance-nature-alignment/" TargetMode="External"/><Relationship Id="rId3" Type="http://schemas.openxmlformats.org/officeDocument/2006/relationships/image" Target="../media/image2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sv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8.pn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D1579483-9A32-55D3-0786-68EE430E2AE4}"/>
              </a:ext>
            </a:extLst>
          </p:cNvPr>
          <p:cNvGrpSpPr/>
          <p:nvPr/>
        </p:nvGrpSpPr>
        <p:grpSpPr>
          <a:xfrm>
            <a:off x="1275813" y="1935021"/>
            <a:ext cx="3463135" cy="1320748"/>
            <a:chOff x="2245630" y="2108252"/>
            <a:chExt cx="2781517" cy="1060797"/>
          </a:xfrm>
        </p:grpSpPr>
        <p:grpSp>
          <p:nvGrpSpPr>
            <p:cNvPr id="3" name="Graphic 1">
              <a:extLst>
                <a:ext uri="{FF2B5EF4-FFF2-40B4-BE49-F238E27FC236}">
                  <a16:creationId xmlns:a16="http://schemas.microsoft.com/office/drawing/2014/main" id="{1E2177F0-5957-F1DB-EF3D-610311D16458}"/>
                </a:ext>
              </a:extLst>
            </p:cNvPr>
            <p:cNvGrpSpPr/>
            <p:nvPr/>
          </p:nvGrpSpPr>
          <p:grpSpPr>
            <a:xfrm>
              <a:off x="3210648" y="2209974"/>
              <a:ext cx="1816499" cy="782413"/>
              <a:chOff x="3309502" y="3000806"/>
              <a:chExt cx="1816499" cy="782413"/>
            </a:xfrm>
          </p:grpSpPr>
          <p:grpSp>
            <p:nvGrpSpPr>
              <p:cNvPr id="4" name="Graphic 1">
                <a:extLst>
                  <a:ext uri="{FF2B5EF4-FFF2-40B4-BE49-F238E27FC236}">
                    <a16:creationId xmlns:a16="http://schemas.microsoft.com/office/drawing/2014/main" id="{AA508B2A-D44E-DD8E-8B83-8FC5D196CA20}"/>
                  </a:ext>
                </a:extLst>
              </p:cNvPr>
              <p:cNvGrpSpPr/>
              <p:nvPr/>
            </p:nvGrpSpPr>
            <p:grpSpPr>
              <a:xfrm>
                <a:off x="3313835" y="3000806"/>
                <a:ext cx="1812166" cy="354864"/>
                <a:chOff x="3313835" y="3000806"/>
                <a:chExt cx="1812166" cy="354864"/>
              </a:xfrm>
              <a:solidFill>
                <a:srgbClr val="2F3E46"/>
              </a:solidFill>
            </p:grpSpPr>
            <p:sp>
              <p:nvSpPr>
                <p:cNvPr id="5" name="Freeform: Shape 4">
                  <a:extLst>
                    <a:ext uri="{FF2B5EF4-FFF2-40B4-BE49-F238E27FC236}">
                      <a16:creationId xmlns:a16="http://schemas.microsoft.com/office/drawing/2014/main" id="{EC7DB76F-6037-3B3E-8E37-2C5383CF8160}"/>
                    </a:ext>
                  </a:extLst>
                </p:cNvPr>
                <p:cNvSpPr/>
                <p:nvPr/>
              </p:nvSpPr>
              <p:spPr>
                <a:xfrm>
                  <a:off x="3313835" y="3002238"/>
                  <a:ext cx="271509" cy="349135"/>
                </a:xfrm>
                <a:custGeom>
                  <a:avLst/>
                  <a:gdLst>
                    <a:gd name="connsiteX0" fmla="*/ 266605 w 271509"/>
                    <a:gd name="connsiteY0" fmla="*/ 5442 h 349135"/>
                    <a:gd name="connsiteX1" fmla="*/ 253070 w 271509"/>
                    <a:gd name="connsiteY1" fmla="*/ 0 h 349135"/>
                    <a:gd name="connsiteX2" fmla="*/ 239894 w 271509"/>
                    <a:gd name="connsiteY2" fmla="*/ 5335 h 349135"/>
                    <a:gd name="connsiteX3" fmla="*/ 234595 w 271509"/>
                    <a:gd name="connsiteY3" fmla="*/ 18511 h 349135"/>
                    <a:gd name="connsiteX4" fmla="*/ 234595 w 271509"/>
                    <a:gd name="connsiteY4" fmla="*/ 276988 h 349135"/>
                    <a:gd name="connsiteX5" fmla="*/ 34588 w 271509"/>
                    <a:gd name="connsiteY5" fmla="*/ 7376 h 349135"/>
                    <a:gd name="connsiteX6" fmla="*/ 18977 w 271509"/>
                    <a:gd name="connsiteY6" fmla="*/ 36 h 349135"/>
                    <a:gd name="connsiteX7" fmla="*/ 5657 w 271509"/>
                    <a:gd name="connsiteY7" fmla="*/ 5263 h 349135"/>
                    <a:gd name="connsiteX8" fmla="*/ 0 w 271509"/>
                    <a:gd name="connsiteY8" fmla="*/ 19514 h 349135"/>
                    <a:gd name="connsiteX9" fmla="*/ 0 w 271509"/>
                    <a:gd name="connsiteY9" fmla="*/ 331126 h 349135"/>
                    <a:gd name="connsiteX10" fmla="*/ 5299 w 271509"/>
                    <a:gd name="connsiteY10" fmla="*/ 343801 h 349135"/>
                    <a:gd name="connsiteX11" fmla="*/ 18475 w 271509"/>
                    <a:gd name="connsiteY11" fmla="*/ 349136 h 349135"/>
                    <a:gd name="connsiteX12" fmla="*/ 31294 w 271509"/>
                    <a:gd name="connsiteY12" fmla="*/ 343908 h 349135"/>
                    <a:gd name="connsiteX13" fmla="*/ 36951 w 271509"/>
                    <a:gd name="connsiteY13" fmla="*/ 331126 h 349135"/>
                    <a:gd name="connsiteX14" fmla="*/ 36951 w 271509"/>
                    <a:gd name="connsiteY14" fmla="*/ 74081 h 349135"/>
                    <a:gd name="connsiteX15" fmla="*/ 235991 w 271509"/>
                    <a:gd name="connsiteY15" fmla="*/ 342261 h 349135"/>
                    <a:gd name="connsiteX16" fmla="*/ 236457 w 271509"/>
                    <a:gd name="connsiteY16" fmla="*/ 342798 h 349135"/>
                    <a:gd name="connsiteX17" fmla="*/ 242973 w 271509"/>
                    <a:gd name="connsiteY17" fmla="*/ 347202 h 349135"/>
                    <a:gd name="connsiteX18" fmla="*/ 251566 w 271509"/>
                    <a:gd name="connsiteY18" fmla="*/ 349100 h 349135"/>
                    <a:gd name="connsiteX19" fmla="*/ 265602 w 271509"/>
                    <a:gd name="connsiteY19" fmla="*/ 343622 h 349135"/>
                    <a:gd name="connsiteX20" fmla="*/ 271510 w 271509"/>
                    <a:gd name="connsiteY20" fmla="*/ 328655 h 349135"/>
                    <a:gd name="connsiteX21" fmla="*/ 271510 w 271509"/>
                    <a:gd name="connsiteY21" fmla="*/ 18511 h 349135"/>
                    <a:gd name="connsiteX22" fmla="*/ 266569 w 271509"/>
                    <a:gd name="connsiteY22" fmla="*/ 5478 h 349135"/>
                    <a:gd name="connsiteX23" fmla="*/ 266569 w 271509"/>
                    <a:gd name="connsiteY23" fmla="*/ 5478 h 3491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271509" h="349135">
                      <a:moveTo>
                        <a:pt x="266605" y="5442"/>
                      </a:moveTo>
                      <a:cubicBezTo>
                        <a:pt x="263203" y="1826"/>
                        <a:pt x="258656" y="0"/>
                        <a:pt x="253070" y="0"/>
                      </a:cubicBezTo>
                      <a:cubicBezTo>
                        <a:pt x="247879" y="0"/>
                        <a:pt x="243439" y="1790"/>
                        <a:pt x="239894" y="5335"/>
                      </a:cubicBezTo>
                      <a:cubicBezTo>
                        <a:pt x="236349" y="8880"/>
                        <a:pt x="234595" y="13284"/>
                        <a:pt x="234595" y="18511"/>
                      </a:cubicBezTo>
                      <a:lnTo>
                        <a:pt x="234595" y="276988"/>
                      </a:lnTo>
                      <a:lnTo>
                        <a:pt x="34588" y="7376"/>
                      </a:lnTo>
                      <a:cubicBezTo>
                        <a:pt x="32153" y="4010"/>
                        <a:pt x="27462" y="36"/>
                        <a:pt x="18977" y="36"/>
                      </a:cubicBezTo>
                      <a:cubicBezTo>
                        <a:pt x="13821" y="36"/>
                        <a:pt x="9345" y="1790"/>
                        <a:pt x="5657" y="5263"/>
                      </a:cubicBezTo>
                      <a:cubicBezTo>
                        <a:pt x="1898" y="8808"/>
                        <a:pt x="0" y="13606"/>
                        <a:pt x="0" y="19514"/>
                      </a:cubicBezTo>
                      <a:lnTo>
                        <a:pt x="0" y="331126"/>
                      </a:lnTo>
                      <a:cubicBezTo>
                        <a:pt x="0" y="336031"/>
                        <a:pt x="1790" y="340292"/>
                        <a:pt x="5299" y="343801"/>
                      </a:cubicBezTo>
                      <a:cubicBezTo>
                        <a:pt x="8808" y="347345"/>
                        <a:pt x="13248" y="349136"/>
                        <a:pt x="18475" y="349136"/>
                      </a:cubicBezTo>
                      <a:cubicBezTo>
                        <a:pt x="23309" y="349136"/>
                        <a:pt x="27642" y="347381"/>
                        <a:pt x="31294" y="343908"/>
                      </a:cubicBezTo>
                      <a:cubicBezTo>
                        <a:pt x="35053" y="340363"/>
                        <a:pt x="36951" y="336067"/>
                        <a:pt x="36951" y="331126"/>
                      </a:cubicBezTo>
                      <a:lnTo>
                        <a:pt x="36951" y="74081"/>
                      </a:lnTo>
                      <a:lnTo>
                        <a:pt x="235991" y="342261"/>
                      </a:lnTo>
                      <a:lnTo>
                        <a:pt x="236457" y="342798"/>
                      </a:lnTo>
                      <a:cubicBezTo>
                        <a:pt x="238140" y="344481"/>
                        <a:pt x="240324" y="345985"/>
                        <a:pt x="242973" y="347202"/>
                      </a:cubicBezTo>
                      <a:cubicBezTo>
                        <a:pt x="245730" y="348455"/>
                        <a:pt x="248595" y="349100"/>
                        <a:pt x="251566" y="349100"/>
                      </a:cubicBezTo>
                      <a:cubicBezTo>
                        <a:pt x="257045" y="349100"/>
                        <a:pt x="261771" y="347274"/>
                        <a:pt x="265602" y="343622"/>
                      </a:cubicBezTo>
                      <a:cubicBezTo>
                        <a:pt x="269505" y="339934"/>
                        <a:pt x="271510" y="334885"/>
                        <a:pt x="271510" y="328655"/>
                      </a:cubicBezTo>
                      <a:lnTo>
                        <a:pt x="271510" y="18511"/>
                      </a:lnTo>
                      <a:cubicBezTo>
                        <a:pt x="271510" y="13391"/>
                        <a:pt x="269827" y="8987"/>
                        <a:pt x="266569" y="5478"/>
                      </a:cubicBezTo>
                      <a:lnTo>
                        <a:pt x="266569" y="5478"/>
                      </a:lnTo>
                      <a:close/>
                    </a:path>
                  </a:pathLst>
                </a:custGeom>
                <a:solidFill>
                  <a:srgbClr val="2F3E46"/>
                </a:solidFill>
                <a:ln w="3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8" name="Freeform: Shape 7">
                  <a:extLst>
                    <a:ext uri="{FF2B5EF4-FFF2-40B4-BE49-F238E27FC236}">
                      <a16:creationId xmlns:a16="http://schemas.microsoft.com/office/drawing/2014/main" id="{B5B82233-51C7-FD04-18CB-305D6F09610F}"/>
                    </a:ext>
                  </a:extLst>
                </p:cNvPr>
                <p:cNvSpPr/>
                <p:nvPr/>
              </p:nvSpPr>
              <p:spPr>
                <a:xfrm>
                  <a:off x="3635185" y="3000806"/>
                  <a:ext cx="295284" cy="351033"/>
                </a:xfrm>
                <a:custGeom>
                  <a:avLst/>
                  <a:gdLst>
                    <a:gd name="connsiteX0" fmla="*/ 166458 w 295284"/>
                    <a:gd name="connsiteY0" fmla="*/ 12603 h 351033"/>
                    <a:gd name="connsiteX1" fmla="*/ 159297 w 295284"/>
                    <a:gd name="connsiteY1" fmla="*/ 3616 h 351033"/>
                    <a:gd name="connsiteX2" fmla="*/ 147911 w 295284"/>
                    <a:gd name="connsiteY2" fmla="*/ 0 h 351033"/>
                    <a:gd name="connsiteX3" fmla="*/ 128827 w 295284"/>
                    <a:gd name="connsiteY3" fmla="*/ 12747 h 351033"/>
                    <a:gd name="connsiteX4" fmla="*/ 752 w 295284"/>
                    <a:gd name="connsiteY4" fmla="*/ 326113 h 351033"/>
                    <a:gd name="connsiteX5" fmla="*/ 0 w 295284"/>
                    <a:gd name="connsiteY5" fmla="*/ 332057 h 351033"/>
                    <a:gd name="connsiteX6" fmla="*/ 0 w 295284"/>
                    <a:gd name="connsiteY6" fmla="*/ 333918 h 351033"/>
                    <a:gd name="connsiteX7" fmla="*/ 5299 w 295284"/>
                    <a:gd name="connsiteY7" fmla="*/ 346200 h 351033"/>
                    <a:gd name="connsiteX8" fmla="*/ 18941 w 295284"/>
                    <a:gd name="connsiteY8" fmla="*/ 351033 h 351033"/>
                    <a:gd name="connsiteX9" fmla="*/ 36593 w 295284"/>
                    <a:gd name="connsiteY9" fmla="*/ 338251 h 351033"/>
                    <a:gd name="connsiteX10" fmla="*/ 71216 w 295284"/>
                    <a:gd name="connsiteY10" fmla="*/ 252641 h 351033"/>
                    <a:gd name="connsiteX11" fmla="*/ 222135 w 295284"/>
                    <a:gd name="connsiteY11" fmla="*/ 252641 h 351033"/>
                    <a:gd name="connsiteX12" fmla="*/ 257295 w 295284"/>
                    <a:gd name="connsiteY12" fmla="*/ 338394 h 351033"/>
                    <a:gd name="connsiteX13" fmla="*/ 264456 w 295284"/>
                    <a:gd name="connsiteY13" fmla="*/ 347381 h 351033"/>
                    <a:gd name="connsiteX14" fmla="*/ 275842 w 295284"/>
                    <a:gd name="connsiteY14" fmla="*/ 350997 h 351033"/>
                    <a:gd name="connsiteX15" fmla="*/ 289269 w 295284"/>
                    <a:gd name="connsiteY15" fmla="*/ 345877 h 351033"/>
                    <a:gd name="connsiteX16" fmla="*/ 295285 w 295284"/>
                    <a:gd name="connsiteY16" fmla="*/ 332021 h 351033"/>
                    <a:gd name="connsiteX17" fmla="*/ 294175 w 295284"/>
                    <a:gd name="connsiteY17" fmla="*/ 325003 h 351033"/>
                    <a:gd name="connsiteX18" fmla="*/ 166422 w 295284"/>
                    <a:gd name="connsiteY18" fmla="*/ 12532 h 351033"/>
                    <a:gd name="connsiteX19" fmla="*/ 206488 w 295284"/>
                    <a:gd name="connsiteY19" fmla="*/ 214222 h 351033"/>
                    <a:gd name="connsiteX20" fmla="*/ 86362 w 295284"/>
                    <a:gd name="connsiteY20" fmla="*/ 214222 h 351033"/>
                    <a:gd name="connsiteX21" fmla="*/ 146013 w 295284"/>
                    <a:gd name="connsiteY21" fmla="*/ 66418 h 351033"/>
                    <a:gd name="connsiteX22" fmla="*/ 206524 w 295284"/>
                    <a:gd name="connsiteY22" fmla="*/ 214222 h 351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95284" h="351033">
                      <a:moveTo>
                        <a:pt x="166458" y="12603"/>
                      </a:moveTo>
                      <a:cubicBezTo>
                        <a:pt x="164811" y="8915"/>
                        <a:pt x="162412" y="5908"/>
                        <a:pt x="159297" y="3616"/>
                      </a:cubicBezTo>
                      <a:cubicBezTo>
                        <a:pt x="156003" y="1217"/>
                        <a:pt x="152172" y="0"/>
                        <a:pt x="147911" y="0"/>
                      </a:cubicBezTo>
                      <a:cubicBezTo>
                        <a:pt x="138745" y="0"/>
                        <a:pt x="132157" y="4404"/>
                        <a:pt x="128827" y="12747"/>
                      </a:cubicBezTo>
                      <a:lnTo>
                        <a:pt x="752" y="326113"/>
                      </a:lnTo>
                      <a:cubicBezTo>
                        <a:pt x="251" y="327617"/>
                        <a:pt x="0" y="329514"/>
                        <a:pt x="0" y="332057"/>
                      </a:cubicBezTo>
                      <a:lnTo>
                        <a:pt x="0" y="333918"/>
                      </a:lnTo>
                      <a:cubicBezTo>
                        <a:pt x="430" y="338967"/>
                        <a:pt x="2220" y="343120"/>
                        <a:pt x="5299" y="346200"/>
                      </a:cubicBezTo>
                      <a:cubicBezTo>
                        <a:pt x="8486" y="349422"/>
                        <a:pt x="13105" y="351033"/>
                        <a:pt x="18941" y="351033"/>
                      </a:cubicBezTo>
                      <a:cubicBezTo>
                        <a:pt x="24777" y="351033"/>
                        <a:pt x="32368" y="348813"/>
                        <a:pt x="36593" y="338251"/>
                      </a:cubicBezTo>
                      <a:lnTo>
                        <a:pt x="71216" y="252641"/>
                      </a:lnTo>
                      <a:lnTo>
                        <a:pt x="222135" y="252641"/>
                      </a:lnTo>
                      <a:lnTo>
                        <a:pt x="257295" y="338394"/>
                      </a:lnTo>
                      <a:cubicBezTo>
                        <a:pt x="258942" y="342082"/>
                        <a:pt x="261341" y="345125"/>
                        <a:pt x="264456" y="347381"/>
                      </a:cubicBezTo>
                      <a:cubicBezTo>
                        <a:pt x="267715" y="349780"/>
                        <a:pt x="271546" y="350997"/>
                        <a:pt x="275842" y="350997"/>
                      </a:cubicBezTo>
                      <a:cubicBezTo>
                        <a:pt x="280963" y="350997"/>
                        <a:pt x="285474" y="349279"/>
                        <a:pt x="289269" y="345877"/>
                      </a:cubicBezTo>
                      <a:cubicBezTo>
                        <a:pt x="293208" y="342368"/>
                        <a:pt x="295285" y="337606"/>
                        <a:pt x="295285" y="332021"/>
                      </a:cubicBezTo>
                      <a:cubicBezTo>
                        <a:pt x="295285" y="330302"/>
                        <a:pt x="294926" y="328082"/>
                        <a:pt x="294175" y="325003"/>
                      </a:cubicBezTo>
                      <a:lnTo>
                        <a:pt x="166422" y="12532"/>
                      </a:lnTo>
                      <a:close/>
                      <a:moveTo>
                        <a:pt x="206488" y="214222"/>
                      </a:moveTo>
                      <a:lnTo>
                        <a:pt x="86362" y="214222"/>
                      </a:lnTo>
                      <a:lnTo>
                        <a:pt x="146013" y="66418"/>
                      </a:lnTo>
                      <a:lnTo>
                        <a:pt x="206524" y="214222"/>
                      </a:lnTo>
                      <a:close/>
                    </a:path>
                  </a:pathLst>
                </a:custGeom>
                <a:solidFill>
                  <a:srgbClr val="2F3E46"/>
                </a:solidFill>
                <a:ln w="3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461B8D44-1C40-5FDE-BC9A-76792232917E}"/>
                    </a:ext>
                  </a:extLst>
                </p:cNvPr>
                <p:cNvSpPr/>
                <p:nvPr/>
              </p:nvSpPr>
              <p:spPr>
                <a:xfrm>
                  <a:off x="3912245" y="3002274"/>
                  <a:ext cx="269612" cy="349063"/>
                </a:xfrm>
                <a:custGeom>
                  <a:avLst/>
                  <a:gdLst>
                    <a:gd name="connsiteX0" fmla="*/ 263919 w 269612"/>
                    <a:gd name="connsiteY0" fmla="*/ 5192 h 349063"/>
                    <a:gd name="connsiteX1" fmla="*/ 250134 w 269612"/>
                    <a:gd name="connsiteY1" fmla="*/ 0 h 349063"/>
                    <a:gd name="connsiteX2" fmla="*/ 19442 w 269612"/>
                    <a:gd name="connsiteY2" fmla="*/ 0 h 349063"/>
                    <a:gd name="connsiteX3" fmla="*/ 5657 w 269612"/>
                    <a:gd name="connsiteY3" fmla="*/ 5228 h 349063"/>
                    <a:gd name="connsiteX4" fmla="*/ 0 w 269612"/>
                    <a:gd name="connsiteY4" fmla="*/ 18511 h 349063"/>
                    <a:gd name="connsiteX5" fmla="*/ 5657 w 269612"/>
                    <a:gd name="connsiteY5" fmla="*/ 32260 h 349063"/>
                    <a:gd name="connsiteX6" fmla="*/ 19442 w 269612"/>
                    <a:gd name="connsiteY6" fmla="*/ 37488 h 349063"/>
                    <a:gd name="connsiteX7" fmla="*/ 114863 w 269612"/>
                    <a:gd name="connsiteY7" fmla="*/ 37488 h 349063"/>
                    <a:gd name="connsiteX8" fmla="*/ 114863 w 269612"/>
                    <a:gd name="connsiteY8" fmla="*/ 329622 h 349063"/>
                    <a:gd name="connsiteX9" fmla="*/ 120413 w 269612"/>
                    <a:gd name="connsiteY9" fmla="*/ 343514 h 349063"/>
                    <a:gd name="connsiteX10" fmla="*/ 134806 w 269612"/>
                    <a:gd name="connsiteY10" fmla="*/ 349064 h 349063"/>
                    <a:gd name="connsiteX11" fmla="*/ 148842 w 269612"/>
                    <a:gd name="connsiteY11" fmla="*/ 343622 h 349063"/>
                    <a:gd name="connsiteX12" fmla="*/ 154750 w 269612"/>
                    <a:gd name="connsiteY12" fmla="*/ 329622 h 349063"/>
                    <a:gd name="connsiteX13" fmla="*/ 154750 w 269612"/>
                    <a:gd name="connsiteY13" fmla="*/ 37452 h 349063"/>
                    <a:gd name="connsiteX14" fmla="*/ 250170 w 269612"/>
                    <a:gd name="connsiteY14" fmla="*/ 37452 h 349063"/>
                    <a:gd name="connsiteX15" fmla="*/ 263848 w 269612"/>
                    <a:gd name="connsiteY15" fmla="*/ 32583 h 349063"/>
                    <a:gd name="connsiteX16" fmla="*/ 269612 w 269612"/>
                    <a:gd name="connsiteY16" fmla="*/ 18977 h 349063"/>
                    <a:gd name="connsiteX17" fmla="*/ 263955 w 269612"/>
                    <a:gd name="connsiteY17" fmla="*/ 5228 h 349063"/>
                    <a:gd name="connsiteX18" fmla="*/ 263955 w 269612"/>
                    <a:gd name="connsiteY18" fmla="*/ 5228 h 349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69612" h="349063">
                      <a:moveTo>
                        <a:pt x="263919" y="5192"/>
                      </a:moveTo>
                      <a:cubicBezTo>
                        <a:pt x="260231" y="1719"/>
                        <a:pt x="255613" y="0"/>
                        <a:pt x="250134" y="0"/>
                      </a:cubicBezTo>
                      <a:lnTo>
                        <a:pt x="19442" y="0"/>
                      </a:lnTo>
                      <a:cubicBezTo>
                        <a:pt x="13964" y="0"/>
                        <a:pt x="9309" y="1754"/>
                        <a:pt x="5657" y="5228"/>
                      </a:cubicBezTo>
                      <a:cubicBezTo>
                        <a:pt x="1898" y="8772"/>
                        <a:pt x="0" y="13248"/>
                        <a:pt x="0" y="18511"/>
                      </a:cubicBezTo>
                      <a:cubicBezTo>
                        <a:pt x="0" y="24097"/>
                        <a:pt x="1898" y="28751"/>
                        <a:pt x="5657" y="32260"/>
                      </a:cubicBezTo>
                      <a:cubicBezTo>
                        <a:pt x="9309" y="35733"/>
                        <a:pt x="13964" y="37488"/>
                        <a:pt x="19442" y="37488"/>
                      </a:cubicBezTo>
                      <a:lnTo>
                        <a:pt x="114863" y="37488"/>
                      </a:lnTo>
                      <a:lnTo>
                        <a:pt x="114863" y="329622"/>
                      </a:lnTo>
                      <a:cubicBezTo>
                        <a:pt x="114863" y="335172"/>
                        <a:pt x="116725" y="339826"/>
                        <a:pt x="120413" y="343514"/>
                      </a:cubicBezTo>
                      <a:cubicBezTo>
                        <a:pt x="124100" y="347202"/>
                        <a:pt x="128934" y="349064"/>
                        <a:pt x="134806" y="349064"/>
                      </a:cubicBezTo>
                      <a:cubicBezTo>
                        <a:pt x="140284" y="349064"/>
                        <a:pt x="145011" y="347238"/>
                        <a:pt x="148842" y="343622"/>
                      </a:cubicBezTo>
                      <a:cubicBezTo>
                        <a:pt x="152745" y="339934"/>
                        <a:pt x="154750" y="335207"/>
                        <a:pt x="154750" y="329622"/>
                      </a:cubicBezTo>
                      <a:lnTo>
                        <a:pt x="154750" y="37452"/>
                      </a:lnTo>
                      <a:lnTo>
                        <a:pt x="250170" y="37452"/>
                      </a:lnTo>
                      <a:cubicBezTo>
                        <a:pt x="255577" y="37452"/>
                        <a:pt x="260196" y="35805"/>
                        <a:pt x="263848" y="32583"/>
                      </a:cubicBezTo>
                      <a:cubicBezTo>
                        <a:pt x="267679" y="29181"/>
                        <a:pt x="269612" y="24598"/>
                        <a:pt x="269612" y="18977"/>
                      </a:cubicBezTo>
                      <a:cubicBezTo>
                        <a:pt x="269612" y="13355"/>
                        <a:pt x="267715" y="8772"/>
                        <a:pt x="263955" y="5228"/>
                      </a:cubicBezTo>
                      <a:lnTo>
                        <a:pt x="263955" y="5228"/>
                      </a:lnTo>
                      <a:close/>
                    </a:path>
                  </a:pathLst>
                </a:custGeom>
                <a:solidFill>
                  <a:srgbClr val="2F3E46"/>
                </a:solidFill>
                <a:ln w="3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20E353F6-7B3D-7149-0797-547182E003C3}"/>
                    </a:ext>
                  </a:extLst>
                </p:cNvPr>
                <p:cNvSpPr/>
                <p:nvPr/>
              </p:nvSpPr>
              <p:spPr>
                <a:xfrm>
                  <a:off x="4238930" y="3002238"/>
                  <a:ext cx="264313" cy="353432"/>
                </a:xfrm>
                <a:custGeom>
                  <a:avLst/>
                  <a:gdLst>
                    <a:gd name="connsiteX0" fmla="*/ 258728 w 264313"/>
                    <a:gd name="connsiteY0" fmla="*/ 5586 h 353432"/>
                    <a:gd name="connsiteX1" fmla="*/ 244835 w 264313"/>
                    <a:gd name="connsiteY1" fmla="*/ 36 h 353432"/>
                    <a:gd name="connsiteX2" fmla="*/ 231086 w 264313"/>
                    <a:gd name="connsiteY2" fmla="*/ 5693 h 353432"/>
                    <a:gd name="connsiteX3" fmla="*/ 225859 w 264313"/>
                    <a:gd name="connsiteY3" fmla="*/ 19478 h 353432"/>
                    <a:gd name="connsiteX4" fmla="*/ 225859 w 264313"/>
                    <a:gd name="connsiteY4" fmla="*/ 220130 h 353432"/>
                    <a:gd name="connsiteX5" fmla="*/ 213184 w 264313"/>
                    <a:gd name="connsiteY5" fmla="*/ 267572 h 353432"/>
                    <a:gd name="connsiteX6" fmla="*/ 179061 w 264313"/>
                    <a:gd name="connsiteY6" fmla="*/ 301944 h 353432"/>
                    <a:gd name="connsiteX7" fmla="*/ 132372 w 264313"/>
                    <a:gd name="connsiteY7" fmla="*/ 314584 h 353432"/>
                    <a:gd name="connsiteX8" fmla="*/ 86147 w 264313"/>
                    <a:gd name="connsiteY8" fmla="*/ 301944 h 353432"/>
                    <a:gd name="connsiteX9" fmla="*/ 52276 w 264313"/>
                    <a:gd name="connsiteY9" fmla="*/ 267607 h 353432"/>
                    <a:gd name="connsiteX10" fmla="*/ 39851 w 264313"/>
                    <a:gd name="connsiteY10" fmla="*/ 220130 h 353432"/>
                    <a:gd name="connsiteX11" fmla="*/ 39851 w 264313"/>
                    <a:gd name="connsiteY11" fmla="*/ 19478 h 353432"/>
                    <a:gd name="connsiteX12" fmla="*/ 33943 w 264313"/>
                    <a:gd name="connsiteY12" fmla="*/ 5478 h 353432"/>
                    <a:gd name="connsiteX13" fmla="*/ 20409 w 264313"/>
                    <a:gd name="connsiteY13" fmla="*/ 0 h 353432"/>
                    <a:gd name="connsiteX14" fmla="*/ 5550 w 264313"/>
                    <a:gd name="connsiteY14" fmla="*/ 5550 h 353432"/>
                    <a:gd name="connsiteX15" fmla="*/ 0 w 264313"/>
                    <a:gd name="connsiteY15" fmla="*/ 19442 h 353432"/>
                    <a:gd name="connsiteX16" fmla="*/ 0 w 264313"/>
                    <a:gd name="connsiteY16" fmla="*/ 220094 h 353432"/>
                    <a:gd name="connsiteX17" fmla="*/ 17616 w 264313"/>
                    <a:gd name="connsiteY17" fmla="*/ 287479 h 353432"/>
                    <a:gd name="connsiteX18" fmla="*/ 65452 w 264313"/>
                    <a:gd name="connsiteY18" fmla="*/ 335816 h 353432"/>
                    <a:gd name="connsiteX19" fmla="*/ 132407 w 264313"/>
                    <a:gd name="connsiteY19" fmla="*/ 353432 h 353432"/>
                    <a:gd name="connsiteX20" fmla="*/ 198862 w 264313"/>
                    <a:gd name="connsiteY20" fmla="*/ 335816 h 353432"/>
                    <a:gd name="connsiteX21" fmla="*/ 246697 w 264313"/>
                    <a:gd name="connsiteY21" fmla="*/ 287479 h 353432"/>
                    <a:gd name="connsiteX22" fmla="*/ 264313 w 264313"/>
                    <a:gd name="connsiteY22" fmla="*/ 220094 h 353432"/>
                    <a:gd name="connsiteX23" fmla="*/ 264313 w 264313"/>
                    <a:gd name="connsiteY23" fmla="*/ 19478 h 353432"/>
                    <a:gd name="connsiteX24" fmla="*/ 258763 w 264313"/>
                    <a:gd name="connsiteY24" fmla="*/ 5586 h 353432"/>
                    <a:gd name="connsiteX25" fmla="*/ 258763 w 264313"/>
                    <a:gd name="connsiteY25" fmla="*/ 5586 h 353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264313" h="353432">
                      <a:moveTo>
                        <a:pt x="258728" y="5586"/>
                      </a:moveTo>
                      <a:cubicBezTo>
                        <a:pt x="255040" y="1898"/>
                        <a:pt x="250349" y="36"/>
                        <a:pt x="244835" y="36"/>
                      </a:cubicBezTo>
                      <a:cubicBezTo>
                        <a:pt x="239321" y="36"/>
                        <a:pt x="234631" y="1933"/>
                        <a:pt x="231086" y="5693"/>
                      </a:cubicBezTo>
                      <a:cubicBezTo>
                        <a:pt x="227613" y="9381"/>
                        <a:pt x="225859" y="14000"/>
                        <a:pt x="225859" y="19478"/>
                      </a:cubicBezTo>
                      <a:lnTo>
                        <a:pt x="225859" y="220130"/>
                      </a:lnTo>
                      <a:cubicBezTo>
                        <a:pt x="225859" y="237245"/>
                        <a:pt x="221598" y="253214"/>
                        <a:pt x="213184" y="267572"/>
                      </a:cubicBezTo>
                      <a:cubicBezTo>
                        <a:pt x="204769" y="281965"/>
                        <a:pt x="193276" y="293530"/>
                        <a:pt x="179061" y="301944"/>
                      </a:cubicBezTo>
                      <a:cubicBezTo>
                        <a:pt x="164883" y="310323"/>
                        <a:pt x="149164" y="314584"/>
                        <a:pt x="132372" y="314584"/>
                      </a:cubicBezTo>
                      <a:cubicBezTo>
                        <a:pt x="115579" y="314584"/>
                        <a:pt x="100362" y="310323"/>
                        <a:pt x="86147" y="301944"/>
                      </a:cubicBezTo>
                      <a:cubicBezTo>
                        <a:pt x="71933" y="293530"/>
                        <a:pt x="60547" y="282001"/>
                        <a:pt x="52276" y="267607"/>
                      </a:cubicBezTo>
                      <a:cubicBezTo>
                        <a:pt x="44040" y="253249"/>
                        <a:pt x="39851" y="237280"/>
                        <a:pt x="39851" y="220130"/>
                      </a:cubicBezTo>
                      <a:lnTo>
                        <a:pt x="39851" y="19478"/>
                      </a:lnTo>
                      <a:cubicBezTo>
                        <a:pt x="39851" y="13892"/>
                        <a:pt x="37882" y="9202"/>
                        <a:pt x="33943" y="5478"/>
                      </a:cubicBezTo>
                      <a:cubicBezTo>
                        <a:pt x="30112" y="1862"/>
                        <a:pt x="25529" y="0"/>
                        <a:pt x="20409" y="0"/>
                      </a:cubicBezTo>
                      <a:cubicBezTo>
                        <a:pt x="14215" y="0"/>
                        <a:pt x="9238" y="1862"/>
                        <a:pt x="5550" y="5550"/>
                      </a:cubicBezTo>
                      <a:cubicBezTo>
                        <a:pt x="1862" y="9238"/>
                        <a:pt x="0" y="13928"/>
                        <a:pt x="0" y="19442"/>
                      </a:cubicBezTo>
                      <a:lnTo>
                        <a:pt x="0" y="220094"/>
                      </a:lnTo>
                      <a:cubicBezTo>
                        <a:pt x="0" y="244441"/>
                        <a:pt x="5908" y="267142"/>
                        <a:pt x="17616" y="287479"/>
                      </a:cubicBezTo>
                      <a:cubicBezTo>
                        <a:pt x="29324" y="307852"/>
                        <a:pt x="45401" y="324108"/>
                        <a:pt x="65452" y="335816"/>
                      </a:cubicBezTo>
                      <a:cubicBezTo>
                        <a:pt x="85503" y="347524"/>
                        <a:pt x="108024" y="353432"/>
                        <a:pt x="132407" y="353432"/>
                      </a:cubicBezTo>
                      <a:cubicBezTo>
                        <a:pt x="156791" y="353432"/>
                        <a:pt x="178811" y="347489"/>
                        <a:pt x="198862" y="335816"/>
                      </a:cubicBezTo>
                      <a:cubicBezTo>
                        <a:pt x="218912" y="324144"/>
                        <a:pt x="234989" y="307888"/>
                        <a:pt x="246697" y="287479"/>
                      </a:cubicBezTo>
                      <a:cubicBezTo>
                        <a:pt x="258370" y="267106"/>
                        <a:pt x="264313" y="244441"/>
                        <a:pt x="264313" y="220094"/>
                      </a:cubicBezTo>
                      <a:lnTo>
                        <a:pt x="264313" y="19478"/>
                      </a:lnTo>
                      <a:cubicBezTo>
                        <a:pt x="264313" y="13964"/>
                        <a:pt x="262451" y="9274"/>
                        <a:pt x="258763" y="5586"/>
                      </a:cubicBezTo>
                      <a:lnTo>
                        <a:pt x="258763" y="5586"/>
                      </a:lnTo>
                      <a:close/>
                    </a:path>
                  </a:pathLst>
                </a:custGeom>
                <a:solidFill>
                  <a:srgbClr val="2F3E46"/>
                </a:solidFill>
                <a:ln w="3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990A36BA-7BB2-8AEA-7A76-640B593CD308}"/>
                    </a:ext>
                  </a:extLst>
                </p:cNvPr>
                <p:cNvSpPr/>
                <p:nvPr/>
              </p:nvSpPr>
              <p:spPr>
                <a:xfrm>
                  <a:off x="4584485" y="3002238"/>
                  <a:ext cx="264814" cy="349135"/>
                </a:xfrm>
                <a:custGeom>
                  <a:avLst/>
                  <a:gdLst>
                    <a:gd name="connsiteX0" fmla="*/ 255075 w 264814"/>
                    <a:gd name="connsiteY0" fmla="*/ 313796 h 349135"/>
                    <a:gd name="connsiteX1" fmla="*/ 245408 w 264814"/>
                    <a:gd name="connsiteY1" fmla="*/ 299653 h 349135"/>
                    <a:gd name="connsiteX2" fmla="*/ 241505 w 264814"/>
                    <a:gd name="connsiteY2" fmla="*/ 258799 h 349135"/>
                    <a:gd name="connsiteX3" fmla="*/ 226575 w 264814"/>
                    <a:gd name="connsiteY3" fmla="*/ 208350 h 349135"/>
                    <a:gd name="connsiteX4" fmla="*/ 199828 w 264814"/>
                    <a:gd name="connsiteY4" fmla="*/ 183609 h 349135"/>
                    <a:gd name="connsiteX5" fmla="*/ 234058 w 264814"/>
                    <a:gd name="connsiteY5" fmla="*/ 153819 h 349135"/>
                    <a:gd name="connsiteX6" fmla="*/ 251173 w 264814"/>
                    <a:gd name="connsiteY6" fmla="*/ 96495 h 349135"/>
                    <a:gd name="connsiteX7" fmla="*/ 238140 w 264814"/>
                    <a:gd name="connsiteY7" fmla="*/ 46976 h 349135"/>
                    <a:gd name="connsiteX8" fmla="*/ 202084 w 264814"/>
                    <a:gd name="connsiteY8" fmla="*/ 12460 h 349135"/>
                    <a:gd name="connsiteX9" fmla="*/ 150310 w 264814"/>
                    <a:gd name="connsiteY9" fmla="*/ 0 h 349135"/>
                    <a:gd name="connsiteX10" fmla="*/ 19442 w 264814"/>
                    <a:gd name="connsiteY10" fmla="*/ 0 h 349135"/>
                    <a:gd name="connsiteX11" fmla="*/ 5550 w 264814"/>
                    <a:gd name="connsiteY11" fmla="*/ 5550 h 349135"/>
                    <a:gd name="connsiteX12" fmla="*/ 0 w 264814"/>
                    <a:gd name="connsiteY12" fmla="*/ 19442 h 349135"/>
                    <a:gd name="connsiteX13" fmla="*/ 0 w 264814"/>
                    <a:gd name="connsiteY13" fmla="*/ 329658 h 349135"/>
                    <a:gd name="connsiteX14" fmla="*/ 6588 w 264814"/>
                    <a:gd name="connsiteY14" fmla="*/ 343836 h 349135"/>
                    <a:gd name="connsiteX15" fmla="*/ 21412 w 264814"/>
                    <a:gd name="connsiteY15" fmla="*/ 349136 h 349135"/>
                    <a:gd name="connsiteX16" fmla="*/ 35161 w 264814"/>
                    <a:gd name="connsiteY16" fmla="*/ 343478 h 349135"/>
                    <a:gd name="connsiteX17" fmla="*/ 40388 w 264814"/>
                    <a:gd name="connsiteY17" fmla="*/ 329693 h 349135"/>
                    <a:gd name="connsiteX18" fmla="*/ 40388 w 264814"/>
                    <a:gd name="connsiteY18" fmla="*/ 204232 h 349135"/>
                    <a:gd name="connsiteX19" fmla="*/ 143077 w 264814"/>
                    <a:gd name="connsiteY19" fmla="*/ 204232 h 349135"/>
                    <a:gd name="connsiteX20" fmla="*/ 185255 w 264814"/>
                    <a:gd name="connsiteY20" fmla="*/ 217086 h 349135"/>
                    <a:gd name="connsiteX21" fmla="*/ 202156 w 264814"/>
                    <a:gd name="connsiteY21" fmla="*/ 260840 h 349135"/>
                    <a:gd name="connsiteX22" fmla="*/ 210856 w 264814"/>
                    <a:gd name="connsiteY22" fmla="*/ 318665 h 349135"/>
                    <a:gd name="connsiteX23" fmla="*/ 234667 w 264814"/>
                    <a:gd name="connsiteY23" fmla="*/ 346021 h 349135"/>
                    <a:gd name="connsiteX24" fmla="*/ 255075 w 264814"/>
                    <a:gd name="connsiteY24" fmla="*/ 346021 h 349135"/>
                    <a:gd name="connsiteX25" fmla="*/ 262380 w 264814"/>
                    <a:gd name="connsiteY25" fmla="*/ 338609 h 349135"/>
                    <a:gd name="connsiteX26" fmla="*/ 264814 w 264814"/>
                    <a:gd name="connsiteY26" fmla="*/ 330123 h 349135"/>
                    <a:gd name="connsiteX27" fmla="*/ 255111 w 264814"/>
                    <a:gd name="connsiteY27" fmla="*/ 313760 h 349135"/>
                    <a:gd name="connsiteX28" fmla="*/ 40388 w 264814"/>
                    <a:gd name="connsiteY28" fmla="*/ 38455 h 349135"/>
                    <a:gd name="connsiteX29" fmla="*/ 147911 w 264814"/>
                    <a:gd name="connsiteY29" fmla="*/ 38455 h 349135"/>
                    <a:gd name="connsiteX30" fmla="*/ 193204 w 264814"/>
                    <a:gd name="connsiteY30" fmla="*/ 55247 h 349135"/>
                    <a:gd name="connsiteX31" fmla="*/ 210391 w 264814"/>
                    <a:gd name="connsiteY31" fmla="*/ 97533 h 349135"/>
                    <a:gd name="connsiteX32" fmla="*/ 202227 w 264814"/>
                    <a:gd name="connsiteY32" fmla="*/ 133052 h 349135"/>
                    <a:gd name="connsiteX33" fmla="*/ 180565 w 264814"/>
                    <a:gd name="connsiteY33" fmla="*/ 157435 h 349135"/>
                    <a:gd name="connsiteX34" fmla="*/ 151563 w 264814"/>
                    <a:gd name="connsiteY34" fmla="*/ 167747 h 349135"/>
                    <a:gd name="connsiteX35" fmla="*/ 40388 w 264814"/>
                    <a:gd name="connsiteY35" fmla="*/ 167747 h 349135"/>
                    <a:gd name="connsiteX36" fmla="*/ 40388 w 264814"/>
                    <a:gd name="connsiteY36" fmla="*/ 38455 h 3491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264814" h="349135">
                      <a:moveTo>
                        <a:pt x="255075" y="313796"/>
                      </a:moveTo>
                      <a:cubicBezTo>
                        <a:pt x="250671" y="311218"/>
                        <a:pt x="247485" y="306563"/>
                        <a:pt x="245408" y="299653"/>
                      </a:cubicBezTo>
                      <a:cubicBezTo>
                        <a:pt x="243117" y="292026"/>
                        <a:pt x="241792" y="278277"/>
                        <a:pt x="241505" y="258799"/>
                      </a:cubicBezTo>
                      <a:cubicBezTo>
                        <a:pt x="241147" y="239178"/>
                        <a:pt x="236135" y="222206"/>
                        <a:pt x="226575" y="208350"/>
                      </a:cubicBezTo>
                      <a:cubicBezTo>
                        <a:pt x="219306" y="197823"/>
                        <a:pt x="210355" y="189552"/>
                        <a:pt x="199828" y="183609"/>
                      </a:cubicBezTo>
                      <a:cubicBezTo>
                        <a:pt x="213470" y="177020"/>
                        <a:pt x="224963" y="167031"/>
                        <a:pt x="234058" y="153819"/>
                      </a:cubicBezTo>
                      <a:cubicBezTo>
                        <a:pt x="245408" y="137384"/>
                        <a:pt x="251173" y="118085"/>
                        <a:pt x="251173" y="96495"/>
                      </a:cubicBezTo>
                      <a:cubicBezTo>
                        <a:pt x="251173" y="78234"/>
                        <a:pt x="246769" y="61585"/>
                        <a:pt x="238140" y="46976"/>
                      </a:cubicBezTo>
                      <a:cubicBezTo>
                        <a:pt x="229475" y="32368"/>
                        <a:pt x="217337" y="20767"/>
                        <a:pt x="202084" y="12460"/>
                      </a:cubicBezTo>
                      <a:cubicBezTo>
                        <a:pt x="186867" y="4189"/>
                        <a:pt x="169466" y="0"/>
                        <a:pt x="150310" y="0"/>
                      </a:cubicBezTo>
                      <a:lnTo>
                        <a:pt x="19442" y="0"/>
                      </a:lnTo>
                      <a:cubicBezTo>
                        <a:pt x="13892" y="0"/>
                        <a:pt x="9238" y="1862"/>
                        <a:pt x="5550" y="5550"/>
                      </a:cubicBezTo>
                      <a:cubicBezTo>
                        <a:pt x="1862" y="9238"/>
                        <a:pt x="0" y="13928"/>
                        <a:pt x="0" y="19442"/>
                      </a:cubicBezTo>
                      <a:lnTo>
                        <a:pt x="0" y="329658"/>
                      </a:lnTo>
                      <a:cubicBezTo>
                        <a:pt x="0" y="335279"/>
                        <a:pt x="2292" y="340184"/>
                        <a:pt x="6588" y="343836"/>
                      </a:cubicBezTo>
                      <a:cubicBezTo>
                        <a:pt x="10706" y="347345"/>
                        <a:pt x="15683" y="349136"/>
                        <a:pt x="21412" y="349136"/>
                      </a:cubicBezTo>
                      <a:cubicBezTo>
                        <a:pt x="27140" y="349136"/>
                        <a:pt x="31616" y="347238"/>
                        <a:pt x="35161" y="343478"/>
                      </a:cubicBezTo>
                      <a:cubicBezTo>
                        <a:pt x="38634" y="339790"/>
                        <a:pt x="40388" y="335172"/>
                        <a:pt x="40388" y="329693"/>
                      </a:cubicBezTo>
                      <a:lnTo>
                        <a:pt x="40388" y="204232"/>
                      </a:lnTo>
                      <a:lnTo>
                        <a:pt x="143077" y="204232"/>
                      </a:lnTo>
                      <a:cubicBezTo>
                        <a:pt x="159368" y="204232"/>
                        <a:pt x="173583" y="208565"/>
                        <a:pt x="185255" y="217086"/>
                      </a:cubicBezTo>
                      <a:cubicBezTo>
                        <a:pt x="196462" y="225286"/>
                        <a:pt x="202156" y="240002"/>
                        <a:pt x="202156" y="260840"/>
                      </a:cubicBezTo>
                      <a:cubicBezTo>
                        <a:pt x="202156" y="287372"/>
                        <a:pt x="205020" y="306277"/>
                        <a:pt x="210856" y="318665"/>
                      </a:cubicBezTo>
                      <a:cubicBezTo>
                        <a:pt x="216764" y="331197"/>
                        <a:pt x="224784" y="340399"/>
                        <a:pt x="234667" y="346021"/>
                      </a:cubicBezTo>
                      <a:cubicBezTo>
                        <a:pt x="240181" y="349171"/>
                        <a:pt x="248487" y="349780"/>
                        <a:pt x="255075" y="346021"/>
                      </a:cubicBezTo>
                      <a:cubicBezTo>
                        <a:pt x="258083" y="344302"/>
                        <a:pt x="260518" y="341903"/>
                        <a:pt x="262380" y="338609"/>
                      </a:cubicBezTo>
                      <a:cubicBezTo>
                        <a:pt x="264027" y="335279"/>
                        <a:pt x="264814" y="332522"/>
                        <a:pt x="264814" y="330123"/>
                      </a:cubicBezTo>
                      <a:cubicBezTo>
                        <a:pt x="264814" y="325612"/>
                        <a:pt x="263167" y="319131"/>
                        <a:pt x="255111" y="313760"/>
                      </a:cubicBezTo>
                      <a:close/>
                      <a:moveTo>
                        <a:pt x="40388" y="38455"/>
                      </a:moveTo>
                      <a:lnTo>
                        <a:pt x="147911" y="38455"/>
                      </a:lnTo>
                      <a:cubicBezTo>
                        <a:pt x="166780" y="38455"/>
                        <a:pt x="181604" y="43933"/>
                        <a:pt x="193204" y="55247"/>
                      </a:cubicBezTo>
                      <a:cubicBezTo>
                        <a:pt x="204769" y="66526"/>
                        <a:pt x="210391" y="80347"/>
                        <a:pt x="210391" y="97533"/>
                      </a:cubicBezTo>
                      <a:cubicBezTo>
                        <a:pt x="210391" y="110888"/>
                        <a:pt x="207634" y="122812"/>
                        <a:pt x="202227" y="133052"/>
                      </a:cubicBezTo>
                      <a:cubicBezTo>
                        <a:pt x="196821" y="143256"/>
                        <a:pt x="189552" y="151456"/>
                        <a:pt x="180565" y="157435"/>
                      </a:cubicBezTo>
                      <a:cubicBezTo>
                        <a:pt x="171685" y="163379"/>
                        <a:pt x="161947" y="166852"/>
                        <a:pt x="151563" y="167747"/>
                      </a:cubicBezTo>
                      <a:lnTo>
                        <a:pt x="40388" y="167747"/>
                      </a:lnTo>
                      <a:lnTo>
                        <a:pt x="40388" y="38455"/>
                      </a:lnTo>
                      <a:close/>
                    </a:path>
                  </a:pathLst>
                </a:custGeom>
                <a:solidFill>
                  <a:srgbClr val="2F3E46"/>
                </a:solidFill>
                <a:ln w="3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A4C33352-ED6D-4CB3-12D1-1096B61BEEC8}"/>
                    </a:ext>
                  </a:extLst>
                </p:cNvPr>
                <p:cNvSpPr/>
                <p:nvPr/>
              </p:nvSpPr>
              <p:spPr>
                <a:xfrm>
                  <a:off x="4909237" y="3002274"/>
                  <a:ext cx="216763" cy="349063"/>
                </a:xfrm>
                <a:custGeom>
                  <a:avLst/>
                  <a:gdLst>
                    <a:gd name="connsiteX0" fmla="*/ 211322 w 216763"/>
                    <a:gd name="connsiteY0" fmla="*/ 316553 h 349063"/>
                    <a:gd name="connsiteX1" fmla="*/ 197322 w 216763"/>
                    <a:gd name="connsiteY1" fmla="*/ 310645 h 349063"/>
                    <a:gd name="connsiteX2" fmla="*/ 40352 w 216763"/>
                    <a:gd name="connsiteY2" fmla="*/ 310645 h 349063"/>
                    <a:gd name="connsiteX3" fmla="*/ 40352 w 216763"/>
                    <a:gd name="connsiteY3" fmla="*/ 188657 h 349063"/>
                    <a:gd name="connsiteX4" fmla="*/ 175517 w 216763"/>
                    <a:gd name="connsiteY4" fmla="*/ 188657 h 349063"/>
                    <a:gd name="connsiteX5" fmla="*/ 189301 w 216763"/>
                    <a:gd name="connsiteY5" fmla="*/ 183430 h 349063"/>
                    <a:gd name="connsiteX6" fmla="*/ 194959 w 216763"/>
                    <a:gd name="connsiteY6" fmla="*/ 169680 h 349063"/>
                    <a:gd name="connsiteX7" fmla="*/ 189409 w 216763"/>
                    <a:gd name="connsiteY7" fmla="*/ 155788 h 349063"/>
                    <a:gd name="connsiteX8" fmla="*/ 175517 w 216763"/>
                    <a:gd name="connsiteY8" fmla="*/ 150238 h 349063"/>
                    <a:gd name="connsiteX9" fmla="*/ 40352 w 216763"/>
                    <a:gd name="connsiteY9" fmla="*/ 150238 h 349063"/>
                    <a:gd name="connsiteX10" fmla="*/ 40352 w 216763"/>
                    <a:gd name="connsiteY10" fmla="*/ 38419 h 349063"/>
                    <a:gd name="connsiteX11" fmla="*/ 197322 w 216763"/>
                    <a:gd name="connsiteY11" fmla="*/ 38419 h 349063"/>
                    <a:gd name="connsiteX12" fmla="*/ 211107 w 216763"/>
                    <a:gd name="connsiteY12" fmla="*/ 33191 h 349063"/>
                    <a:gd name="connsiteX13" fmla="*/ 216764 w 216763"/>
                    <a:gd name="connsiteY13" fmla="*/ 19442 h 349063"/>
                    <a:gd name="connsiteX14" fmla="*/ 211214 w 216763"/>
                    <a:gd name="connsiteY14" fmla="*/ 5550 h 349063"/>
                    <a:gd name="connsiteX15" fmla="*/ 197322 w 216763"/>
                    <a:gd name="connsiteY15" fmla="*/ 0 h 349063"/>
                    <a:gd name="connsiteX16" fmla="*/ 19442 w 216763"/>
                    <a:gd name="connsiteY16" fmla="*/ 0 h 349063"/>
                    <a:gd name="connsiteX17" fmla="*/ 5550 w 216763"/>
                    <a:gd name="connsiteY17" fmla="*/ 5550 h 349063"/>
                    <a:gd name="connsiteX18" fmla="*/ 0 w 216763"/>
                    <a:gd name="connsiteY18" fmla="*/ 19442 h 349063"/>
                    <a:gd name="connsiteX19" fmla="*/ 0 w 216763"/>
                    <a:gd name="connsiteY19" fmla="*/ 329622 h 349063"/>
                    <a:gd name="connsiteX20" fmla="*/ 5550 w 216763"/>
                    <a:gd name="connsiteY20" fmla="*/ 343514 h 349063"/>
                    <a:gd name="connsiteX21" fmla="*/ 19442 w 216763"/>
                    <a:gd name="connsiteY21" fmla="*/ 349064 h 349063"/>
                    <a:gd name="connsiteX22" fmla="*/ 197322 w 216763"/>
                    <a:gd name="connsiteY22" fmla="*/ 349064 h 349063"/>
                    <a:gd name="connsiteX23" fmla="*/ 211107 w 216763"/>
                    <a:gd name="connsiteY23" fmla="*/ 343836 h 349063"/>
                    <a:gd name="connsiteX24" fmla="*/ 216764 w 216763"/>
                    <a:gd name="connsiteY24" fmla="*/ 330087 h 349063"/>
                    <a:gd name="connsiteX25" fmla="*/ 211322 w 216763"/>
                    <a:gd name="connsiteY25" fmla="*/ 316553 h 349063"/>
                    <a:gd name="connsiteX26" fmla="*/ 211322 w 216763"/>
                    <a:gd name="connsiteY26" fmla="*/ 316553 h 349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216763" h="349063">
                      <a:moveTo>
                        <a:pt x="211322" y="316553"/>
                      </a:moveTo>
                      <a:cubicBezTo>
                        <a:pt x="207634" y="312650"/>
                        <a:pt x="202907" y="310645"/>
                        <a:pt x="197322" y="310645"/>
                      </a:cubicBezTo>
                      <a:lnTo>
                        <a:pt x="40352" y="310645"/>
                      </a:lnTo>
                      <a:lnTo>
                        <a:pt x="40352" y="188657"/>
                      </a:lnTo>
                      <a:lnTo>
                        <a:pt x="175517" y="188657"/>
                      </a:lnTo>
                      <a:cubicBezTo>
                        <a:pt x="180995" y="188657"/>
                        <a:pt x="185649" y="186903"/>
                        <a:pt x="189301" y="183430"/>
                      </a:cubicBezTo>
                      <a:cubicBezTo>
                        <a:pt x="193061" y="179885"/>
                        <a:pt x="194959" y="175266"/>
                        <a:pt x="194959" y="169680"/>
                      </a:cubicBezTo>
                      <a:cubicBezTo>
                        <a:pt x="194959" y="164095"/>
                        <a:pt x="193097" y="159476"/>
                        <a:pt x="189409" y="155788"/>
                      </a:cubicBezTo>
                      <a:cubicBezTo>
                        <a:pt x="185721" y="152100"/>
                        <a:pt x="181031" y="150238"/>
                        <a:pt x="175517" y="150238"/>
                      </a:cubicBezTo>
                      <a:lnTo>
                        <a:pt x="40352" y="150238"/>
                      </a:lnTo>
                      <a:lnTo>
                        <a:pt x="40352" y="38419"/>
                      </a:lnTo>
                      <a:lnTo>
                        <a:pt x="197322" y="38419"/>
                      </a:lnTo>
                      <a:cubicBezTo>
                        <a:pt x="202800" y="38419"/>
                        <a:pt x="207455" y="36664"/>
                        <a:pt x="211107" y="33191"/>
                      </a:cubicBezTo>
                      <a:cubicBezTo>
                        <a:pt x="214866" y="29647"/>
                        <a:pt x="216764" y="25028"/>
                        <a:pt x="216764" y="19442"/>
                      </a:cubicBezTo>
                      <a:cubicBezTo>
                        <a:pt x="216764" y="13857"/>
                        <a:pt x="214902" y="9238"/>
                        <a:pt x="211214" y="5550"/>
                      </a:cubicBezTo>
                      <a:cubicBezTo>
                        <a:pt x="207526" y="1862"/>
                        <a:pt x="202836" y="0"/>
                        <a:pt x="197322" y="0"/>
                      </a:cubicBezTo>
                      <a:lnTo>
                        <a:pt x="19442" y="0"/>
                      </a:lnTo>
                      <a:cubicBezTo>
                        <a:pt x="13892" y="0"/>
                        <a:pt x="9238" y="1862"/>
                        <a:pt x="5550" y="5550"/>
                      </a:cubicBezTo>
                      <a:cubicBezTo>
                        <a:pt x="1862" y="9238"/>
                        <a:pt x="0" y="13928"/>
                        <a:pt x="0" y="19442"/>
                      </a:cubicBezTo>
                      <a:lnTo>
                        <a:pt x="0" y="329622"/>
                      </a:lnTo>
                      <a:cubicBezTo>
                        <a:pt x="0" y="335172"/>
                        <a:pt x="1862" y="339826"/>
                        <a:pt x="5550" y="343514"/>
                      </a:cubicBezTo>
                      <a:cubicBezTo>
                        <a:pt x="9238" y="347202"/>
                        <a:pt x="13892" y="349064"/>
                        <a:pt x="19442" y="349064"/>
                      </a:cubicBezTo>
                      <a:lnTo>
                        <a:pt x="197322" y="349064"/>
                      </a:lnTo>
                      <a:cubicBezTo>
                        <a:pt x="202800" y="349064"/>
                        <a:pt x="207455" y="347309"/>
                        <a:pt x="211107" y="343836"/>
                      </a:cubicBezTo>
                      <a:cubicBezTo>
                        <a:pt x="214866" y="340292"/>
                        <a:pt x="216764" y="335673"/>
                        <a:pt x="216764" y="330087"/>
                      </a:cubicBezTo>
                      <a:cubicBezTo>
                        <a:pt x="216764" y="324931"/>
                        <a:pt x="214938" y="320384"/>
                        <a:pt x="211322" y="316553"/>
                      </a:cubicBezTo>
                      <a:lnTo>
                        <a:pt x="211322" y="316553"/>
                      </a:lnTo>
                      <a:close/>
                    </a:path>
                  </a:pathLst>
                </a:custGeom>
                <a:solidFill>
                  <a:srgbClr val="2F3E46"/>
                </a:solidFill>
                <a:ln w="3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5" name="Graphic 1">
                <a:extLst>
                  <a:ext uri="{FF2B5EF4-FFF2-40B4-BE49-F238E27FC236}">
                    <a16:creationId xmlns:a16="http://schemas.microsoft.com/office/drawing/2014/main" id="{8E79A17C-F1F5-694F-C0FB-95AE0F402039}"/>
                  </a:ext>
                </a:extLst>
              </p:cNvPr>
              <p:cNvGrpSpPr/>
              <p:nvPr/>
            </p:nvGrpSpPr>
            <p:grpSpPr>
              <a:xfrm>
                <a:off x="3309502" y="3445648"/>
                <a:ext cx="1816499" cy="337570"/>
                <a:chOff x="3309502" y="3445648"/>
                <a:chExt cx="1816499" cy="337570"/>
              </a:xfrm>
              <a:solidFill>
                <a:srgbClr val="999999"/>
              </a:solidFill>
            </p:grpSpPr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C4E29E36-74A5-5669-2569-CCB7DD5EF67A}"/>
                    </a:ext>
                  </a:extLst>
                </p:cNvPr>
                <p:cNvSpPr/>
                <p:nvPr/>
              </p:nvSpPr>
              <p:spPr>
                <a:xfrm>
                  <a:off x="3309502" y="3450160"/>
                  <a:ext cx="200365" cy="328511"/>
                </a:xfrm>
                <a:custGeom>
                  <a:avLst/>
                  <a:gdLst>
                    <a:gd name="connsiteX0" fmla="*/ 185542 w 200365"/>
                    <a:gd name="connsiteY0" fmla="*/ 0 h 328511"/>
                    <a:gd name="connsiteX1" fmla="*/ 14859 w 200365"/>
                    <a:gd name="connsiteY1" fmla="*/ 0 h 328511"/>
                    <a:gd name="connsiteX2" fmla="*/ 4404 w 200365"/>
                    <a:gd name="connsiteY2" fmla="*/ 4404 h 328511"/>
                    <a:gd name="connsiteX3" fmla="*/ 0 w 200365"/>
                    <a:gd name="connsiteY3" fmla="*/ 14859 h 328511"/>
                    <a:gd name="connsiteX4" fmla="*/ 0 w 200365"/>
                    <a:gd name="connsiteY4" fmla="*/ 313653 h 328511"/>
                    <a:gd name="connsiteX5" fmla="*/ 4010 w 200365"/>
                    <a:gd name="connsiteY5" fmla="*/ 323893 h 328511"/>
                    <a:gd name="connsiteX6" fmla="*/ 14859 w 200365"/>
                    <a:gd name="connsiteY6" fmla="*/ 328512 h 328511"/>
                    <a:gd name="connsiteX7" fmla="*/ 25708 w 200365"/>
                    <a:gd name="connsiteY7" fmla="*/ 323893 h 328511"/>
                    <a:gd name="connsiteX8" fmla="*/ 29718 w 200365"/>
                    <a:gd name="connsiteY8" fmla="*/ 313653 h 328511"/>
                    <a:gd name="connsiteX9" fmla="*/ 29718 w 200365"/>
                    <a:gd name="connsiteY9" fmla="*/ 172795 h 328511"/>
                    <a:gd name="connsiteX10" fmla="*/ 165133 w 200365"/>
                    <a:gd name="connsiteY10" fmla="*/ 172795 h 328511"/>
                    <a:gd name="connsiteX11" fmla="*/ 175373 w 200365"/>
                    <a:gd name="connsiteY11" fmla="*/ 168785 h 328511"/>
                    <a:gd name="connsiteX12" fmla="*/ 179992 w 200365"/>
                    <a:gd name="connsiteY12" fmla="*/ 157936 h 328511"/>
                    <a:gd name="connsiteX13" fmla="*/ 175588 w 200365"/>
                    <a:gd name="connsiteY13" fmla="*/ 147481 h 328511"/>
                    <a:gd name="connsiteX14" fmla="*/ 165133 w 200365"/>
                    <a:gd name="connsiteY14" fmla="*/ 143077 h 328511"/>
                    <a:gd name="connsiteX15" fmla="*/ 29718 w 200365"/>
                    <a:gd name="connsiteY15" fmla="*/ 143077 h 328511"/>
                    <a:gd name="connsiteX16" fmla="*/ 29718 w 200365"/>
                    <a:gd name="connsiteY16" fmla="*/ 29754 h 328511"/>
                    <a:gd name="connsiteX17" fmla="*/ 185506 w 200365"/>
                    <a:gd name="connsiteY17" fmla="*/ 29754 h 328511"/>
                    <a:gd name="connsiteX18" fmla="*/ 195746 w 200365"/>
                    <a:gd name="connsiteY18" fmla="*/ 25744 h 328511"/>
                    <a:gd name="connsiteX19" fmla="*/ 200365 w 200365"/>
                    <a:gd name="connsiteY19" fmla="*/ 14895 h 328511"/>
                    <a:gd name="connsiteX20" fmla="*/ 195961 w 200365"/>
                    <a:gd name="connsiteY20" fmla="*/ 4440 h 328511"/>
                    <a:gd name="connsiteX21" fmla="*/ 185506 w 200365"/>
                    <a:gd name="connsiteY21" fmla="*/ 36 h 328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00365" h="328511">
                      <a:moveTo>
                        <a:pt x="185542" y="0"/>
                      </a:moveTo>
                      <a:lnTo>
                        <a:pt x="14859" y="0"/>
                      </a:lnTo>
                      <a:cubicBezTo>
                        <a:pt x="10921" y="0"/>
                        <a:pt x="7304" y="1540"/>
                        <a:pt x="4404" y="4404"/>
                      </a:cubicBezTo>
                      <a:cubicBezTo>
                        <a:pt x="1504" y="7304"/>
                        <a:pt x="0" y="10921"/>
                        <a:pt x="0" y="14859"/>
                      </a:cubicBezTo>
                      <a:lnTo>
                        <a:pt x="0" y="313653"/>
                      </a:lnTo>
                      <a:cubicBezTo>
                        <a:pt x="0" y="317520"/>
                        <a:pt x="1396" y="321064"/>
                        <a:pt x="4010" y="323893"/>
                      </a:cubicBezTo>
                      <a:cubicBezTo>
                        <a:pt x="6767" y="326901"/>
                        <a:pt x="10527" y="328512"/>
                        <a:pt x="14859" y="328512"/>
                      </a:cubicBezTo>
                      <a:cubicBezTo>
                        <a:pt x="19192" y="328512"/>
                        <a:pt x="22951" y="326936"/>
                        <a:pt x="25708" y="323893"/>
                      </a:cubicBezTo>
                      <a:cubicBezTo>
                        <a:pt x="28322" y="321029"/>
                        <a:pt x="29718" y="317484"/>
                        <a:pt x="29718" y="313653"/>
                      </a:cubicBezTo>
                      <a:lnTo>
                        <a:pt x="29718" y="172795"/>
                      </a:lnTo>
                      <a:lnTo>
                        <a:pt x="165133" y="172795"/>
                      </a:lnTo>
                      <a:cubicBezTo>
                        <a:pt x="169000" y="172795"/>
                        <a:pt x="172545" y="171399"/>
                        <a:pt x="175373" y="168785"/>
                      </a:cubicBezTo>
                      <a:cubicBezTo>
                        <a:pt x="178381" y="166028"/>
                        <a:pt x="179992" y="162269"/>
                        <a:pt x="179992" y="157936"/>
                      </a:cubicBezTo>
                      <a:cubicBezTo>
                        <a:pt x="179992" y="153998"/>
                        <a:pt x="178453" y="150381"/>
                        <a:pt x="175588" y="147481"/>
                      </a:cubicBezTo>
                      <a:cubicBezTo>
                        <a:pt x="172688" y="144581"/>
                        <a:pt x="169072" y="143077"/>
                        <a:pt x="165133" y="143077"/>
                      </a:cubicBezTo>
                      <a:lnTo>
                        <a:pt x="29718" y="143077"/>
                      </a:lnTo>
                      <a:lnTo>
                        <a:pt x="29718" y="29754"/>
                      </a:lnTo>
                      <a:lnTo>
                        <a:pt x="185506" y="29754"/>
                      </a:lnTo>
                      <a:cubicBezTo>
                        <a:pt x="189373" y="29754"/>
                        <a:pt x="192918" y="28358"/>
                        <a:pt x="195746" y="25744"/>
                      </a:cubicBezTo>
                      <a:cubicBezTo>
                        <a:pt x="198754" y="22987"/>
                        <a:pt x="200365" y="19227"/>
                        <a:pt x="200365" y="14895"/>
                      </a:cubicBezTo>
                      <a:cubicBezTo>
                        <a:pt x="200365" y="10956"/>
                        <a:pt x="198826" y="7340"/>
                        <a:pt x="195961" y="4440"/>
                      </a:cubicBezTo>
                      <a:cubicBezTo>
                        <a:pt x="193061" y="1540"/>
                        <a:pt x="189445" y="36"/>
                        <a:pt x="185506" y="3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269693F9-7D45-29B8-F16E-0B095528ADD5}"/>
                    </a:ext>
                  </a:extLst>
                </p:cNvPr>
                <p:cNvSpPr/>
                <p:nvPr/>
              </p:nvSpPr>
              <p:spPr>
                <a:xfrm>
                  <a:off x="3566189" y="3450214"/>
                  <a:ext cx="30614" cy="328422"/>
                </a:xfrm>
                <a:custGeom>
                  <a:avLst/>
                  <a:gdLst>
                    <a:gd name="connsiteX0" fmla="*/ 4404 w 30614"/>
                    <a:gd name="connsiteY0" fmla="*/ 4350 h 328422"/>
                    <a:gd name="connsiteX1" fmla="*/ 0 w 30614"/>
                    <a:gd name="connsiteY1" fmla="*/ 15235 h 328422"/>
                    <a:gd name="connsiteX2" fmla="*/ 0 w 30614"/>
                    <a:gd name="connsiteY2" fmla="*/ 313098 h 328422"/>
                    <a:gd name="connsiteX3" fmla="*/ 4010 w 30614"/>
                    <a:gd name="connsiteY3" fmla="*/ 323803 h 328422"/>
                    <a:gd name="connsiteX4" fmla="*/ 15325 w 30614"/>
                    <a:gd name="connsiteY4" fmla="*/ 328422 h 328422"/>
                    <a:gd name="connsiteX5" fmla="*/ 25780 w 30614"/>
                    <a:gd name="connsiteY5" fmla="*/ 324018 h 328422"/>
                    <a:gd name="connsiteX6" fmla="*/ 30613 w 30614"/>
                    <a:gd name="connsiteY6" fmla="*/ 313778 h 328422"/>
                    <a:gd name="connsiteX7" fmla="*/ 30613 w 30614"/>
                    <a:gd name="connsiteY7" fmla="*/ 15235 h 328422"/>
                    <a:gd name="connsiteX8" fmla="*/ 26245 w 30614"/>
                    <a:gd name="connsiteY8" fmla="*/ 4350 h 328422"/>
                    <a:gd name="connsiteX9" fmla="*/ 4440 w 30614"/>
                    <a:gd name="connsiteY9" fmla="*/ 4350 h 328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0614" h="328422">
                      <a:moveTo>
                        <a:pt x="4404" y="4350"/>
                      </a:moveTo>
                      <a:cubicBezTo>
                        <a:pt x="1504" y="7251"/>
                        <a:pt x="0" y="11010"/>
                        <a:pt x="0" y="15235"/>
                      </a:cubicBezTo>
                      <a:lnTo>
                        <a:pt x="0" y="313098"/>
                      </a:lnTo>
                      <a:cubicBezTo>
                        <a:pt x="0" y="317251"/>
                        <a:pt x="1396" y="320939"/>
                        <a:pt x="4010" y="323803"/>
                      </a:cubicBezTo>
                      <a:cubicBezTo>
                        <a:pt x="5944" y="325916"/>
                        <a:pt x="9453" y="328422"/>
                        <a:pt x="15325" y="328422"/>
                      </a:cubicBezTo>
                      <a:cubicBezTo>
                        <a:pt x="19263" y="328422"/>
                        <a:pt x="22880" y="326883"/>
                        <a:pt x="25780" y="324018"/>
                      </a:cubicBezTo>
                      <a:cubicBezTo>
                        <a:pt x="28537" y="321261"/>
                        <a:pt x="30148" y="317824"/>
                        <a:pt x="30613" y="313778"/>
                      </a:cubicBezTo>
                      <a:lnTo>
                        <a:pt x="30613" y="15235"/>
                      </a:lnTo>
                      <a:cubicBezTo>
                        <a:pt x="30649" y="11010"/>
                        <a:pt x="29110" y="7215"/>
                        <a:pt x="26245" y="4350"/>
                      </a:cubicBezTo>
                      <a:cubicBezTo>
                        <a:pt x="20481" y="-1450"/>
                        <a:pt x="10240" y="-1450"/>
                        <a:pt x="4440" y="435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33F862B1-4ACC-B551-C662-36733B79C7D9}"/>
                    </a:ext>
                  </a:extLst>
                </p:cNvPr>
                <p:cNvSpPr/>
                <p:nvPr/>
              </p:nvSpPr>
              <p:spPr>
                <a:xfrm>
                  <a:off x="3675752" y="3450160"/>
                  <a:ext cx="249274" cy="328511"/>
                </a:xfrm>
                <a:custGeom>
                  <a:avLst/>
                  <a:gdLst>
                    <a:gd name="connsiteX0" fmla="*/ 245480 w 249274"/>
                    <a:gd name="connsiteY0" fmla="*/ 4368 h 328511"/>
                    <a:gd name="connsiteX1" fmla="*/ 234846 w 249274"/>
                    <a:gd name="connsiteY1" fmla="*/ 0 h 328511"/>
                    <a:gd name="connsiteX2" fmla="*/ 224641 w 249274"/>
                    <a:gd name="connsiteY2" fmla="*/ 4189 h 328511"/>
                    <a:gd name="connsiteX3" fmla="*/ 220452 w 249274"/>
                    <a:gd name="connsiteY3" fmla="*/ 14394 h 328511"/>
                    <a:gd name="connsiteX4" fmla="*/ 220452 w 249274"/>
                    <a:gd name="connsiteY4" fmla="*/ 271438 h 328511"/>
                    <a:gd name="connsiteX5" fmla="*/ 25135 w 249274"/>
                    <a:gd name="connsiteY5" fmla="*/ 5192 h 328511"/>
                    <a:gd name="connsiteX6" fmla="*/ 13928 w 249274"/>
                    <a:gd name="connsiteY6" fmla="*/ 0 h 328511"/>
                    <a:gd name="connsiteX7" fmla="*/ 4368 w 249274"/>
                    <a:gd name="connsiteY7" fmla="*/ 3760 h 328511"/>
                    <a:gd name="connsiteX8" fmla="*/ 0 w 249274"/>
                    <a:gd name="connsiteY8" fmla="*/ 14859 h 328511"/>
                    <a:gd name="connsiteX9" fmla="*/ 0 w 249274"/>
                    <a:gd name="connsiteY9" fmla="*/ 315013 h 328511"/>
                    <a:gd name="connsiteX10" fmla="*/ 3939 w 249274"/>
                    <a:gd name="connsiteY10" fmla="*/ 324537 h 328511"/>
                    <a:gd name="connsiteX11" fmla="*/ 14394 w 249274"/>
                    <a:gd name="connsiteY11" fmla="*/ 328512 h 328511"/>
                    <a:gd name="connsiteX12" fmla="*/ 24419 w 249274"/>
                    <a:gd name="connsiteY12" fmla="*/ 324752 h 328511"/>
                    <a:gd name="connsiteX13" fmla="*/ 28823 w 249274"/>
                    <a:gd name="connsiteY13" fmla="*/ 315013 h 328511"/>
                    <a:gd name="connsiteX14" fmla="*/ 28823 w 249274"/>
                    <a:gd name="connsiteY14" fmla="*/ 58470 h 328511"/>
                    <a:gd name="connsiteX15" fmla="*/ 222063 w 249274"/>
                    <a:gd name="connsiteY15" fmla="*/ 322568 h 328511"/>
                    <a:gd name="connsiteX16" fmla="*/ 233950 w 249274"/>
                    <a:gd name="connsiteY16" fmla="*/ 328512 h 328511"/>
                    <a:gd name="connsiteX17" fmla="*/ 244656 w 249274"/>
                    <a:gd name="connsiteY17" fmla="*/ 324502 h 328511"/>
                    <a:gd name="connsiteX18" fmla="*/ 249275 w 249274"/>
                    <a:gd name="connsiteY18" fmla="*/ 312758 h 328511"/>
                    <a:gd name="connsiteX19" fmla="*/ 249275 w 249274"/>
                    <a:gd name="connsiteY19" fmla="*/ 14429 h 328511"/>
                    <a:gd name="connsiteX20" fmla="*/ 245515 w 249274"/>
                    <a:gd name="connsiteY20" fmla="*/ 4404 h 328511"/>
                    <a:gd name="connsiteX21" fmla="*/ 245515 w 249274"/>
                    <a:gd name="connsiteY21" fmla="*/ 4404 h 328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49274" h="328511">
                      <a:moveTo>
                        <a:pt x="245480" y="4368"/>
                      </a:moveTo>
                      <a:cubicBezTo>
                        <a:pt x="243654" y="2363"/>
                        <a:pt x="240324" y="0"/>
                        <a:pt x="234846" y="0"/>
                      </a:cubicBezTo>
                      <a:cubicBezTo>
                        <a:pt x="230907" y="0"/>
                        <a:pt x="227362" y="1468"/>
                        <a:pt x="224641" y="4189"/>
                      </a:cubicBezTo>
                      <a:cubicBezTo>
                        <a:pt x="221884" y="6946"/>
                        <a:pt x="220452" y="10455"/>
                        <a:pt x="220452" y="14394"/>
                      </a:cubicBezTo>
                      <a:lnTo>
                        <a:pt x="220452" y="271438"/>
                      </a:lnTo>
                      <a:lnTo>
                        <a:pt x="25135" y="5192"/>
                      </a:lnTo>
                      <a:cubicBezTo>
                        <a:pt x="22199" y="1790"/>
                        <a:pt x="18332" y="0"/>
                        <a:pt x="13928" y="0"/>
                      </a:cubicBezTo>
                      <a:cubicBezTo>
                        <a:pt x="10383" y="0"/>
                        <a:pt x="7089" y="1289"/>
                        <a:pt x="4368" y="3760"/>
                      </a:cubicBezTo>
                      <a:cubicBezTo>
                        <a:pt x="2363" y="5586"/>
                        <a:pt x="0" y="8987"/>
                        <a:pt x="0" y="14859"/>
                      </a:cubicBezTo>
                      <a:lnTo>
                        <a:pt x="0" y="315013"/>
                      </a:lnTo>
                      <a:cubicBezTo>
                        <a:pt x="0" y="318665"/>
                        <a:pt x="1361" y="321995"/>
                        <a:pt x="3939" y="324537"/>
                      </a:cubicBezTo>
                      <a:cubicBezTo>
                        <a:pt x="5729" y="326363"/>
                        <a:pt x="9023" y="328512"/>
                        <a:pt x="14394" y="328512"/>
                      </a:cubicBezTo>
                      <a:cubicBezTo>
                        <a:pt x="18225" y="328512"/>
                        <a:pt x="21698" y="327223"/>
                        <a:pt x="24419" y="324752"/>
                      </a:cubicBezTo>
                      <a:cubicBezTo>
                        <a:pt x="27283" y="322139"/>
                        <a:pt x="28823" y="318773"/>
                        <a:pt x="28823" y="315013"/>
                      </a:cubicBezTo>
                      <a:lnTo>
                        <a:pt x="28823" y="58470"/>
                      </a:lnTo>
                      <a:lnTo>
                        <a:pt x="222063" y="322568"/>
                      </a:lnTo>
                      <a:cubicBezTo>
                        <a:pt x="224963" y="326471"/>
                        <a:pt x="229081" y="328512"/>
                        <a:pt x="233950" y="328512"/>
                      </a:cubicBezTo>
                      <a:cubicBezTo>
                        <a:pt x="238104" y="328512"/>
                        <a:pt x="241792" y="327115"/>
                        <a:pt x="244656" y="324502"/>
                      </a:cubicBezTo>
                      <a:cubicBezTo>
                        <a:pt x="247700" y="321709"/>
                        <a:pt x="249275" y="317770"/>
                        <a:pt x="249275" y="312758"/>
                      </a:cubicBezTo>
                      <a:lnTo>
                        <a:pt x="249275" y="14429"/>
                      </a:lnTo>
                      <a:cubicBezTo>
                        <a:pt x="249275" y="10598"/>
                        <a:pt x="247986" y="7125"/>
                        <a:pt x="245515" y="4404"/>
                      </a:cubicBezTo>
                      <a:lnTo>
                        <a:pt x="245515" y="44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3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8614D60B-86C0-AAC8-AF1B-8EA01BEFFB8C}"/>
                    </a:ext>
                  </a:extLst>
                </p:cNvPr>
                <p:cNvSpPr/>
                <p:nvPr/>
              </p:nvSpPr>
              <p:spPr>
                <a:xfrm>
                  <a:off x="3974390" y="3449265"/>
                  <a:ext cx="273849" cy="329406"/>
                </a:xfrm>
                <a:custGeom>
                  <a:avLst/>
                  <a:gdLst>
                    <a:gd name="connsiteX0" fmla="*/ 151253 w 273849"/>
                    <a:gd name="connsiteY0" fmla="*/ 9596 h 329406"/>
                    <a:gd name="connsiteX1" fmla="*/ 136788 w 273849"/>
                    <a:gd name="connsiteY1" fmla="*/ 0 h 329406"/>
                    <a:gd name="connsiteX2" fmla="*/ 128768 w 273849"/>
                    <a:gd name="connsiteY2" fmla="*/ 1862 h 329406"/>
                    <a:gd name="connsiteX3" fmla="*/ 122824 w 273849"/>
                    <a:gd name="connsiteY3" fmla="*/ 9488 h 329406"/>
                    <a:gd name="connsiteX4" fmla="*/ 908 w 273849"/>
                    <a:gd name="connsiteY4" fmla="*/ 309499 h 329406"/>
                    <a:gd name="connsiteX5" fmla="*/ 263 w 273849"/>
                    <a:gd name="connsiteY5" fmla="*/ 316983 h 329406"/>
                    <a:gd name="connsiteX6" fmla="*/ 4989 w 273849"/>
                    <a:gd name="connsiteY6" fmla="*/ 325612 h 329406"/>
                    <a:gd name="connsiteX7" fmla="*/ 15480 w 273849"/>
                    <a:gd name="connsiteY7" fmla="*/ 329407 h 329406"/>
                    <a:gd name="connsiteX8" fmla="*/ 29015 w 273849"/>
                    <a:gd name="connsiteY8" fmla="*/ 319847 h 329406"/>
                    <a:gd name="connsiteX9" fmla="*/ 64211 w 273849"/>
                    <a:gd name="connsiteY9" fmla="*/ 231158 h 329406"/>
                    <a:gd name="connsiteX10" fmla="*/ 207933 w 273849"/>
                    <a:gd name="connsiteY10" fmla="*/ 231158 h 329406"/>
                    <a:gd name="connsiteX11" fmla="*/ 243988 w 273849"/>
                    <a:gd name="connsiteY11" fmla="*/ 319525 h 329406"/>
                    <a:gd name="connsiteX12" fmla="*/ 249753 w 273849"/>
                    <a:gd name="connsiteY12" fmla="*/ 326901 h 329406"/>
                    <a:gd name="connsiteX13" fmla="*/ 258561 w 273849"/>
                    <a:gd name="connsiteY13" fmla="*/ 329407 h 329406"/>
                    <a:gd name="connsiteX14" fmla="*/ 269052 w 273849"/>
                    <a:gd name="connsiteY14" fmla="*/ 325791 h 329406"/>
                    <a:gd name="connsiteX15" fmla="*/ 273850 w 273849"/>
                    <a:gd name="connsiteY15" fmla="*/ 314977 h 329406"/>
                    <a:gd name="connsiteX16" fmla="*/ 272955 w 273849"/>
                    <a:gd name="connsiteY16" fmla="*/ 309177 h 329406"/>
                    <a:gd name="connsiteX17" fmla="*/ 151217 w 273849"/>
                    <a:gd name="connsiteY17" fmla="*/ 9596 h 329406"/>
                    <a:gd name="connsiteX18" fmla="*/ 196045 w 273849"/>
                    <a:gd name="connsiteY18" fmla="*/ 201439 h 329406"/>
                    <a:gd name="connsiteX19" fmla="*/ 76063 w 273849"/>
                    <a:gd name="connsiteY19" fmla="*/ 201439 h 329406"/>
                    <a:gd name="connsiteX20" fmla="*/ 135463 w 273849"/>
                    <a:gd name="connsiteY20" fmla="*/ 52168 h 329406"/>
                    <a:gd name="connsiteX21" fmla="*/ 196045 w 273849"/>
                    <a:gd name="connsiteY21" fmla="*/ 201439 h 32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73849" h="329406">
                      <a:moveTo>
                        <a:pt x="151253" y="9596"/>
                      </a:moveTo>
                      <a:cubicBezTo>
                        <a:pt x="148854" y="3401"/>
                        <a:pt x="143734" y="0"/>
                        <a:pt x="136788" y="0"/>
                      </a:cubicBezTo>
                      <a:cubicBezTo>
                        <a:pt x="133709" y="0"/>
                        <a:pt x="130987" y="609"/>
                        <a:pt x="128768" y="1862"/>
                      </a:cubicBezTo>
                      <a:cubicBezTo>
                        <a:pt x="126154" y="3330"/>
                        <a:pt x="124185" y="5872"/>
                        <a:pt x="122824" y="9488"/>
                      </a:cubicBezTo>
                      <a:lnTo>
                        <a:pt x="908" y="309499"/>
                      </a:lnTo>
                      <a:cubicBezTo>
                        <a:pt x="-23" y="312256"/>
                        <a:pt x="-238" y="314763"/>
                        <a:pt x="263" y="316983"/>
                      </a:cubicBezTo>
                      <a:cubicBezTo>
                        <a:pt x="800" y="320312"/>
                        <a:pt x="2447" y="323284"/>
                        <a:pt x="4989" y="325612"/>
                      </a:cubicBezTo>
                      <a:cubicBezTo>
                        <a:pt x="7746" y="328118"/>
                        <a:pt x="11255" y="329407"/>
                        <a:pt x="15480" y="329407"/>
                      </a:cubicBezTo>
                      <a:cubicBezTo>
                        <a:pt x="21854" y="329407"/>
                        <a:pt x="26652" y="326005"/>
                        <a:pt x="29015" y="319847"/>
                      </a:cubicBezTo>
                      <a:lnTo>
                        <a:pt x="64211" y="231158"/>
                      </a:lnTo>
                      <a:lnTo>
                        <a:pt x="207933" y="231158"/>
                      </a:lnTo>
                      <a:lnTo>
                        <a:pt x="243988" y="319525"/>
                      </a:lnTo>
                      <a:cubicBezTo>
                        <a:pt x="244991" y="322604"/>
                        <a:pt x="246996" y="325146"/>
                        <a:pt x="249753" y="326901"/>
                      </a:cubicBezTo>
                      <a:cubicBezTo>
                        <a:pt x="252331" y="328548"/>
                        <a:pt x="255303" y="329407"/>
                        <a:pt x="258561" y="329407"/>
                      </a:cubicBezTo>
                      <a:cubicBezTo>
                        <a:pt x="262679" y="329407"/>
                        <a:pt x="266223" y="328190"/>
                        <a:pt x="269052" y="325791"/>
                      </a:cubicBezTo>
                      <a:cubicBezTo>
                        <a:pt x="271236" y="323965"/>
                        <a:pt x="273850" y="320599"/>
                        <a:pt x="273850" y="314977"/>
                      </a:cubicBezTo>
                      <a:cubicBezTo>
                        <a:pt x="273850" y="312829"/>
                        <a:pt x="273599" y="311039"/>
                        <a:pt x="272955" y="309177"/>
                      </a:cubicBezTo>
                      <a:lnTo>
                        <a:pt x="151217" y="9596"/>
                      </a:lnTo>
                      <a:close/>
                      <a:moveTo>
                        <a:pt x="196045" y="201439"/>
                      </a:moveTo>
                      <a:lnTo>
                        <a:pt x="76063" y="201439"/>
                      </a:lnTo>
                      <a:lnTo>
                        <a:pt x="135463" y="52168"/>
                      </a:lnTo>
                      <a:lnTo>
                        <a:pt x="196045" y="2014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3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9B84CB9C-8D46-7CC7-CC3E-DF306351C879}"/>
                    </a:ext>
                  </a:extLst>
                </p:cNvPr>
                <p:cNvSpPr/>
                <p:nvPr/>
              </p:nvSpPr>
              <p:spPr>
                <a:xfrm>
                  <a:off x="4297722" y="3450124"/>
                  <a:ext cx="249310" cy="328511"/>
                </a:xfrm>
                <a:custGeom>
                  <a:avLst/>
                  <a:gdLst>
                    <a:gd name="connsiteX0" fmla="*/ 245515 w 249310"/>
                    <a:gd name="connsiteY0" fmla="*/ 4404 h 328511"/>
                    <a:gd name="connsiteX1" fmla="*/ 234881 w 249310"/>
                    <a:gd name="connsiteY1" fmla="*/ 36 h 328511"/>
                    <a:gd name="connsiteX2" fmla="*/ 224677 w 249310"/>
                    <a:gd name="connsiteY2" fmla="*/ 4225 h 328511"/>
                    <a:gd name="connsiteX3" fmla="*/ 220488 w 249310"/>
                    <a:gd name="connsiteY3" fmla="*/ 14429 h 328511"/>
                    <a:gd name="connsiteX4" fmla="*/ 220488 w 249310"/>
                    <a:gd name="connsiteY4" fmla="*/ 271474 h 328511"/>
                    <a:gd name="connsiteX5" fmla="*/ 25171 w 249310"/>
                    <a:gd name="connsiteY5" fmla="*/ 5192 h 328511"/>
                    <a:gd name="connsiteX6" fmla="*/ 13964 w 249310"/>
                    <a:gd name="connsiteY6" fmla="*/ 0 h 328511"/>
                    <a:gd name="connsiteX7" fmla="*/ 4404 w 249310"/>
                    <a:gd name="connsiteY7" fmla="*/ 3760 h 328511"/>
                    <a:gd name="connsiteX8" fmla="*/ 0 w 249310"/>
                    <a:gd name="connsiteY8" fmla="*/ 14859 h 328511"/>
                    <a:gd name="connsiteX9" fmla="*/ 0 w 249310"/>
                    <a:gd name="connsiteY9" fmla="*/ 315013 h 328511"/>
                    <a:gd name="connsiteX10" fmla="*/ 3974 w 249310"/>
                    <a:gd name="connsiteY10" fmla="*/ 324537 h 328511"/>
                    <a:gd name="connsiteX11" fmla="*/ 14429 w 249310"/>
                    <a:gd name="connsiteY11" fmla="*/ 328512 h 328511"/>
                    <a:gd name="connsiteX12" fmla="*/ 24455 w 249310"/>
                    <a:gd name="connsiteY12" fmla="*/ 324716 h 328511"/>
                    <a:gd name="connsiteX13" fmla="*/ 28859 w 249310"/>
                    <a:gd name="connsiteY13" fmla="*/ 314977 h 328511"/>
                    <a:gd name="connsiteX14" fmla="*/ 28859 w 249310"/>
                    <a:gd name="connsiteY14" fmla="*/ 58434 h 328511"/>
                    <a:gd name="connsiteX15" fmla="*/ 222099 w 249310"/>
                    <a:gd name="connsiteY15" fmla="*/ 322532 h 328511"/>
                    <a:gd name="connsiteX16" fmla="*/ 233986 w 249310"/>
                    <a:gd name="connsiteY16" fmla="*/ 328476 h 328511"/>
                    <a:gd name="connsiteX17" fmla="*/ 244692 w 249310"/>
                    <a:gd name="connsiteY17" fmla="*/ 324466 h 328511"/>
                    <a:gd name="connsiteX18" fmla="*/ 249311 w 249310"/>
                    <a:gd name="connsiteY18" fmla="*/ 312722 h 328511"/>
                    <a:gd name="connsiteX19" fmla="*/ 249311 w 249310"/>
                    <a:gd name="connsiteY19" fmla="*/ 14394 h 328511"/>
                    <a:gd name="connsiteX20" fmla="*/ 245551 w 249310"/>
                    <a:gd name="connsiteY20" fmla="*/ 4368 h 328511"/>
                    <a:gd name="connsiteX21" fmla="*/ 245551 w 249310"/>
                    <a:gd name="connsiteY21" fmla="*/ 4368 h 328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49310" h="328511">
                      <a:moveTo>
                        <a:pt x="245515" y="4404"/>
                      </a:moveTo>
                      <a:cubicBezTo>
                        <a:pt x="243689" y="2399"/>
                        <a:pt x="240360" y="36"/>
                        <a:pt x="234881" y="36"/>
                      </a:cubicBezTo>
                      <a:cubicBezTo>
                        <a:pt x="230943" y="36"/>
                        <a:pt x="227398" y="1504"/>
                        <a:pt x="224677" y="4225"/>
                      </a:cubicBezTo>
                      <a:cubicBezTo>
                        <a:pt x="221920" y="6982"/>
                        <a:pt x="220488" y="10491"/>
                        <a:pt x="220488" y="14429"/>
                      </a:cubicBezTo>
                      <a:lnTo>
                        <a:pt x="220488" y="271474"/>
                      </a:lnTo>
                      <a:lnTo>
                        <a:pt x="25171" y="5192"/>
                      </a:lnTo>
                      <a:cubicBezTo>
                        <a:pt x="22235" y="1790"/>
                        <a:pt x="18368" y="0"/>
                        <a:pt x="13964" y="0"/>
                      </a:cubicBezTo>
                      <a:cubicBezTo>
                        <a:pt x="10419" y="0"/>
                        <a:pt x="7125" y="1289"/>
                        <a:pt x="4404" y="3760"/>
                      </a:cubicBezTo>
                      <a:cubicBezTo>
                        <a:pt x="2399" y="5586"/>
                        <a:pt x="0" y="8987"/>
                        <a:pt x="0" y="14859"/>
                      </a:cubicBezTo>
                      <a:lnTo>
                        <a:pt x="0" y="315013"/>
                      </a:lnTo>
                      <a:cubicBezTo>
                        <a:pt x="0" y="318665"/>
                        <a:pt x="1361" y="321995"/>
                        <a:pt x="3974" y="324537"/>
                      </a:cubicBezTo>
                      <a:cubicBezTo>
                        <a:pt x="5765" y="326364"/>
                        <a:pt x="9059" y="328512"/>
                        <a:pt x="14429" y="328512"/>
                      </a:cubicBezTo>
                      <a:cubicBezTo>
                        <a:pt x="18261" y="328512"/>
                        <a:pt x="21734" y="327223"/>
                        <a:pt x="24455" y="324716"/>
                      </a:cubicBezTo>
                      <a:cubicBezTo>
                        <a:pt x="27319" y="322103"/>
                        <a:pt x="28859" y="318737"/>
                        <a:pt x="28859" y="314977"/>
                      </a:cubicBezTo>
                      <a:lnTo>
                        <a:pt x="28859" y="58434"/>
                      </a:lnTo>
                      <a:lnTo>
                        <a:pt x="222099" y="322532"/>
                      </a:lnTo>
                      <a:cubicBezTo>
                        <a:pt x="224999" y="326435"/>
                        <a:pt x="229117" y="328476"/>
                        <a:pt x="233986" y="328476"/>
                      </a:cubicBezTo>
                      <a:cubicBezTo>
                        <a:pt x="238140" y="328476"/>
                        <a:pt x="241827" y="327080"/>
                        <a:pt x="244692" y="324466"/>
                      </a:cubicBezTo>
                      <a:cubicBezTo>
                        <a:pt x="247735" y="321673"/>
                        <a:pt x="249311" y="317735"/>
                        <a:pt x="249311" y="312722"/>
                      </a:cubicBezTo>
                      <a:lnTo>
                        <a:pt x="249311" y="14394"/>
                      </a:lnTo>
                      <a:cubicBezTo>
                        <a:pt x="249311" y="10563"/>
                        <a:pt x="248022" y="7089"/>
                        <a:pt x="245551" y="4368"/>
                      </a:cubicBezTo>
                      <a:lnTo>
                        <a:pt x="245551" y="43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3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70EF3DD8-E18A-FAD0-6EB8-9ECF2D07EAB2}"/>
                    </a:ext>
                  </a:extLst>
                </p:cNvPr>
                <p:cNvSpPr/>
                <p:nvPr/>
              </p:nvSpPr>
              <p:spPr>
                <a:xfrm>
                  <a:off x="4603283" y="3445648"/>
                  <a:ext cx="272798" cy="337570"/>
                </a:xfrm>
                <a:custGeom>
                  <a:avLst/>
                  <a:gdLst>
                    <a:gd name="connsiteX0" fmla="*/ 96817 w 272798"/>
                    <a:gd name="connsiteY0" fmla="*/ 46762 h 337570"/>
                    <a:gd name="connsiteX1" fmla="*/ 163808 w 272798"/>
                    <a:gd name="connsiteY1" fmla="*/ 28787 h 337570"/>
                    <a:gd name="connsiteX2" fmla="*/ 249740 w 272798"/>
                    <a:gd name="connsiteY2" fmla="*/ 56321 h 337570"/>
                    <a:gd name="connsiteX3" fmla="*/ 250385 w 272798"/>
                    <a:gd name="connsiteY3" fmla="*/ 56715 h 337570"/>
                    <a:gd name="connsiteX4" fmla="*/ 258405 w 272798"/>
                    <a:gd name="connsiteY4" fmla="*/ 59150 h 337570"/>
                    <a:gd name="connsiteX5" fmla="*/ 269720 w 272798"/>
                    <a:gd name="connsiteY5" fmla="*/ 53350 h 337570"/>
                    <a:gd name="connsiteX6" fmla="*/ 272799 w 272798"/>
                    <a:gd name="connsiteY6" fmla="*/ 43825 h 337570"/>
                    <a:gd name="connsiteX7" fmla="*/ 266247 w 272798"/>
                    <a:gd name="connsiteY7" fmla="*/ 31831 h 337570"/>
                    <a:gd name="connsiteX8" fmla="*/ 218304 w 272798"/>
                    <a:gd name="connsiteY8" fmla="*/ 8414 h 337570"/>
                    <a:gd name="connsiteX9" fmla="*/ 163808 w 272798"/>
                    <a:gd name="connsiteY9" fmla="*/ 0 h 337570"/>
                    <a:gd name="connsiteX10" fmla="*/ 81636 w 272798"/>
                    <a:gd name="connsiteY10" fmla="*/ 22092 h 337570"/>
                    <a:gd name="connsiteX11" fmla="*/ 22056 w 272798"/>
                    <a:gd name="connsiteY11" fmla="*/ 82853 h 337570"/>
                    <a:gd name="connsiteX12" fmla="*/ 0 w 272798"/>
                    <a:gd name="connsiteY12" fmla="*/ 168785 h 337570"/>
                    <a:gd name="connsiteX13" fmla="*/ 22020 w 272798"/>
                    <a:gd name="connsiteY13" fmla="*/ 254717 h 337570"/>
                    <a:gd name="connsiteX14" fmla="*/ 81600 w 272798"/>
                    <a:gd name="connsiteY14" fmla="*/ 315479 h 337570"/>
                    <a:gd name="connsiteX15" fmla="*/ 163772 w 272798"/>
                    <a:gd name="connsiteY15" fmla="*/ 337571 h 337570"/>
                    <a:gd name="connsiteX16" fmla="*/ 219664 w 272798"/>
                    <a:gd name="connsiteY16" fmla="*/ 328225 h 337570"/>
                    <a:gd name="connsiteX17" fmla="*/ 266855 w 272798"/>
                    <a:gd name="connsiteY17" fmla="*/ 305632 h 337570"/>
                    <a:gd name="connsiteX18" fmla="*/ 272799 w 272798"/>
                    <a:gd name="connsiteY18" fmla="*/ 293745 h 337570"/>
                    <a:gd name="connsiteX19" fmla="*/ 269827 w 272798"/>
                    <a:gd name="connsiteY19" fmla="*/ 284830 h 337570"/>
                    <a:gd name="connsiteX20" fmla="*/ 257940 w 272798"/>
                    <a:gd name="connsiteY20" fmla="*/ 278886 h 337570"/>
                    <a:gd name="connsiteX21" fmla="*/ 249239 w 272798"/>
                    <a:gd name="connsiteY21" fmla="*/ 281715 h 337570"/>
                    <a:gd name="connsiteX22" fmla="*/ 163772 w 272798"/>
                    <a:gd name="connsiteY22" fmla="*/ 308783 h 337570"/>
                    <a:gd name="connsiteX23" fmla="*/ 96781 w 272798"/>
                    <a:gd name="connsiteY23" fmla="*/ 290809 h 337570"/>
                    <a:gd name="connsiteX24" fmla="*/ 48444 w 272798"/>
                    <a:gd name="connsiteY24" fmla="*/ 240933 h 337570"/>
                    <a:gd name="connsiteX25" fmla="*/ 30613 w 272798"/>
                    <a:gd name="connsiteY25" fmla="*/ 168857 h 337570"/>
                    <a:gd name="connsiteX26" fmla="*/ 48444 w 272798"/>
                    <a:gd name="connsiteY26" fmla="*/ 96781 h 337570"/>
                    <a:gd name="connsiteX27" fmla="*/ 96781 w 272798"/>
                    <a:gd name="connsiteY27" fmla="*/ 46905 h 3375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72798" h="337570">
                      <a:moveTo>
                        <a:pt x="96817" y="46762"/>
                      </a:moveTo>
                      <a:cubicBezTo>
                        <a:pt x="117083" y="34838"/>
                        <a:pt x="139640" y="28787"/>
                        <a:pt x="163808" y="28787"/>
                      </a:cubicBezTo>
                      <a:cubicBezTo>
                        <a:pt x="193849" y="28787"/>
                        <a:pt x="222779" y="38061"/>
                        <a:pt x="249740" y="56321"/>
                      </a:cubicBezTo>
                      <a:lnTo>
                        <a:pt x="250385" y="56715"/>
                      </a:lnTo>
                      <a:cubicBezTo>
                        <a:pt x="253679" y="58362"/>
                        <a:pt x="256221" y="59150"/>
                        <a:pt x="258405" y="59150"/>
                      </a:cubicBezTo>
                      <a:cubicBezTo>
                        <a:pt x="262988" y="59150"/>
                        <a:pt x="266927" y="57109"/>
                        <a:pt x="269720" y="53350"/>
                      </a:cubicBezTo>
                      <a:cubicBezTo>
                        <a:pt x="271761" y="50772"/>
                        <a:pt x="272799" y="47585"/>
                        <a:pt x="272799" y="43825"/>
                      </a:cubicBezTo>
                      <a:cubicBezTo>
                        <a:pt x="272799" y="40675"/>
                        <a:pt x="271689" y="36056"/>
                        <a:pt x="266247" y="31831"/>
                      </a:cubicBezTo>
                      <a:cubicBezTo>
                        <a:pt x="251960" y="21877"/>
                        <a:pt x="235812" y="14000"/>
                        <a:pt x="218304" y="8414"/>
                      </a:cubicBezTo>
                      <a:cubicBezTo>
                        <a:pt x="200759" y="2829"/>
                        <a:pt x="182427" y="0"/>
                        <a:pt x="163808" y="0"/>
                      </a:cubicBezTo>
                      <a:cubicBezTo>
                        <a:pt x="134233" y="0"/>
                        <a:pt x="106592" y="7412"/>
                        <a:pt x="81636" y="22092"/>
                      </a:cubicBezTo>
                      <a:cubicBezTo>
                        <a:pt x="56715" y="36736"/>
                        <a:pt x="36664" y="57181"/>
                        <a:pt x="22056" y="82853"/>
                      </a:cubicBezTo>
                      <a:cubicBezTo>
                        <a:pt x="7448" y="108525"/>
                        <a:pt x="0" y="137420"/>
                        <a:pt x="0" y="168785"/>
                      </a:cubicBezTo>
                      <a:cubicBezTo>
                        <a:pt x="0" y="200151"/>
                        <a:pt x="7412" y="229081"/>
                        <a:pt x="22020" y="254717"/>
                      </a:cubicBezTo>
                      <a:cubicBezTo>
                        <a:pt x="36664" y="280390"/>
                        <a:pt x="56715" y="300834"/>
                        <a:pt x="81600" y="315479"/>
                      </a:cubicBezTo>
                      <a:cubicBezTo>
                        <a:pt x="106520" y="330123"/>
                        <a:pt x="134162" y="337571"/>
                        <a:pt x="163772" y="337571"/>
                      </a:cubicBezTo>
                      <a:cubicBezTo>
                        <a:pt x="181782" y="337571"/>
                        <a:pt x="200616" y="334420"/>
                        <a:pt x="219664" y="328225"/>
                      </a:cubicBezTo>
                      <a:cubicBezTo>
                        <a:pt x="238713" y="322031"/>
                        <a:pt x="254538" y="314440"/>
                        <a:pt x="266855" y="305632"/>
                      </a:cubicBezTo>
                      <a:cubicBezTo>
                        <a:pt x="270758" y="302696"/>
                        <a:pt x="272799" y="298615"/>
                        <a:pt x="272799" y="293745"/>
                      </a:cubicBezTo>
                      <a:cubicBezTo>
                        <a:pt x="272799" y="290308"/>
                        <a:pt x="271761" y="287264"/>
                        <a:pt x="269827" y="284830"/>
                      </a:cubicBezTo>
                      <a:cubicBezTo>
                        <a:pt x="266927" y="280927"/>
                        <a:pt x="262809" y="278886"/>
                        <a:pt x="257940" y="278886"/>
                      </a:cubicBezTo>
                      <a:cubicBezTo>
                        <a:pt x="254503" y="278886"/>
                        <a:pt x="251459" y="279924"/>
                        <a:pt x="249239" y="281715"/>
                      </a:cubicBezTo>
                      <a:cubicBezTo>
                        <a:pt x="222887" y="299653"/>
                        <a:pt x="194135" y="308783"/>
                        <a:pt x="163772" y="308783"/>
                      </a:cubicBezTo>
                      <a:cubicBezTo>
                        <a:pt x="139604" y="308783"/>
                        <a:pt x="117047" y="302732"/>
                        <a:pt x="96781" y="290809"/>
                      </a:cubicBezTo>
                      <a:cubicBezTo>
                        <a:pt x="76515" y="278886"/>
                        <a:pt x="60224" y="262093"/>
                        <a:pt x="48444" y="240933"/>
                      </a:cubicBezTo>
                      <a:cubicBezTo>
                        <a:pt x="36629" y="219736"/>
                        <a:pt x="30613" y="195496"/>
                        <a:pt x="30613" y="168857"/>
                      </a:cubicBezTo>
                      <a:cubicBezTo>
                        <a:pt x="30613" y="142218"/>
                        <a:pt x="36593" y="117942"/>
                        <a:pt x="48444" y="96781"/>
                      </a:cubicBezTo>
                      <a:cubicBezTo>
                        <a:pt x="60224" y="75620"/>
                        <a:pt x="76515" y="58828"/>
                        <a:pt x="96781" y="4690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05A79D04-E337-336E-1EFD-B4FA0444982A}"/>
                    </a:ext>
                  </a:extLst>
                </p:cNvPr>
                <p:cNvSpPr/>
                <p:nvPr/>
              </p:nvSpPr>
              <p:spPr>
                <a:xfrm>
                  <a:off x="4925600" y="3450196"/>
                  <a:ext cx="200400" cy="328511"/>
                </a:xfrm>
                <a:custGeom>
                  <a:avLst/>
                  <a:gdLst>
                    <a:gd name="connsiteX0" fmla="*/ 195997 w 200400"/>
                    <a:gd name="connsiteY0" fmla="*/ 303162 h 328511"/>
                    <a:gd name="connsiteX1" fmla="*/ 195997 w 200400"/>
                    <a:gd name="connsiteY1" fmla="*/ 303162 h 328511"/>
                    <a:gd name="connsiteX2" fmla="*/ 185542 w 200400"/>
                    <a:gd name="connsiteY2" fmla="*/ 298758 h 328511"/>
                    <a:gd name="connsiteX3" fmla="*/ 30649 w 200400"/>
                    <a:gd name="connsiteY3" fmla="*/ 298758 h 328511"/>
                    <a:gd name="connsiteX4" fmla="*/ 30649 w 200400"/>
                    <a:gd name="connsiteY4" fmla="*/ 174120 h 328511"/>
                    <a:gd name="connsiteX5" fmla="*/ 165169 w 200400"/>
                    <a:gd name="connsiteY5" fmla="*/ 174120 h 328511"/>
                    <a:gd name="connsiteX6" fmla="*/ 175409 w 200400"/>
                    <a:gd name="connsiteY6" fmla="*/ 170110 h 328511"/>
                    <a:gd name="connsiteX7" fmla="*/ 180028 w 200400"/>
                    <a:gd name="connsiteY7" fmla="*/ 159261 h 328511"/>
                    <a:gd name="connsiteX8" fmla="*/ 175624 w 200400"/>
                    <a:gd name="connsiteY8" fmla="*/ 148806 h 328511"/>
                    <a:gd name="connsiteX9" fmla="*/ 165169 w 200400"/>
                    <a:gd name="connsiteY9" fmla="*/ 144402 h 328511"/>
                    <a:gd name="connsiteX10" fmla="*/ 30649 w 200400"/>
                    <a:gd name="connsiteY10" fmla="*/ 144402 h 328511"/>
                    <a:gd name="connsiteX11" fmla="*/ 30649 w 200400"/>
                    <a:gd name="connsiteY11" fmla="*/ 29718 h 328511"/>
                    <a:gd name="connsiteX12" fmla="*/ 185542 w 200400"/>
                    <a:gd name="connsiteY12" fmla="*/ 29718 h 328511"/>
                    <a:gd name="connsiteX13" fmla="*/ 195782 w 200400"/>
                    <a:gd name="connsiteY13" fmla="*/ 25708 h 328511"/>
                    <a:gd name="connsiteX14" fmla="*/ 200401 w 200400"/>
                    <a:gd name="connsiteY14" fmla="*/ 14859 h 328511"/>
                    <a:gd name="connsiteX15" fmla="*/ 195997 w 200400"/>
                    <a:gd name="connsiteY15" fmla="*/ 4404 h 328511"/>
                    <a:gd name="connsiteX16" fmla="*/ 185542 w 200400"/>
                    <a:gd name="connsiteY16" fmla="*/ 0 h 328511"/>
                    <a:gd name="connsiteX17" fmla="*/ 14859 w 200400"/>
                    <a:gd name="connsiteY17" fmla="*/ 0 h 328511"/>
                    <a:gd name="connsiteX18" fmla="*/ 4404 w 200400"/>
                    <a:gd name="connsiteY18" fmla="*/ 4404 h 328511"/>
                    <a:gd name="connsiteX19" fmla="*/ 0 w 200400"/>
                    <a:gd name="connsiteY19" fmla="*/ 14859 h 328511"/>
                    <a:gd name="connsiteX20" fmla="*/ 0 w 200400"/>
                    <a:gd name="connsiteY20" fmla="*/ 313653 h 328511"/>
                    <a:gd name="connsiteX21" fmla="*/ 4404 w 200400"/>
                    <a:gd name="connsiteY21" fmla="*/ 324108 h 328511"/>
                    <a:gd name="connsiteX22" fmla="*/ 14859 w 200400"/>
                    <a:gd name="connsiteY22" fmla="*/ 328512 h 328511"/>
                    <a:gd name="connsiteX23" fmla="*/ 185542 w 200400"/>
                    <a:gd name="connsiteY23" fmla="*/ 328512 h 328511"/>
                    <a:gd name="connsiteX24" fmla="*/ 195782 w 200400"/>
                    <a:gd name="connsiteY24" fmla="*/ 324502 h 328511"/>
                    <a:gd name="connsiteX25" fmla="*/ 200401 w 200400"/>
                    <a:gd name="connsiteY25" fmla="*/ 313653 h 328511"/>
                    <a:gd name="connsiteX26" fmla="*/ 195997 w 200400"/>
                    <a:gd name="connsiteY26" fmla="*/ 303198 h 328511"/>
                    <a:gd name="connsiteX27" fmla="*/ 195997 w 200400"/>
                    <a:gd name="connsiteY27" fmla="*/ 303198 h 328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00400" h="328511">
                      <a:moveTo>
                        <a:pt x="195997" y="303162"/>
                      </a:moveTo>
                      <a:lnTo>
                        <a:pt x="195997" y="303162"/>
                      </a:lnTo>
                      <a:cubicBezTo>
                        <a:pt x="193097" y="300262"/>
                        <a:pt x="189480" y="298758"/>
                        <a:pt x="185542" y="298758"/>
                      </a:cubicBezTo>
                      <a:lnTo>
                        <a:pt x="30649" y="298758"/>
                      </a:lnTo>
                      <a:lnTo>
                        <a:pt x="30649" y="174120"/>
                      </a:lnTo>
                      <a:lnTo>
                        <a:pt x="165169" y="174120"/>
                      </a:lnTo>
                      <a:cubicBezTo>
                        <a:pt x="169036" y="174120"/>
                        <a:pt x="172581" y="172724"/>
                        <a:pt x="175409" y="170110"/>
                      </a:cubicBezTo>
                      <a:cubicBezTo>
                        <a:pt x="178417" y="167353"/>
                        <a:pt x="180028" y="163594"/>
                        <a:pt x="180028" y="159261"/>
                      </a:cubicBezTo>
                      <a:cubicBezTo>
                        <a:pt x="180028" y="155323"/>
                        <a:pt x="178488" y="151706"/>
                        <a:pt x="175624" y="148806"/>
                      </a:cubicBezTo>
                      <a:cubicBezTo>
                        <a:pt x="172724" y="145906"/>
                        <a:pt x="169107" y="144402"/>
                        <a:pt x="165169" y="144402"/>
                      </a:cubicBezTo>
                      <a:lnTo>
                        <a:pt x="30649" y="144402"/>
                      </a:lnTo>
                      <a:lnTo>
                        <a:pt x="30649" y="29718"/>
                      </a:lnTo>
                      <a:lnTo>
                        <a:pt x="185542" y="29718"/>
                      </a:lnTo>
                      <a:cubicBezTo>
                        <a:pt x="189409" y="29718"/>
                        <a:pt x="192954" y="28322"/>
                        <a:pt x="195782" y="25708"/>
                      </a:cubicBezTo>
                      <a:cubicBezTo>
                        <a:pt x="198790" y="22951"/>
                        <a:pt x="200401" y="19192"/>
                        <a:pt x="200401" y="14859"/>
                      </a:cubicBezTo>
                      <a:cubicBezTo>
                        <a:pt x="200401" y="10921"/>
                        <a:pt x="198861" y="7304"/>
                        <a:pt x="195997" y="4404"/>
                      </a:cubicBezTo>
                      <a:cubicBezTo>
                        <a:pt x="193097" y="1504"/>
                        <a:pt x="189480" y="0"/>
                        <a:pt x="185542" y="0"/>
                      </a:cubicBezTo>
                      <a:lnTo>
                        <a:pt x="14859" y="0"/>
                      </a:lnTo>
                      <a:cubicBezTo>
                        <a:pt x="10921" y="0"/>
                        <a:pt x="7304" y="1540"/>
                        <a:pt x="4404" y="4404"/>
                      </a:cubicBezTo>
                      <a:cubicBezTo>
                        <a:pt x="1504" y="7304"/>
                        <a:pt x="0" y="10921"/>
                        <a:pt x="0" y="14859"/>
                      </a:cubicBezTo>
                      <a:lnTo>
                        <a:pt x="0" y="313653"/>
                      </a:lnTo>
                      <a:cubicBezTo>
                        <a:pt x="0" y="317591"/>
                        <a:pt x="1540" y="321208"/>
                        <a:pt x="4404" y="324108"/>
                      </a:cubicBezTo>
                      <a:cubicBezTo>
                        <a:pt x="7304" y="327008"/>
                        <a:pt x="10921" y="328512"/>
                        <a:pt x="14859" y="328512"/>
                      </a:cubicBezTo>
                      <a:lnTo>
                        <a:pt x="185542" y="328512"/>
                      </a:lnTo>
                      <a:cubicBezTo>
                        <a:pt x="189409" y="328512"/>
                        <a:pt x="192954" y="327115"/>
                        <a:pt x="195782" y="324502"/>
                      </a:cubicBezTo>
                      <a:cubicBezTo>
                        <a:pt x="198790" y="321745"/>
                        <a:pt x="200401" y="317985"/>
                        <a:pt x="200401" y="313653"/>
                      </a:cubicBezTo>
                      <a:cubicBezTo>
                        <a:pt x="200401" y="309714"/>
                        <a:pt x="198861" y="306098"/>
                        <a:pt x="195997" y="303198"/>
                      </a:cubicBezTo>
                      <a:lnTo>
                        <a:pt x="195997" y="30319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3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</p:grpSp>
        <p:grpSp>
          <p:nvGrpSpPr>
            <p:cNvPr id="23" name="Graphic 1">
              <a:extLst>
                <a:ext uri="{FF2B5EF4-FFF2-40B4-BE49-F238E27FC236}">
                  <a16:creationId xmlns:a16="http://schemas.microsoft.com/office/drawing/2014/main" id="{D46B6CFC-762D-7E15-008B-1AF09A9C2DB6}"/>
                </a:ext>
              </a:extLst>
            </p:cNvPr>
            <p:cNvGrpSpPr/>
            <p:nvPr/>
          </p:nvGrpSpPr>
          <p:grpSpPr>
            <a:xfrm>
              <a:off x="2245630" y="2108252"/>
              <a:ext cx="755200" cy="1060797"/>
              <a:chOff x="2344484" y="2899084"/>
              <a:chExt cx="755200" cy="1060797"/>
            </a:xfrm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5D2546CF-3A38-7D16-539E-058141AA0B71}"/>
                  </a:ext>
                </a:extLst>
              </p:cNvPr>
              <p:cNvSpPr/>
              <p:nvPr/>
            </p:nvSpPr>
            <p:spPr>
              <a:xfrm>
                <a:off x="2564935" y="3364800"/>
                <a:ext cx="68459" cy="411328"/>
              </a:xfrm>
              <a:custGeom>
                <a:avLst/>
                <a:gdLst>
                  <a:gd name="connsiteX0" fmla="*/ 68459 w 68459"/>
                  <a:gd name="connsiteY0" fmla="*/ 34230 h 411328"/>
                  <a:gd name="connsiteX1" fmla="*/ 34230 w 68459"/>
                  <a:gd name="connsiteY1" fmla="*/ 0 h 411328"/>
                  <a:gd name="connsiteX2" fmla="*/ 34230 w 68459"/>
                  <a:gd name="connsiteY2" fmla="*/ 0 h 411328"/>
                  <a:gd name="connsiteX3" fmla="*/ 0 w 68459"/>
                  <a:gd name="connsiteY3" fmla="*/ 34230 h 411328"/>
                  <a:gd name="connsiteX4" fmla="*/ 0 w 68459"/>
                  <a:gd name="connsiteY4" fmla="*/ 377099 h 411328"/>
                  <a:gd name="connsiteX5" fmla="*/ 34230 w 68459"/>
                  <a:gd name="connsiteY5" fmla="*/ 411329 h 411328"/>
                  <a:gd name="connsiteX6" fmla="*/ 34230 w 68459"/>
                  <a:gd name="connsiteY6" fmla="*/ 411329 h 411328"/>
                  <a:gd name="connsiteX7" fmla="*/ 68459 w 68459"/>
                  <a:gd name="connsiteY7" fmla="*/ 377099 h 411328"/>
                  <a:gd name="connsiteX8" fmla="*/ 68459 w 68459"/>
                  <a:gd name="connsiteY8" fmla="*/ 34230 h 41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459" h="411328">
                    <a:moveTo>
                      <a:pt x="68459" y="34230"/>
                    </a:moveTo>
                    <a:cubicBezTo>
                      <a:pt x="68459" y="15325"/>
                      <a:pt x="53135" y="0"/>
                      <a:pt x="34230" y="0"/>
                    </a:cubicBezTo>
                    <a:lnTo>
                      <a:pt x="34230" y="0"/>
                    </a:lnTo>
                    <a:cubicBezTo>
                      <a:pt x="15325" y="0"/>
                      <a:pt x="0" y="15325"/>
                      <a:pt x="0" y="34230"/>
                    </a:cubicBezTo>
                    <a:lnTo>
                      <a:pt x="0" y="377099"/>
                    </a:lnTo>
                    <a:cubicBezTo>
                      <a:pt x="0" y="396004"/>
                      <a:pt x="15325" y="411329"/>
                      <a:pt x="34230" y="411329"/>
                    </a:cubicBezTo>
                    <a:lnTo>
                      <a:pt x="34230" y="411329"/>
                    </a:lnTo>
                    <a:cubicBezTo>
                      <a:pt x="53135" y="411329"/>
                      <a:pt x="68459" y="396004"/>
                      <a:pt x="68459" y="377099"/>
                    </a:cubicBezTo>
                    <a:lnTo>
                      <a:pt x="68459" y="34230"/>
                    </a:lnTo>
                    <a:close/>
                  </a:path>
                </a:pathLst>
              </a:custGeom>
              <a:solidFill>
                <a:srgbClr val="FFFFFF"/>
              </a:solidFill>
              <a:ln w="3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1F409A99-AE87-75EF-1D7B-6C3FE5B1A3D3}"/>
                  </a:ext>
                </a:extLst>
              </p:cNvPr>
              <p:cNvSpPr/>
              <p:nvPr/>
            </p:nvSpPr>
            <p:spPr>
              <a:xfrm>
                <a:off x="2687854" y="3191361"/>
                <a:ext cx="68495" cy="768520"/>
              </a:xfrm>
              <a:custGeom>
                <a:avLst/>
                <a:gdLst>
                  <a:gd name="connsiteX0" fmla="*/ 68495 w 68495"/>
                  <a:gd name="connsiteY0" fmla="*/ 34265 h 768520"/>
                  <a:gd name="connsiteX1" fmla="*/ 34265 w 68495"/>
                  <a:gd name="connsiteY1" fmla="*/ 0 h 768520"/>
                  <a:gd name="connsiteX2" fmla="*/ 34265 w 68495"/>
                  <a:gd name="connsiteY2" fmla="*/ 0 h 768520"/>
                  <a:gd name="connsiteX3" fmla="*/ 0 w 68495"/>
                  <a:gd name="connsiteY3" fmla="*/ 34265 h 768520"/>
                  <a:gd name="connsiteX4" fmla="*/ 0 w 68495"/>
                  <a:gd name="connsiteY4" fmla="*/ 734291 h 768520"/>
                  <a:gd name="connsiteX5" fmla="*/ 34265 w 68495"/>
                  <a:gd name="connsiteY5" fmla="*/ 768521 h 768520"/>
                  <a:gd name="connsiteX6" fmla="*/ 34265 w 68495"/>
                  <a:gd name="connsiteY6" fmla="*/ 768521 h 768520"/>
                  <a:gd name="connsiteX7" fmla="*/ 68495 w 68495"/>
                  <a:gd name="connsiteY7" fmla="*/ 734291 h 768520"/>
                  <a:gd name="connsiteX8" fmla="*/ 68495 w 68495"/>
                  <a:gd name="connsiteY8" fmla="*/ 34265 h 768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495" h="768520">
                    <a:moveTo>
                      <a:pt x="68495" y="34265"/>
                    </a:moveTo>
                    <a:cubicBezTo>
                      <a:pt x="68495" y="15360"/>
                      <a:pt x="53171" y="0"/>
                      <a:pt x="34265" y="0"/>
                    </a:cubicBezTo>
                    <a:lnTo>
                      <a:pt x="34265" y="0"/>
                    </a:lnTo>
                    <a:cubicBezTo>
                      <a:pt x="15360" y="0"/>
                      <a:pt x="0" y="15325"/>
                      <a:pt x="0" y="34265"/>
                    </a:cubicBezTo>
                    <a:lnTo>
                      <a:pt x="0" y="734291"/>
                    </a:lnTo>
                    <a:cubicBezTo>
                      <a:pt x="0" y="753196"/>
                      <a:pt x="15325" y="768521"/>
                      <a:pt x="34265" y="768521"/>
                    </a:cubicBezTo>
                    <a:lnTo>
                      <a:pt x="34265" y="768521"/>
                    </a:lnTo>
                    <a:cubicBezTo>
                      <a:pt x="53171" y="768521"/>
                      <a:pt x="68495" y="753196"/>
                      <a:pt x="68495" y="734291"/>
                    </a:cubicBezTo>
                    <a:lnTo>
                      <a:pt x="68495" y="34265"/>
                    </a:lnTo>
                    <a:close/>
                  </a:path>
                </a:pathLst>
              </a:custGeom>
              <a:solidFill>
                <a:srgbClr val="2F3E46"/>
              </a:solidFill>
              <a:ln w="3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0E6A3428-29B3-7491-3C96-6884E90F3F3C}"/>
                  </a:ext>
                </a:extLst>
              </p:cNvPr>
              <p:cNvSpPr/>
              <p:nvPr/>
            </p:nvSpPr>
            <p:spPr>
              <a:xfrm>
                <a:off x="2810773" y="3296735"/>
                <a:ext cx="68495" cy="559204"/>
              </a:xfrm>
              <a:custGeom>
                <a:avLst/>
                <a:gdLst>
                  <a:gd name="connsiteX0" fmla="*/ 68495 w 68495"/>
                  <a:gd name="connsiteY0" fmla="*/ 34265 h 559204"/>
                  <a:gd name="connsiteX1" fmla="*/ 34265 w 68495"/>
                  <a:gd name="connsiteY1" fmla="*/ 0 h 559204"/>
                  <a:gd name="connsiteX2" fmla="*/ 34265 w 68495"/>
                  <a:gd name="connsiteY2" fmla="*/ 0 h 559204"/>
                  <a:gd name="connsiteX3" fmla="*/ 0 w 68495"/>
                  <a:gd name="connsiteY3" fmla="*/ 34265 h 559204"/>
                  <a:gd name="connsiteX4" fmla="*/ 0 w 68495"/>
                  <a:gd name="connsiteY4" fmla="*/ 524939 h 559204"/>
                  <a:gd name="connsiteX5" fmla="*/ 34265 w 68495"/>
                  <a:gd name="connsiteY5" fmla="*/ 559204 h 559204"/>
                  <a:gd name="connsiteX6" fmla="*/ 34265 w 68495"/>
                  <a:gd name="connsiteY6" fmla="*/ 559204 h 559204"/>
                  <a:gd name="connsiteX7" fmla="*/ 68495 w 68495"/>
                  <a:gd name="connsiteY7" fmla="*/ 524939 h 559204"/>
                  <a:gd name="connsiteX8" fmla="*/ 68495 w 68495"/>
                  <a:gd name="connsiteY8" fmla="*/ 34265 h 559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495" h="559204">
                    <a:moveTo>
                      <a:pt x="68495" y="34265"/>
                    </a:moveTo>
                    <a:cubicBezTo>
                      <a:pt x="68495" y="15360"/>
                      <a:pt x="53171" y="0"/>
                      <a:pt x="34265" y="0"/>
                    </a:cubicBezTo>
                    <a:lnTo>
                      <a:pt x="34265" y="0"/>
                    </a:lnTo>
                    <a:cubicBezTo>
                      <a:pt x="15360" y="0"/>
                      <a:pt x="0" y="15325"/>
                      <a:pt x="0" y="34265"/>
                    </a:cubicBezTo>
                    <a:lnTo>
                      <a:pt x="0" y="524939"/>
                    </a:lnTo>
                    <a:cubicBezTo>
                      <a:pt x="0" y="543844"/>
                      <a:pt x="15325" y="559204"/>
                      <a:pt x="34265" y="559204"/>
                    </a:cubicBezTo>
                    <a:lnTo>
                      <a:pt x="34265" y="559204"/>
                    </a:lnTo>
                    <a:cubicBezTo>
                      <a:pt x="53171" y="559204"/>
                      <a:pt x="68495" y="543879"/>
                      <a:pt x="68495" y="524939"/>
                    </a:cubicBezTo>
                    <a:lnTo>
                      <a:pt x="68495" y="34265"/>
                    </a:lnTo>
                    <a:close/>
                  </a:path>
                </a:pathLst>
              </a:custGeom>
              <a:solidFill>
                <a:srgbClr val="FFFFFF"/>
              </a:solidFill>
              <a:ln w="3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D8053E5-65E4-8285-6D39-BD699EAFE2E6}"/>
                  </a:ext>
                </a:extLst>
              </p:cNvPr>
              <p:cNvSpPr/>
              <p:nvPr/>
            </p:nvSpPr>
            <p:spPr>
              <a:xfrm>
                <a:off x="2344484" y="2899084"/>
                <a:ext cx="755200" cy="667442"/>
              </a:xfrm>
              <a:custGeom>
                <a:avLst/>
                <a:gdLst>
                  <a:gd name="connsiteX0" fmla="*/ 606574 w 755200"/>
                  <a:gd name="connsiteY0" fmla="*/ 667443 h 667442"/>
                  <a:gd name="connsiteX1" fmla="*/ 630026 w 755200"/>
                  <a:gd name="connsiteY1" fmla="*/ 658420 h 667442"/>
                  <a:gd name="connsiteX2" fmla="*/ 755201 w 755200"/>
                  <a:gd name="connsiteY2" fmla="*/ 377601 h 667442"/>
                  <a:gd name="connsiteX3" fmla="*/ 377600 w 755200"/>
                  <a:gd name="connsiteY3" fmla="*/ 0 h 667442"/>
                  <a:gd name="connsiteX4" fmla="*/ 0 w 755200"/>
                  <a:gd name="connsiteY4" fmla="*/ 377601 h 667442"/>
                  <a:gd name="connsiteX5" fmla="*/ 123707 w 755200"/>
                  <a:gd name="connsiteY5" fmla="*/ 657095 h 667442"/>
                  <a:gd name="connsiteX6" fmla="*/ 173297 w 755200"/>
                  <a:gd name="connsiteY6" fmla="*/ 654732 h 667442"/>
                  <a:gd name="connsiteX7" fmla="*/ 170933 w 755200"/>
                  <a:gd name="connsiteY7" fmla="*/ 605142 h 667442"/>
                  <a:gd name="connsiteX8" fmla="*/ 70214 w 755200"/>
                  <a:gd name="connsiteY8" fmla="*/ 377601 h 667442"/>
                  <a:gd name="connsiteX9" fmla="*/ 377600 w 755200"/>
                  <a:gd name="connsiteY9" fmla="*/ 70214 h 667442"/>
                  <a:gd name="connsiteX10" fmla="*/ 684987 w 755200"/>
                  <a:gd name="connsiteY10" fmla="*/ 377601 h 667442"/>
                  <a:gd name="connsiteX11" fmla="*/ 583086 w 755200"/>
                  <a:gd name="connsiteY11" fmla="*/ 606216 h 667442"/>
                  <a:gd name="connsiteX12" fmla="*/ 580472 w 755200"/>
                  <a:gd name="connsiteY12" fmla="*/ 655806 h 667442"/>
                  <a:gd name="connsiteX13" fmla="*/ 606574 w 755200"/>
                  <a:gd name="connsiteY13" fmla="*/ 667443 h 667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55200" h="667442">
                    <a:moveTo>
                      <a:pt x="606574" y="667443"/>
                    </a:moveTo>
                    <a:cubicBezTo>
                      <a:pt x="614952" y="667443"/>
                      <a:pt x="623331" y="664471"/>
                      <a:pt x="630026" y="658420"/>
                    </a:cubicBezTo>
                    <a:cubicBezTo>
                      <a:pt x="709585" y="586881"/>
                      <a:pt x="755201" y="484515"/>
                      <a:pt x="755201" y="377601"/>
                    </a:cubicBezTo>
                    <a:cubicBezTo>
                      <a:pt x="755201" y="169394"/>
                      <a:pt x="585807" y="0"/>
                      <a:pt x="377600" y="0"/>
                    </a:cubicBezTo>
                    <a:cubicBezTo>
                      <a:pt x="169394" y="0"/>
                      <a:pt x="0" y="169394"/>
                      <a:pt x="0" y="377601"/>
                    </a:cubicBezTo>
                    <a:cubicBezTo>
                      <a:pt x="0" y="483763"/>
                      <a:pt x="45079" y="585628"/>
                      <a:pt x="123707" y="657095"/>
                    </a:cubicBezTo>
                    <a:cubicBezTo>
                      <a:pt x="138064" y="670128"/>
                      <a:pt x="160264" y="669090"/>
                      <a:pt x="173297" y="654732"/>
                    </a:cubicBezTo>
                    <a:cubicBezTo>
                      <a:pt x="186330" y="640374"/>
                      <a:pt x="185291" y="618175"/>
                      <a:pt x="170933" y="605142"/>
                    </a:cubicBezTo>
                    <a:cubicBezTo>
                      <a:pt x="106950" y="546959"/>
                      <a:pt x="70214" y="464034"/>
                      <a:pt x="70214" y="377601"/>
                    </a:cubicBezTo>
                    <a:cubicBezTo>
                      <a:pt x="70214" y="208099"/>
                      <a:pt x="208099" y="70214"/>
                      <a:pt x="377600" y="70214"/>
                    </a:cubicBezTo>
                    <a:cubicBezTo>
                      <a:pt x="547102" y="70214"/>
                      <a:pt x="684987" y="208099"/>
                      <a:pt x="684987" y="377601"/>
                    </a:cubicBezTo>
                    <a:cubicBezTo>
                      <a:pt x="684987" y="464643"/>
                      <a:pt x="647857" y="547961"/>
                      <a:pt x="583086" y="606216"/>
                    </a:cubicBezTo>
                    <a:cubicBezTo>
                      <a:pt x="568656" y="619178"/>
                      <a:pt x="567511" y="641377"/>
                      <a:pt x="580472" y="655806"/>
                    </a:cubicBezTo>
                    <a:cubicBezTo>
                      <a:pt x="587418" y="663504"/>
                      <a:pt x="596978" y="667443"/>
                      <a:pt x="606574" y="667443"/>
                    </a:cubicBezTo>
                    <a:close/>
                  </a:path>
                </a:pathLst>
              </a:custGeom>
              <a:solidFill>
                <a:srgbClr val="2F3E46"/>
              </a:solidFill>
              <a:ln w="3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B32E744-0E07-B905-5BC1-5C53114B3D25}"/>
              </a:ext>
            </a:extLst>
          </p:cNvPr>
          <p:cNvSpPr txBox="1"/>
          <p:nvPr/>
        </p:nvSpPr>
        <p:spPr>
          <a:xfrm>
            <a:off x="4989920" y="1680764"/>
            <a:ext cx="7202080" cy="1748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300"/>
              </a:lnSpc>
              <a:buClr>
                <a:schemeClr val="dk1"/>
              </a:buClr>
              <a:buSzPts val="3500"/>
            </a:pPr>
            <a:r>
              <a:rPr lang="en-GB" sz="4400" dirty="0">
                <a:solidFill>
                  <a:schemeClr val="bg1"/>
                </a:solidFill>
                <a:latin typeface="Montserrat ExtraBold" panose="00000900000000000000" pitchFamily="2" charset="0"/>
                <a:ea typeface="Montserrat ExtraBold"/>
                <a:cs typeface="Montserrat ExtraBold"/>
                <a:sym typeface="Montserrat ExtraBold"/>
              </a:rPr>
              <a:t>INCREASING THE NATURE ALIGNMENT OF GLOBAL FINANCE</a:t>
            </a:r>
            <a:endParaRPr lang="pt-BR" sz="4400" dirty="0">
              <a:solidFill>
                <a:schemeClr val="bg1"/>
              </a:solidFill>
              <a:latin typeface="Montserrat ExtraBold" panose="00000900000000000000" pitchFamily="2" charset="0"/>
              <a:ea typeface="Montserrat ExtraBold"/>
              <a:cs typeface="Montserrat ExtraBold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B677744-CF68-0942-F617-B8375967F637}"/>
              </a:ext>
            </a:extLst>
          </p:cNvPr>
          <p:cNvSpPr/>
          <p:nvPr/>
        </p:nvSpPr>
        <p:spPr>
          <a:xfrm>
            <a:off x="4962046" y="1504981"/>
            <a:ext cx="61219" cy="1924019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2A9652D-C1F5-E92F-21D9-1DB62E374E46}"/>
              </a:ext>
            </a:extLst>
          </p:cNvPr>
          <p:cNvSpPr txBox="1"/>
          <p:nvPr/>
        </p:nvSpPr>
        <p:spPr>
          <a:xfrm>
            <a:off x="512943" y="5506227"/>
            <a:ext cx="11400726" cy="423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GB" sz="2000" b="1" i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GB" sz="2000" b="1" i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ligning </a:t>
            </a:r>
            <a:r>
              <a:rPr lang="en-GB" sz="2000" b="1" i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GB" sz="2000" b="1" i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lobal Finance </a:t>
            </a:r>
            <a:r>
              <a:rPr lang="en-GB" sz="2000" b="1" i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with nature positive outcomes is at the core of NatureFinance’s mission. </a:t>
            </a:r>
            <a:endParaRPr lang="en-GB" sz="2400" b="1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C1E4C1D-CCE9-5037-F26C-41B99897926F}"/>
              </a:ext>
            </a:extLst>
          </p:cNvPr>
          <p:cNvSpPr txBox="1"/>
          <p:nvPr/>
        </p:nvSpPr>
        <p:spPr>
          <a:xfrm>
            <a:off x="214305" y="5352939"/>
            <a:ext cx="298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>
                <a:solidFill>
                  <a:srgbClr val="2E635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23720EF-33B5-A529-2B6F-F1109C6F6E92}"/>
              </a:ext>
            </a:extLst>
          </p:cNvPr>
          <p:cNvSpPr txBox="1"/>
          <p:nvPr/>
        </p:nvSpPr>
        <p:spPr>
          <a:xfrm rot="10800000">
            <a:off x="11816243" y="5036119"/>
            <a:ext cx="298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>
                <a:solidFill>
                  <a:srgbClr val="2E635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81C686-9879-3618-9FFF-786FF2FD97B8}"/>
              </a:ext>
            </a:extLst>
          </p:cNvPr>
          <p:cNvSpPr txBox="1"/>
          <p:nvPr/>
        </p:nvSpPr>
        <p:spPr>
          <a:xfrm>
            <a:off x="-2" y="6041199"/>
            <a:ext cx="12192001" cy="777777"/>
          </a:xfrm>
          <a:prstGeom prst="rect">
            <a:avLst/>
          </a:prstGeom>
          <a:solidFill>
            <a:srgbClr val="000000">
              <a:alpha val="21961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GB" sz="2000" b="1" i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Financial decision-making needs tools to transition to a green economy; we are developing a first of its kind</a:t>
            </a:r>
          </a:p>
          <a:p>
            <a:pPr algn="ctr">
              <a:lnSpc>
                <a:spcPct val="115000"/>
              </a:lnSpc>
            </a:pPr>
            <a:r>
              <a:rPr lang="en-GB" sz="2000" b="1" i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Global Nature Positive Alignment Index and Dashboard</a:t>
            </a:r>
            <a:endParaRPr lang="en-GB" sz="2400" b="1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14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ilhouette, night sky&#10;&#10;Description automatically generated">
            <a:extLst>
              <a:ext uri="{FF2B5EF4-FFF2-40B4-BE49-F238E27FC236}">
                <a16:creationId xmlns:a16="http://schemas.microsoft.com/office/drawing/2014/main" id="{CBFB5199-9D6E-E18F-6D9D-7E3EE9B1F8C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68E4F0-D95C-50DD-C25B-B4BC2560818A}"/>
              </a:ext>
            </a:extLst>
          </p:cNvPr>
          <p:cNvSpPr txBox="1"/>
          <p:nvPr/>
        </p:nvSpPr>
        <p:spPr>
          <a:xfrm>
            <a:off x="97052" y="254284"/>
            <a:ext cx="11924342" cy="990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500"/>
              </a:lnSpc>
              <a:buClr>
                <a:schemeClr val="dk1"/>
              </a:buClr>
              <a:buSzPts val="3500"/>
            </a:pPr>
            <a:r>
              <a:rPr lang="en-GB" sz="3200" dirty="0">
                <a:solidFill>
                  <a:schemeClr val="bg1"/>
                </a:solidFill>
                <a:latin typeface="Montserrat ExtraBold" panose="00000900000000000000" pitchFamily="2" charset="0"/>
                <a:ea typeface="Montserrat ExtraBold"/>
                <a:cs typeface="Montserrat ExtraBold"/>
                <a:sym typeface="Montserrat ExtraBold"/>
              </a:rPr>
              <a:t>THE TOOL WILL OFFER THREE ANALYTICAL COMPONENTS ON NATURE ALIGNMENT</a:t>
            </a:r>
            <a:endParaRPr lang="pt-BR" sz="3200" dirty="0">
              <a:solidFill>
                <a:schemeClr val="bg1"/>
              </a:solidFill>
              <a:latin typeface="Montserrat ExtraBold" panose="00000900000000000000" pitchFamily="2" charset="0"/>
              <a:ea typeface="Montserrat ExtraBold"/>
              <a:cs typeface="Montserrat ExtraBold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63F246C-0002-29E1-58FD-2615D09C7747}"/>
              </a:ext>
            </a:extLst>
          </p:cNvPr>
          <p:cNvGrpSpPr/>
          <p:nvPr/>
        </p:nvGrpSpPr>
        <p:grpSpPr>
          <a:xfrm>
            <a:off x="1539570" y="1519925"/>
            <a:ext cx="9490335" cy="5242939"/>
            <a:chOff x="1646562" y="1392137"/>
            <a:chExt cx="9490335" cy="5242939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2AD74551-9980-D74D-E44D-9B37D4651A8D}"/>
                </a:ext>
              </a:extLst>
            </p:cNvPr>
            <p:cNvGrpSpPr/>
            <p:nvPr/>
          </p:nvGrpSpPr>
          <p:grpSpPr>
            <a:xfrm>
              <a:off x="1646562" y="1392137"/>
              <a:ext cx="9490335" cy="5242939"/>
              <a:chOff x="1646562" y="1392137"/>
              <a:chExt cx="9490335" cy="5242939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05C80CE5-27BC-3F82-5088-78C298EBCE8B}"/>
                  </a:ext>
                </a:extLst>
              </p:cNvPr>
              <p:cNvGrpSpPr/>
              <p:nvPr/>
            </p:nvGrpSpPr>
            <p:grpSpPr>
              <a:xfrm>
                <a:off x="1646562" y="1392137"/>
                <a:ext cx="9490335" cy="5242939"/>
                <a:chOff x="1570362" y="1136148"/>
                <a:chExt cx="9490335" cy="5242939"/>
              </a:xfrm>
            </p:grpSpPr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B94ACCC7-8FEC-254F-2DDD-B4A72D39B2BB}"/>
                    </a:ext>
                  </a:extLst>
                </p:cNvPr>
                <p:cNvGrpSpPr/>
                <p:nvPr/>
              </p:nvGrpSpPr>
              <p:grpSpPr>
                <a:xfrm>
                  <a:off x="1570362" y="1136148"/>
                  <a:ext cx="2833900" cy="4655052"/>
                  <a:chOff x="1570362" y="1136148"/>
                  <a:chExt cx="2833900" cy="4655052"/>
                </a:xfrm>
              </p:grpSpPr>
              <p:grpSp>
                <p:nvGrpSpPr>
                  <p:cNvPr id="36" name="Group 35">
                    <a:extLst>
                      <a:ext uri="{FF2B5EF4-FFF2-40B4-BE49-F238E27FC236}">
                        <a16:creationId xmlns:a16="http://schemas.microsoft.com/office/drawing/2014/main" id="{5E216880-8998-4862-A455-FFF58453C3B0}"/>
                      </a:ext>
                    </a:extLst>
                  </p:cNvPr>
                  <p:cNvGrpSpPr/>
                  <p:nvPr/>
                </p:nvGrpSpPr>
                <p:grpSpPr>
                  <a:xfrm>
                    <a:off x="1570362" y="1136148"/>
                    <a:ext cx="2833900" cy="4655052"/>
                    <a:chOff x="646117" y="1191332"/>
                    <a:chExt cx="2833900" cy="4655052"/>
                  </a:xfrm>
                </p:grpSpPr>
                <p:sp>
                  <p:nvSpPr>
                    <p:cNvPr id="13" name="Rectangle: Rounded Corners 12">
                      <a:extLst>
                        <a:ext uri="{FF2B5EF4-FFF2-40B4-BE49-F238E27FC236}">
                          <a16:creationId xmlns:a16="http://schemas.microsoft.com/office/drawing/2014/main" id="{7C2EC31A-31F3-2982-54D0-0935AF39F0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117" y="1191332"/>
                      <a:ext cx="2833900" cy="4655052"/>
                    </a:xfrm>
                    <a:prstGeom prst="roundRect">
                      <a:avLst/>
                    </a:prstGeom>
                    <a:solidFill>
                      <a:srgbClr val="475D69"/>
                    </a:solidFill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200" b="1"/>
                    </a:p>
                  </p:txBody>
                </p:sp>
                <p:sp>
                  <p:nvSpPr>
                    <p:cNvPr id="15" name="Oval 14">
                      <a:extLst>
                        <a:ext uri="{FF2B5EF4-FFF2-40B4-BE49-F238E27FC236}">
                          <a16:creationId xmlns:a16="http://schemas.microsoft.com/office/drawing/2014/main" id="{7B0E7CA8-9487-A494-7260-57217C3534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2183" y="1334869"/>
                      <a:ext cx="846917" cy="846917"/>
                    </a:xfrm>
                    <a:prstGeom prst="ellipse">
                      <a:avLst/>
                    </a:prstGeom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accent1">
                        <a:tint val="50000"/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0">
                      <a:schemeClr val="accent1">
                        <a:tint val="50000"/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fontRef>
                  </p:style>
                </p:sp>
              </p:grpSp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39F3FA30-A977-44E5-C912-3C83A290A631}"/>
                      </a:ext>
                    </a:extLst>
                  </p:cNvPr>
                  <p:cNvSpPr txBox="1"/>
                  <p:nvPr/>
                </p:nvSpPr>
                <p:spPr>
                  <a:xfrm>
                    <a:off x="2446340" y="1409485"/>
                    <a:ext cx="1790918" cy="46166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GB" sz="2400" b="1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INDEX</a:t>
                    </a:r>
                  </a:p>
                </p:txBody>
              </p:sp>
            </p:grpSp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C7F5FFFA-B9DD-2E66-9A9E-A628049197EB}"/>
                    </a:ext>
                  </a:extLst>
                </p:cNvPr>
                <p:cNvGrpSpPr/>
                <p:nvPr/>
              </p:nvGrpSpPr>
              <p:grpSpPr>
                <a:xfrm>
                  <a:off x="4887239" y="1136148"/>
                  <a:ext cx="2962121" cy="4655052"/>
                  <a:chOff x="4887239" y="1136148"/>
                  <a:chExt cx="2962121" cy="4655052"/>
                </a:xfrm>
              </p:grpSpPr>
              <p:grpSp>
                <p:nvGrpSpPr>
                  <p:cNvPr id="38" name="Group 37">
                    <a:extLst>
                      <a:ext uri="{FF2B5EF4-FFF2-40B4-BE49-F238E27FC236}">
                        <a16:creationId xmlns:a16="http://schemas.microsoft.com/office/drawing/2014/main" id="{0A218F44-BD8E-D112-2094-212B2159ABCE}"/>
                      </a:ext>
                    </a:extLst>
                  </p:cNvPr>
                  <p:cNvGrpSpPr/>
                  <p:nvPr/>
                </p:nvGrpSpPr>
                <p:grpSpPr>
                  <a:xfrm>
                    <a:off x="4887239" y="1136148"/>
                    <a:ext cx="2833900" cy="4655052"/>
                    <a:chOff x="3771481" y="1191332"/>
                    <a:chExt cx="2833900" cy="4655052"/>
                  </a:xfrm>
                </p:grpSpPr>
                <p:sp>
                  <p:nvSpPr>
                    <p:cNvPr id="17" name="Rectangle: Rounded Corners 16">
                      <a:extLst>
                        <a:ext uri="{FF2B5EF4-FFF2-40B4-BE49-F238E27FC236}">
                          <a16:creationId xmlns:a16="http://schemas.microsoft.com/office/drawing/2014/main" id="{95B0F690-35CC-C561-C201-60D1CFBD70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71481" y="1191332"/>
                      <a:ext cx="2833900" cy="4655052"/>
                    </a:xfrm>
                    <a:prstGeom prst="roundRect">
                      <a:avLst/>
                    </a:prstGeom>
                    <a:solidFill>
                      <a:srgbClr val="2E635E"/>
                    </a:solidFill>
                    <a:ln>
                      <a:noFill/>
                    </a:ln>
                    <a:effectLst/>
                  </p:spPr>
                  <p:txBody>
                    <a:bodyPr wrap="none" anchor="ctr"/>
                    <a:lstStyle/>
                    <a:p>
                      <a:pPr defTabSz="1828434"/>
                      <a:endParaRPr lang="en-GB" sz="2400">
                        <a:solidFill>
                          <a:schemeClr val="tx1"/>
                        </a:solidFill>
                        <a:latin typeface="DM Sans" pitchFamily="2" charset="77"/>
                      </a:endParaRPr>
                    </a:p>
                  </p:txBody>
                </p:sp>
                <p:sp>
                  <p:nvSpPr>
                    <p:cNvPr id="33" name="Oval 32">
                      <a:extLst>
                        <a:ext uri="{FF2B5EF4-FFF2-40B4-BE49-F238E27FC236}">
                          <a16:creationId xmlns:a16="http://schemas.microsoft.com/office/drawing/2014/main" id="{F0A95F00-3732-7B71-D52C-808163EE18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52017" y="1331212"/>
                      <a:ext cx="846917" cy="846917"/>
                    </a:xfrm>
                    <a:prstGeom prst="ellipse">
                      <a:avLst/>
                    </a:prstGeom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accent1">
                        <a:tint val="50000"/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0">
                      <a:schemeClr val="accent1">
                        <a:tint val="50000"/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fontRef>
                  </p:style>
                </p:sp>
              </p:grpSp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5FD7DAAE-B1B7-66F8-1386-775BEFBDE69E}"/>
                      </a:ext>
                    </a:extLst>
                  </p:cNvPr>
                  <p:cNvSpPr txBox="1"/>
                  <p:nvPr/>
                </p:nvSpPr>
                <p:spPr>
                  <a:xfrm>
                    <a:off x="5740400" y="1422185"/>
                    <a:ext cx="2108960" cy="46166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GB" sz="2400" b="1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DASHBOARD</a:t>
                    </a:r>
                  </a:p>
                </p:txBody>
              </p:sp>
            </p:grpSp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CC356C8A-E2F9-D484-DB94-B864CEEFD8FA}"/>
                    </a:ext>
                  </a:extLst>
                </p:cNvPr>
                <p:cNvGrpSpPr/>
                <p:nvPr/>
              </p:nvGrpSpPr>
              <p:grpSpPr>
                <a:xfrm>
                  <a:off x="8199861" y="1136148"/>
                  <a:ext cx="2860836" cy="4655052"/>
                  <a:chOff x="8199861" y="1136148"/>
                  <a:chExt cx="2860836" cy="4655052"/>
                </a:xfrm>
              </p:grpSpPr>
              <p:grpSp>
                <p:nvGrpSpPr>
                  <p:cNvPr id="40" name="Group 39">
                    <a:extLst>
                      <a:ext uri="{FF2B5EF4-FFF2-40B4-BE49-F238E27FC236}">
                        <a16:creationId xmlns:a16="http://schemas.microsoft.com/office/drawing/2014/main" id="{820CA0C4-E96D-AE2A-FA55-C06451942D45}"/>
                      </a:ext>
                    </a:extLst>
                  </p:cNvPr>
                  <p:cNvGrpSpPr/>
                  <p:nvPr/>
                </p:nvGrpSpPr>
                <p:grpSpPr>
                  <a:xfrm>
                    <a:off x="8199861" y="1136148"/>
                    <a:ext cx="2833900" cy="4655052"/>
                    <a:chOff x="8199861" y="1136148"/>
                    <a:chExt cx="2833900" cy="4655052"/>
                  </a:xfrm>
                </p:grpSpPr>
                <p:sp>
                  <p:nvSpPr>
                    <p:cNvPr id="19" name="Rectangle: Rounded Corners 18">
                      <a:extLst>
                        <a:ext uri="{FF2B5EF4-FFF2-40B4-BE49-F238E27FC236}">
                          <a16:creationId xmlns:a16="http://schemas.microsoft.com/office/drawing/2014/main" id="{1F915948-511D-6D37-EC51-F000BFAA15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99861" y="1136148"/>
                      <a:ext cx="2833900" cy="4655052"/>
                    </a:xfrm>
                    <a:prstGeom prst="round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5" name="Oval 34">
                      <a:extLst>
                        <a:ext uri="{FF2B5EF4-FFF2-40B4-BE49-F238E27FC236}">
                          <a16:creationId xmlns:a16="http://schemas.microsoft.com/office/drawing/2014/main" id="{3808716D-F998-F308-7B6C-A249D6417E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97017" y="1290037"/>
                      <a:ext cx="846917" cy="846917"/>
                    </a:xfrm>
                    <a:prstGeom prst="ellipse">
                      <a:avLst/>
                    </a:prstGeom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accent1">
                        <a:tint val="50000"/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0">
                      <a:schemeClr val="accent1">
                        <a:tint val="50000"/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fontRef>
                  </p:style>
                </p:sp>
              </p:grpSp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A79F1852-CC01-D999-2249-35127A76CFE6}"/>
                      </a:ext>
                    </a:extLst>
                  </p:cNvPr>
                  <p:cNvGrpSpPr/>
                  <p:nvPr/>
                </p:nvGrpSpPr>
                <p:grpSpPr>
                  <a:xfrm>
                    <a:off x="9188971" y="1409485"/>
                    <a:ext cx="1871726" cy="581113"/>
                    <a:chOff x="9188971" y="1409485"/>
                    <a:chExt cx="1871726" cy="581113"/>
                  </a:xfrm>
                </p:grpSpPr>
                <p:sp>
                  <p:nvSpPr>
                    <p:cNvPr id="46" name="TextBox 45">
                      <a:extLst>
                        <a:ext uri="{FF2B5EF4-FFF2-40B4-BE49-F238E27FC236}">
                          <a16:creationId xmlns:a16="http://schemas.microsoft.com/office/drawing/2014/main" id="{0E50047A-68D0-2F96-58ED-6E9DF7A46C9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88971" y="1409485"/>
                      <a:ext cx="1790918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POLICY</a:t>
                      </a:r>
                    </a:p>
                  </p:txBody>
                </p:sp>
                <p:sp>
                  <p:nvSpPr>
                    <p:cNvPr id="48" name="TextBox 47">
                      <a:extLst>
                        <a:ext uri="{FF2B5EF4-FFF2-40B4-BE49-F238E27FC236}">
                          <a16:creationId xmlns:a16="http://schemas.microsoft.com/office/drawing/2014/main" id="{96F08ADF-F6C7-47D2-3885-265449C5033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269779" y="1682821"/>
                      <a:ext cx="1790918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en-GB" sz="1400" b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RECOMMENDATIONS</a:t>
                      </a:r>
                    </a:p>
                  </p:txBody>
                </p:sp>
              </p:grpSp>
            </p:grp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AA9E73EE-9C60-15A6-71E4-FEE2854FE891}"/>
                    </a:ext>
                  </a:extLst>
                </p:cNvPr>
                <p:cNvSpPr txBox="1"/>
                <p:nvPr/>
              </p:nvSpPr>
              <p:spPr>
                <a:xfrm>
                  <a:off x="1766428" y="2286253"/>
                  <a:ext cx="2470830" cy="3198650"/>
                </a:xfrm>
                <a:prstGeom prst="roundRect">
                  <a:avLst/>
                </a:prstGeom>
                <a:solidFill>
                  <a:srgbClr val="CFD9DF">
                    <a:alpha val="34902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defPPr>
                    <a:defRPr lang="en-US"/>
                  </a:defPPr>
                  <a:lvl1pPr lvl="0">
                    <a:lnSpc>
                      <a:spcPct val="115000"/>
                    </a:lnSpc>
                    <a:defRPr sz="1400">
                      <a:latin typeface="Calibri" panose="020F0502020204030204" pitchFamily="34" charset="0"/>
                      <a:ea typeface="+mn-lt"/>
                      <a:cs typeface="Calibri" panose="020F0502020204030204" pitchFamily="34" charset="0"/>
                    </a:defRPr>
                  </a:lvl1pPr>
                  <a:lvl2pPr>
                    <a:defRPr>
                      <a:solidFill>
                        <a:schemeClr val="lt1"/>
                      </a:solidFill>
                    </a:defRPr>
                  </a:lvl2pPr>
                  <a:lvl3pPr>
                    <a:defRPr>
                      <a:solidFill>
                        <a:schemeClr val="lt1"/>
                      </a:solidFill>
                    </a:defRPr>
                  </a:lvl3pPr>
                  <a:lvl4pPr>
                    <a:defRPr>
                      <a:solidFill>
                        <a:schemeClr val="lt1"/>
                      </a:solidFill>
                    </a:defRPr>
                  </a:lvl4pPr>
                  <a:lvl5pPr>
                    <a:defRPr>
                      <a:solidFill>
                        <a:schemeClr val="lt1"/>
                      </a:solidFill>
                    </a:defRPr>
                  </a:lvl5pPr>
                  <a:lvl6pPr>
                    <a:defRPr>
                      <a:solidFill>
                        <a:schemeClr val="lt1"/>
                      </a:solidFill>
                    </a:defRPr>
                  </a:lvl6pPr>
                  <a:lvl7pPr>
                    <a:defRPr>
                      <a:solidFill>
                        <a:schemeClr val="lt1"/>
                      </a:solidFill>
                    </a:defRPr>
                  </a:lvl7pPr>
                  <a:lvl8pPr>
                    <a:defRPr>
                      <a:solidFill>
                        <a:schemeClr val="lt1"/>
                      </a:solidFill>
                    </a:defRPr>
                  </a:lvl8pPr>
                  <a:lvl9pPr>
                    <a:defRPr>
                      <a:solidFill>
                        <a:schemeClr val="lt1"/>
                      </a:solidFill>
                    </a:defRPr>
                  </a:lvl9pPr>
                </a:lstStyle>
                <a:p>
                  <a:pPr marL="285750" indent="-285750">
                    <a:buClr>
                      <a:srgbClr val="595959"/>
                    </a:buClr>
                    <a:buSzPts val="1800"/>
                    <a:buFont typeface="Wingdings" panose="05000000000000000000" pitchFamily="2" charset="2"/>
                    <a:buChar char="§"/>
                  </a:pPr>
                  <a:r>
                    <a:rPr lang="en-GB" sz="1300" b="1" dirty="0">
                      <a:solidFill>
                        <a:schemeClr val="bg1"/>
                      </a:solidFill>
                    </a:rPr>
                    <a:t>A </a:t>
                  </a:r>
                  <a:r>
                    <a:rPr lang="en-GB" sz="1300" b="1" dirty="0">
                      <a:solidFill>
                        <a:srgbClr val="2F3E46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</a:rPr>
                    <a:t>Global Alignment Index</a:t>
                  </a:r>
                  <a:r>
                    <a:rPr lang="en-GB" sz="1300" b="1" dirty="0">
                      <a:solidFill>
                        <a:schemeClr val="bg1"/>
                      </a:solidFill>
                    </a:rPr>
                    <a:t>, assessing the alignment between global financial flows and nature positive outcomes.</a:t>
                  </a:r>
                </a:p>
                <a:p>
                  <a:pPr marL="285750" indent="-285750">
                    <a:buClr>
                      <a:srgbClr val="595959"/>
                    </a:buClr>
                    <a:buSzPts val="1800"/>
                    <a:buFont typeface="Wingdings" panose="05000000000000000000" pitchFamily="2" charset="2"/>
                    <a:buChar char="§"/>
                  </a:pPr>
                  <a:endParaRPr lang="en-GB" sz="1300" b="1" dirty="0">
                    <a:solidFill>
                      <a:schemeClr val="bg1"/>
                    </a:solidFill>
                  </a:endParaRPr>
                </a:p>
                <a:p>
                  <a:pPr marL="285750" indent="-285750">
                    <a:buClr>
                      <a:srgbClr val="595959"/>
                    </a:buClr>
                    <a:buSzPts val="1800"/>
                    <a:buFont typeface="Wingdings" panose="05000000000000000000" pitchFamily="2" charset="2"/>
                    <a:buChar char="§"/>
                  </a:pPr>
                  <a:r>
                    <a:rPr lang="en-GB" sz="1300" b="1" dirty="0">
                      <a:solidFill>
                        <a:schemeClr val="bg1"/>
                      </a:solidFill>
                    </a:rPr>
                    <a:t>The Index can be granular to a public and private finance,</a:t>
                  </a:r>
                  <a:r>
                    <a:rPr lang="en-GB" sz="1300" b="1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</a:rPr>
                    <a:t> global, national, individual financial institution or corporate entity level.</a:t>
                  </a:r>
                  <a:endParaRPr lang="en-GB" sz="13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00C9A60F-D45E-D520-7306-2610BB9D5734}"/>
                    </a:ext>
                  </a:extLst>
                </p:cNvPr>
                <p:cNvSpPr txBox="1"/>
                <p:nvPr/>
              </p:nvSpPr>
              <p:spPr>
                <a:xfrm>
                  <a:off x="5083980" y="2286253"/>
                  <a:ext cx="2440418" cy="2933264"/>
                </a:xfrm>
                <a:prstGeom prst="roundRect">
                  <a:avLst/>
                </a:prstGeom>
                <a:solidFill>
                  <a:srgbClr val="CFD9DF">
                    <a:alpha val="34902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defPPr>
                    <a:defRPr lang="en-US"/>
                  </a:defPPr>
                  <a:lvl1pPr marL="285750" lvl="0" indent="-285750">
                    <a:lnSpc>
                      <a:spcPct val="115000"/>
                    </a:lnSpc>
                    <a:buClr>
                      <a:srgbClr val="595959"/>
                    </a:buClr>
                    <a:buSzPts val="1800"/>
                    <a:buFont typeface="Wingdings" panose="05000000000000000000" pitchFamily="2" charset="2"/>
                    <a:buChar char="§"/>
                    <a:defRPr sz="1400">
                      <a:solidFill>
                        <a:schemeClr val="bg1"/>
                      </a:solidFill>
                      <a:latin typeface="Calibri" panose="020F0502020204030204" pitchFamily="34" charset="0"/>
                      <a:ea typeface="+mn-lt"/>
                      <a:cs typeface="Calibri" panose="020F0502020204030204" pitchFamily="34" charset="0"/>
                    </a:defRPr>
                  </a:lvl1pPr>
                  <a:lvl2pPr>
                    <a:defRPr>
                      <a:solidFill>
                        <a:schemeClr val="lt1"/>
                      </a:solidFill>
                    </a:defRPr>
                  </a:lvl2pPr>
                  <a:lvl3pPr>
                    <a:defRPr>
                      <a:solidFill>
                        <a:schemeClr val="lt1"/>
                      </a:solidFill>
                    </a:defRPr>
                  </a:lvl3pPr>
                  <a:lvl4pPr>
                    <a:defRPr>
                      <a:solidFill>
                        <a:schemeClr val="lt1"/>
                      </a:solidFill>
                    </a:defRPr>
                  </a:lvl4pPr>
                  <a:lvl5pPr>
                    <a:defRPr>
                      <a:solidFill>
                        <a:schemeClr val="lt1"/>
                      </a:solidFill>
                    </a:defRPr>
                  </a:lvl5pPr>
                  <a:lvl6pPr>
                    <a:defRPr>
                      <a:solidFill>
                        <a:schemeClr val="lt1"/>
                      </a:solidFill>
                    </a:defRPr>
                  </a:lvl6pPr>
                  <a:lvl7pPr>
                    <a:defRPr>
                      <a:solidFill>
                        <a:schemeClr val="lt1"/>
                      </a:solidFill>
                    </a:defRPr>
                  </a:lvl7pPr>
                  <a:lvl8pPr>
                    <a:defRPr>
                      <a:solidFill>
                        <a:schemeClr val="lt1"/>
                      </a:solidFill>
                    </a:defRPr>
                  </a:lvl8pPr>
                  <a:lvl9pPr>
                    <a:defRPr>
                      <a:solidFill>
                        <a:schemeClr val="lt1"/>
                      </a:solidFill>
                    </a:defRPr>
                  </a:lvl9pPr>
                </a:lstStyle>
                <a:p>
                  <a:r>
                    <a:rPr lang="en-GB" sz="1300" b="1"/>
                    <a:t>An interactive, </a:t>
                  </a:r>
                  <a:r>
                    <a:rPr lang="en-GB" sz="1300" b="1">
                      <a:solidFill>
                        <a:srgbClr val="2F3E46"/>
                      </a:solidFill>
                    </a:rPr>
                    <a:t>web-based Dashboard </a:t>
                  </a:r>
                  <a:r>
                    <a:rPr lang="en-GB" sz="1300" b="1"/>
                    <a:t>built around the Global Alignment Index</a:t>
                  </a:r>
                  <a:r>
                    <a:rPr lang="pt-BR" sz="1300" b="1"/>
                    <a:t>.</a:t>
                  </a:r>
                </a:p>
                <a:p>
                  <a:endParaRPr lang="pt-BR" sz="1300" b="1"/>
                </a:p>
                <a:p>
                  <a:r>
                    <a:rPr lang="pt-BR" sz="1300" b="1"/>
                    <a:t>Allows the visual disaggregation of the Index by country, sector, and type of financial flow.</a:t>
                  </a:r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101C7774-425C-A383-8E22-7D1F060AFF8C}"/>
                    </a:ext>
                  </a:extLst>
                </p:cNvPr>
                <p:cNvSpPr txBox="1"/>
                <p:nvPr/>
              </p:nvSpPr>
              <p:spPr>
                <a:xfrm>
                  <a:off x="8396602" y="2286253"/>
                  <a:ext cx="2440418" cy="2933264"/>
                </a:xfrm>
                <a:prstGeom prst="roundRect">
                  <a:avLst/>
                </a:prstGeom>
                <a:solidFill>
                  <a:srgbClr val="CFD9DF">
                    <a:alpha val="34902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defPPr>
                    <a:defRPr lang="en-US"/>
                  </a:defPPr>
                  <a:lvl1pPr marL="285750" lvl="0" indent="-285750">
                    <a:lnSpc>
                      <a:spcPct val="115000"/>
                    </a:lnSpc>
                    <a:buClr>
                      <a:srgbClr val="595959"/>
                    </a:buClr>
                    <a:buSzPts val="1800"/>
                    <a:buFont typeface="Wingdings" panose="05000000000000000000" pitchFamily="2" charset="2"/>
                    <a:buChar char="§"/>
                    <a:defRPr sz="1400">
                      <a:solidFill>
                        <a:schemeClr val="bg1"/>
                      </a:solidFill>
                      <a:latin typeface="Calibri" panose="020F0502020204030204" pitchFamily="34" charset="0"/>
                      <a:ea typeface="+mn-lt"/>
                      <a:cs typeface="Calibri" panose="020F0502020204030204" pitchFamily="34" charset="0"/>
                    </a:defRPr>
                  </a:lvl1pPr>
                  <a:lvl2pPr>
                    <a:defRPr>
                      <a:solidFill>
                        <a:schemeClr val="lt1"/>
                      </a:solidFill>
                    </a:defRPr>
                  </a:lvl2pPr>
                  <a:lvl3pPr>
                    <a:defRPr>
                      <a:solidFill>
                        <a:schemeClr val="lt1"/>
                      </a:solidFill>
                    </a:defRPr>
                  </a:lvl3pPr>
                  <a:lvl4pPr>
                    <a:defRPr>
                      <a:solidFill>
                        <a:schemeClr val="lt1"/>
                      </a:solidFill>
                    </a:defRPr>
                  </a:lvl4pPr>
                  <a:lvl5pPr>
                    <a:defRPr>
                      <a:solidFill>
                        <a:schemeClr val="lt1"/>
                      </a:solidFill>
                    </a:defRPr>
                  </a:lvl5pPr>
                  <a:lvl6pPr>
                    <a:defRPr>
                      <a:solidFill>
                        <a:schemeClr val="lt1"/>
                      </a:solidFill>
                    </a:defRPr>
                  </a:lvl6pPr>
                  <a:lvl7pPr>
                    <a:defRPr>
                      <a:solidFill>
                        <a:schemeClr val="lt1"/>
                      </a:solidFill>
                    </a:defRPr>
                  </a:lvl7pPr>
                  <a:lvl8pPr>
                    <a:defRPr>
                      <a:solidFill>
                        <a:schemeClr val="lt1"/>
                      </a:solidFill>
                    </a:defRPr>
                  </a:lvl8pPr>
                  <a:lvl9pPr>
                    <a:defRPr>
                      <a:solidFill>
                        <a:schemeClr val="lt1"/>
                      </a:solidFill>
                    </a:defRPr>
                  </a:lvl9pPr>
                </a:lstStyle>
                <a:p>
                  <a:r>
                    <a:rPr lang="pt-BR" sz="1300" b="1" dirty="0"/>
                    <a:t>The </a:t>
                  </a:r>
                  <a:r>
                    <a:rPr lang="pt-BR" sz="1300" b="1" dirty="0">
                      <a:solidFill>
                        <a:srgbClr val="2F3E46"/>
                      </a:solidFill>
                    </a:rPr>
                    <a:t>"</a:t>
                  </a:r>
                  <a:r>
                    <a:rPr lang="en-GB" sz="1300" b="1" dirty="0">
                      <a:solidFill>
                        <a:srgbClr val="2F3E46"/>
                      </a:solidFill>
                    </a:rPr>
                    <a:t>State of Nature-Finance Alignment Report</a:t>
                  </a:r>
                  <a:r>
                    <a:rPr lang="pt-BR" sz="1300" b="1" dirty="0">
                      <a:solidFill>
                        <a:srgbClr val="2F3E46"/>
                      </a:solidFill>
                    </a:rPr>
                    <a:t>” </a:t>
                  </a:r>
                  <a:r>
                    <a:rPr lang="pt-BR" sz="1300" b="1" dirty="0"/>
                    <a:t>policy report will focus on actions needed </a:t>
                  </a:r>
                  <a:r>
                    <a:rPr lang="en-GB" sz="1300" b="1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to bring about positive change</a:t>
                  </a:r>
                  <a:r>
                    <a:rPr lang="pt-BR" sz="1300" b="1" dirty="0"/>
                    <a:t>. </a:t>
                  </a:r>
                  <a:r>
                    <a:rPr lang="en-GB" sz="1300" b="1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Systemic policy interventions will help accelerate the nature positive transition.</a:t>
                  </a:r>
                  <a:endParaRPr lang="pt-BR" sz="1300" b="1" dirty="0"/>
                </a:p>
              </p:txBody>
            </p:sp>
            <p:sp>
              <p:nvSpPr>
                <p:cNvPr id="60" name="Arrow: Left-Right 59">
                  <a:extLst>
                    <a:ext uri="{FF2B5EF4-FFF2-40B4-BE49-F238E27FC236}">
                      <a16:creationId xmlns:a16="http://schemas.microsoft.com/office/drawing/2014/main" id="{928A12CE-4BC6-980E-0E22-D543A6EAD5E2}"/>
                    </a:ext>
                  </a:extLst>
                </p:cNvPr>
                <p:cNvSpPr/>
                <p:nvPr/>
              </p:nvSpPr>
              <p:spPr>
                <a:xfrm>
                  <a:off x="1719608" y="5817338"/>
                  <a:ext cx="9213461" cy="561749"/>
                </a:xfrm>
                <a:prstGeom prst="leftRightArrow">
                  <a:avLst/>
                </a:prstGeom>
                <a:solidFill>
                  <a:schemeClr val="bg1">
                    <a:alpha val="63000"/>
                  </a:schemeClr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r>
                    <a:rPr lang="en-GB" b="1" dirty="0">
                      <a:solidFill>
                        <a:schemeClr val="tx2">
                          <a:lumMod val="2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ALIGNMENT ACROSS INTERNATIONAL, NATIONAL, PUBLIC AND PRIVATE FINANCIAL FLOWS</a:t>
                  </a:r>
                </a:p>
              </p:txBody>
            </p:sp>
          </p:grpSp>
          <p:sp>
            <p:nvSpPr>
              <p:cNvPr id="66" name="Freeform 498">
                <a:extLst>
                  <a:ext uri="{FF2B5EF4-FFF2-40B4-BE49-F238E27FC236}">
                    <a16:creationId xmlns:a16="http://schemas.microsoft.com/office/drawing/2014/main" id="{9C2E6CAF-B142-55DB-1A7E-5434AF328F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68125" y="1665474"/>
                <a:ext cx="607145" cy="610093"/>
              </a:xfrm>
              <a:custGeom>
                <a:avLst/>
                <a:gdLst>
                  <a:gd name="T0" fmla="*/ 140 w 176"/>
                  <a:gd name="T1" fmla="*/ 72 h 176"/>
                  <a:gd name="T2" fmla="*/ 140 w 176"/>
                  <a:gd name="T3" fmla="*/ 64 h 176"/>
                  <a:gd name="T4" fmla="*/ 96 w 176"/>
                  <a:gd name="T5" fmla="*/ 68 h 176"/>
                  <a:gd name="T6" fmla="*/ 100 w 176"/>
                  <a:gd name="T7" fmla="*/ 56 h 176"/>
                  <a:gd name="T8" fmla="*/ 128 w 176"/>
                  <a:gd name="T9" fmla="*/ 52 h 176"/>
                  <a:gd name="T10" fmla="*/ 100 w 176"/>
                  <a:gd name="T11" fmla="*/ 48 h 176"/>
                  <a:gd name="T12" fmla="*/ 100 w 176"/>
                  <a:gd name="T13" fmla="*/ 56 h 176"/>
                  <a:gd name="T14" fmla="*/ 116 w 176"/>
                  <a:gd name="T15" fmla="*/ 88 h 176"/>
                  <a:gd name="T16" fmla="*/ 116 w 176"/>
                  <a:gd name="T17" fmla="*/ 80 h 176"/>
                  <a:gd name="T18" fmla="*/ 96 w 176"/>
                  <a:gd name="T19" fmla="*/ 84 h 176"/>
                  <a:gd name="T20" fmla="*/ 40 w 176"/>
                  <a:gd name="T21" fmla="*/ 104 h 176"/>
                  <a:gd name="T22" fmla="*/ 80 w 176"/>
                  <a:gd name="T23" fmla="*/ 96 h 176"/>
                  <a:gd name="T24" fmla="*/ 72 w 176"/>
                  <a:gd name="T25" fmla="*/ 48 h 176"/>
                  <a:gd name="T26" fmla="*/ 32 w 176"/>
                  <a:gd name="T27" fmla="*/ 56 h 176"/>
                  <a:gd name="T28" fmla="*/ 40 w 176"/>
                  <a:gd name="T29" fmla="*/ 104 h 176"/>
                  <a:gd name="T30" fmla="*/ 72 w 176"/>
                  <a:gd name="T31" fmla="*/ 56 h 176"/>
                  <a:gd name="T32" fmla="*/ 40 w 176"/>
                  <a:gd name="T33" fmla="*/ 96 h 176"/>
                  <a:gd name="T34" fmla="*/ 100 w 176"/>
                  <a:gd name="T35" fmla="*/ 104 h 176"/>
                  <a:gd name="T36" fmla="*/ 144 w 176"/>
                  <a:gd name="T37" fmla="*/ 100 h 176"/>
                  <a:gd name="T38" fmla="*/ 100 w 176"/>
                  <a:gd name="T39" fmla="*/ 96 h 176"/>
                  <a:gd name="T40" fmla="*/ 100 w 176"/>
                  <a:gd name="T41" fmla="*/ 104 h 176"/>
                  <a:gd name="T42" fmla="*/ 96 w 176"/>
                  <a:gd name="T43" fmla="*/ 8 h 176"/>
                  <a:gd name="T44" fmla="*/ 80 w 176"/>
                  <a:gd name="T45" fmla="*/ 8 h 176"/>
                  <a:gd name="T46" fmla="*/ 0 w 176"/>
                  <a:gd name="T47" fmla="*/ 16 h 176"/>
                  <a:gd name="T48" fmla="*/ 8 w 176"/>
                  <a:gd name="T49" fmla="*/ 32 h 176"/>
                  <a:gd name="T50" fmla="*/ 16 w 176"/>
                  <a:gd name="T51" fmla="*/ 136 h 176"/>
                  <a:gd name="T52" fmla="*/ 84 w 176"/>
                  <a:gd name="T53" fmla="*/ 146 h 176"/>
                  <a:gd name="T54" fmla="*/ 60 w 176"/>
                  <a:gd name="T55" fmla="*/ 172 h 176"/>
                  <a:gd name="T56" fmla="*/ 67 w 176"/>
                  <a:gd name="T57" fmla="*/ 175 h 176"/>
                  <a:gd name="T58" fmla="*/ 109 w 176"/>
                  <a:gd name="T59" fmla="*/ 175 h 176"/>
                  <a:gd name="T60" fmla="*/ 116 w 176"/>
                  <a:gd name="T61" fmla="*/ 172 h 176"/>
                  <a:gd name="T62" fmla="*/ 92 w 176"/>
                  <a:gd name="T63" fmla="*/ 146 h 176"/>
                  <a:gd name="T64" fmla="*/ 160 w 176"/>
                  <a:gd name="T65" fmla="*/ 136 h 176"/>
                  <a:gd name="T66" fmla="*/ 168 w 176"/>
                  <a:gd name="T67" fmla="*/ 32 h 176"/>
                  <a:gd name="T68" fmla="*/ 176 w 176"/>
                  <a:gd name="T69" fmla="*/ 16 h 176"/>
                  <a:gd name="T70" fmla="*/ 160 w 176"/>
                  <a:gd name="T71" fmla="*/ 128 h 176"/>
                  <a:gd name="T72" fmla="*/ 16 w 176"/>
                  <a:gd name="T73" fmla="*/ 32 h 176"/>
                  <a:gd name="T74" fmla="*/ 160 w 176"/>
                  <a:gd name="T75" fmla="*/ 128 h 176"/>
                  <a:gd name="T76" fmla="*/ 8 w 176"/>
                  <a:gd name="T77" fmla="*/ 24 h 176"/>
                  <a:gd name="T78" fmla="*/ 168 w 176"/>
                  <a:gd name="T79" fmla="*/ 1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76" h="176">
                    <a:moveTo>
                      <a:pt x="100" y="72"/>
                    </a:moveTo>
                    <a:cubicBezTo>
                      <a:pt x="140" y="72"/>
                      <a:pt x="140" y="72"/>
                      <a:pt x="140" y="72"/>
                    </a:cubicBezTo>
                    <a:cubicBezTo>
                      <a:pt x="142" y="72"/>
                      <a:pt x="144" y="70"/>
                      <a:pt x="144" y="68"/>
                    </a:cubicBezTo>
                    <a:cubicBezTo>
                      <a:pt x="144" y="66"/>
                      <a:pt x="142" y="64"/>
                      <a:pt x="140" y="64"/>
                    </a:cubicBezTo>
                    <a:cubicBezTo>
                      <a:pt x="100" y="64"/>
                      <a:pt x="100" y="64"/>
                      <a:pt x="100" y="64"/>
                    </a:cubicBezTo>
                    <a:cubicBezTo>
                      <a:pt x="98" y="64"/>
                      <a:pt x="96" y="66"/>
                      <a:pt x="96" y="68"/>
                    </a:cubicBezTo>
                    <a:cubicBezTo>
                      <a:pt x="96" y="70"/>
                      <a:pt x="98" y="72"/>
                      <a:pt x="100" y="72"/>
                    </a:cubicBezTo>
                    <a:moveTo>
                      <a:pt x="100" y="56"/>
                    </a:moveTo>
                    <a:cubicBezTo>
                      <a:pt x="124" y="56"/>
                      <a:pt x="124" y="56"/>
                      <a:pt x="124" y="56"/>
                    </a:cubicBezTo>
                    <a:cubicBezTo>
                      <a:pt x="126" y="56"/>
                      <a:pt x="128" y="54"/>
                      <a:pt x="128" y="52"/>
                    </a:cubicBezTo>
                    <a:cubicBezTo>
                      <a:pt x="128" y="50"/>
                      <a:pt x="126" y="48"/>
                      <a:pt x="124" y="48"/>
                    </a:cubicBezTo>
                    <a:cubicBezTo>
                      <a:pt x="100" y="48"/>
                      <a:pt x="100" y="48"/>
                      <a:pt x="100" y="48"/>
                    </a:cubicBezTo>
                    <a:cubicBezTo>
                      <a:pt x="98" y="48"/>
                      <a:pt x="96" y="50"/>
                      <a:pt x="96" y="52"/>
                    </a:cubicBezTo>
                    <a:cubicBezTo>
                      <a:pt x="96" y="54"/>
                      <a:pt x="98" y="56"/>
                      <a:pt x="100" y="56"/>
                    </a:cubicBezTo>
                    <a:moveTo>
                      <a:pt x="100" y="88"/>
                    </a:moveTo>
                    <a:cubicBezTo>
                      <a:pt x="116" y="88"/>
                      <a:pt x="116" y="88"/>
                      <a:pt x="116" y="88"/>
                    </a:cubicBezTo>
                    <a:cubicBezTo>
                      <a:pt x="118" y="88"/>
                      <a:pt x="120" y="86"/>
                      <a:pt x="120" y="84"/>
                    </a:cubicBezTo>
                    <a:cubicBezTo>
                      <a:pt x="120" y="82"/>
                      <a:pt x="118" y="80"/>
                      <a:pt x="116" y="80"/>
                    </a:cubicBezTo>
                    <a:cubicBezTo>
                      <a:pt x="100" y="80"/>
                      <a:pt x="100" y="80"/>
                      <a:pt x="100" y="80"/>
                    </a:cubicBezTo>
                    <a:cubicBezTo>
                      <a:pt x="98" y="80"/>
                      <a:pt x="96" y="82"/>
                      <a:pt x="96" y="84"/>
                    </a:cubicBezTo>
                    <a:cubicBezTo>
                      <a:pt x="96" y="86"/>
                      <a:pt x="98" y="88"/>
                      <a:pt x="100" y="88"/>
                    </a:cubicBezTo>
                    <a:moveTo>
                      <a:pt x="40" y="104"/>
                    </a:moveTo>
                    <a:cubicBezTo>
                      <a:pt x="72" y="104"/>
                      <a:pt x="72" y="104"/>
                      <a:pt x="72" y="104"/>
                    </a:cubicBezTo>
                    <a:cubicBezTo>
                      <a:pt x="76" y="104"/>
                      <a:pt x="80" y="100"/>
                      <a:pt x="80" y="96"/>
                    </a:cubicBezTo>
                    <a:cubicBezTo>
                      <a:pt x="80" y="56"/>
                      <a:pt x="80" y="56"/>
                      <a:pt x="80" y="56"/>
                    </a:cubicBezTo>
                    <a:cubicBezTo>
                      <a:pt x="80" y="52"/>
                      <a:pt x="76" y="48"/>
                      <a:pt x="72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36" y="48"/>
                      <a:pt x="32" y="52"/>
                      <a:pt x="32" y="56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32" y="100"/>
                      <a:pt x="36" y="104"/>
                      <a:pt x="40" y="104"/>
                    </a:cubicBezTo>
                    <a:moveTo>
                      <a:pt x="40" y="56"/>
                    </a:moveTo>
                    <a:cubicBezTo>
                      <a:pt x="72" y="56"/>
                      <a:pt x="72" y="56"/>
                      <a:pt x="72" y="56"/>
                    </a:cubicBezTo>
                    <a:cubicBezTo>
                      <a:pt x="72" y="96"/>
                      <a:pt x="72" y="96"/>
                      <a:pt x="72" y="96"/>
                    </a:cubicBezTo>
                    <a:cubicBezTo>
                      <a:pt x="40" y="96"/>
                      <a:pt x="40" y="96"/>
                      <a:pt x="40" y="96"/>
                    </a:cubicBezTo>
                    <a:lnTo>
                      <a:pt x="40" y="56"/>
                    </a:lnTo>
                    <a:close/>
                    <a:moveTo>
                      <a:pt x="100" y="104"/>
                    </a:moveTo>
                    <a:cubicBezTo>
                      <a:pt x="140" y="104"/>
                      <a:pt x="140" y="104"/>
                      <a:pt x="140" y="104"/>
                    </a:cubicBezTo>
                    <a:cubicBezTo>
                      <a:pt x="142" y="104"/>
                      <a:pt x="144" y="102"/>
                      <a:pt x="144" y="100"/>
                    </a:cubicBezTo>
                    <a:cubicBezTo>
                      <a:pt x="144" y="98"/>
                      <a:pt x="142" y="96"/>
                      <a:pt x="140" y="96"/>
                    </a:cubicBezTo>
                    <a:cubicBezTo>
                      <a:pt x="100" y="96"/>
                      <a:pt x="100" y="96"/>
                      <a:pt x="100" y="96"/>
                    </a:cubicBezTo>
                    <a:cubicBezTo>
                      <a:pt x="98" y="96"/>
                      <a:pt x="96" y="98"/>
                      <a:pt x="96" y="100"/>
                    </a:cubicBezTo>
                    <a:cubicBezTo>
                      <a:pt x="96" y="102"/>
                      <a:pt x="98" y="104"/>
                      <a:pt x="100" y="104"/>
                    </a:cubicBezTo>
                    <a:moveTo>
                      <a:pt x="168" y="8"/>
                    </a:moveTo>
                    <a:cubicBezTo>
                      <a:pt x="96" y="8"/>
                      <a:pt x="96" y="8"/>
                      <a:pt x="96" y="8"/>
                    </a:cubicBezTo>
                    <a:cubicBezTo>
                      <a:pt x="96" y="4"/>
                      <a:pt x="92" y="0"/>
                      <a:pt x="88" y="0"/>
                    </a:cubicBezTo>
                    <a:cubicBezTo>
                      <a:pt x="84" y="0"/>
                      <a:pt x="80" y="4"/>
                      <a:pt x="80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4" y="8"/>
                      <a:pt x="0" y="12"/>
                      <a:pt x="0" y="16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8"/>
                      <a:pt x="4" y="32"/>
                      <a:pt x="8" y="32"/>
                    </a:cubicBezTo>
                    <a:cubicBezTo>
                      <a:pt x="8" y="128"/>
                      <a:pt x="8" y="128"/>
                      <a:pt x="8" y="128"/>
                    </a:cubicBezTo>
                    <a:cubicBezTo>
                      <a:pt x="8" y="132"/>
                      <a:pt x="12" y="136"/>
                      <a:pt x="16" y="136"/>
                    </a:cubicBezTo>
                    <a:cubicBezTo>
                      <a:pt x="84" y="136"/>
                      <a:pt x="84" y="136"/>
                      <a:pt x="84" y="136"/>
                    </a:cubicBezTo>
                    <a:cubicBezTo>
                      <a:pt x="84" y="146"/>
                      <a:pt x="84" y="146"/>
                      <a:pt x="84" y="146"/>
                    </a:cubicBezTo>
                    <a:cubicBezTo>
                      <a:pt x="61" y="169"/>
                      <a:pt x="61" y="169"/>
                      <a:pt x="61" y="169"/>
                    </a:cubicBezTo>
                    <a:cubicBezTo>
                      <a:pt x="60" y="170"/>
                      <a:pt x="60" y="171"/>
                      <a:pt x="60" y="172"/>
                    </a:cubicBezTo>
                    <a:cubicBezTo>
                      <a:pt x="60" y="174"/>
                      <a:pt x="62" y="176"/>
                      <a:pt x="64" y="176"/>
                    </a:cubicBezTo>
                    <a:cubicBezTo>
                      <a:pt x="65" y="176"/>
                      <a:pt x="66" y="176"/>
                      <a:pt x="67" y="175"/>
                    </a:cubicBezTo>
                    <a:cubicBezTo>
                      <a:pt x="88" y="154"/>
                      <a:pt x="88" y="154"/>
                      <a:pt x="88" y="154"/>
                    </a:cubicBezTo>
                    <a:cubicBezTo>
                      <a:pt x="109" y="175"/>
                      <a:pt x="109" y="175"/>
                      <a:pt x="109" y="175"/>
                    </a:cubicBezTo>
                    <a:cubicBezTo>
                      <a:pt x="110" y="176"/>
                      <a:pt x="111" y="176"/>
                      <a:pt x="112" y="176"/>
                    </a:cubicBezTo>
                    <a:cubicBezTo>
                      <a:pt x="114" y="176"/>
                      <a:pt x="116" y="174"/>
                      <a:pt x="116" y="172"/>
                    </a:cubicBezTo>
                    <a:cubicBezTo>
                      <a:pt x="116" y="171"/>
                      <a:pt x="116" y="170"/>
                      <a:pt x="115" y="169"/>
                    </a:cubicBezTo>
                    <a:cubicBezTo>
                      <a:pt x="92" y="146"/>
                      <a:pt x="92" y="146"/>
                      <a:pt x="92" y="146"/>
                    </a:cubicBezTo>
                    <a:cubicBezTo>
                      <a:pt x="92" y="136"/>
                      <a:pt x="92" y="136"/>
                      <a:pt x="92" y="136"/>
                    </a:cubicBezTo>
                    <a:cubicBezTo>
                      <a:pt x="160" y="136"/>
                      <a:pt x="160" y="136"/>
                      <a:pt x="160" y="136"/>
                    </a:cubicBezTo>
                    <a:cubicBezTo>
                      <a:pt x="164" y="136"/>
                      <a:pt x="168" y="132"/>
                      <a:pt x="168" y="128"/>
                    </a:cubicBezTo>
                    <a:cubicBezTo>
                      <a:pt x="168" y="32"/>
                      <a:pt x="168" y="32"/>
                      <a:pt x="168" y="32"/>
                    </a:cubicBezTo>
                    <a:cubicBezTo>
                      <a:pt x="172" y="32"/>
                      <a:pt x="176" y="28"/>
                      <a:pt x="176" y="24"/>
                    </a:cubicBezTo>
                    <a:cubicBezTo>
                      <a:pt x="176" y="16"/>
                      <a:pt x="176" y="16"/>
                      <a:pt x="176" y="16"/>
                    </a:cubicBezTo>
                    <a:cubicBezTo>
                      <a:pt x="176" y="12"/>
                      <a:pt x="172" y="8"/>
                      <a:pt x="168" y="8"/>
                    </a:cubicBezTo>
                    <a:moveTo>
                      <a:pt x="160" y="128"/>
                    </a:moveTo>
                    <a:cubicBezTo>
                      <a:pt x="16" y="128"/>
                      <a:pt x="16" y="128"/>
                      <a:pt x="16" y="128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0" y="32"/>
                      <a:pt x="160" y="32"/>
                      <a:pt x="160" y="32"/>
                    </a:cubicBezTo>
                    <a:lnTo>
                      <a:pt x="160" y="128"/>
                    </a:lnTo>
                    <a:close/>
                    <a:moveTo>
                      <a:pt x="168" y="24"/>
                    </a:moveTo>
                    <a:cubicBezTo>
                      <a:pt x="8" y="24"/>
                      <a:pt x="8" y="24"/>
                      <a:pt x="8" y="24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168" y="16"/>
                      <a:pt x="168" y="16"/>
                      <a:pt x="168" y="16"/>
                    </a:cubicBezTo>
                    <a:lnTo>
                      <a:pt x="168" y="2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68" name="Freeform 12">
              <a:extLst>
                <a:ext uri="{FF2B5EF4-FFF2-40B4-BE49-F238E27FC236}">
                  <a16:creationId xmlns:a16="http://schemas.microsoft.com/office/drawing/2014/main" id="{5CAB7196-BB70-8789-B70A-4C7DE8AC2D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35740" y="1700878"/>
              <a:ext cx="493519" cy="493519"/>
            </a:xfrm>
            <a:custGeom>
              <a:avLst/>
              <a:gdLst>
                <a:gd name="T0" fmla="*/ 201 w 215"/>
                <a:gd name="T1" fmla="*/ 202 h 215"/>
                <a:gd name="T2" fmla="*/ 188 w 215"/>
                <a:gd name="T3" fmla="*/ 94 h 215"/>
                <a:gd name="T4" fmla="*/ 155 w 215"/>
                <a:gd name="T5" fmla="*/ 108 h 215"/>
                <a:gd name="T6" fmla="*/ 148 w 215"/>
                <a:gd name="T7" fmla="*/ 202 h 215"/>
                <a:gd name="T8" fmla="*/ 134 w 215"/>
                <a:gd name="T9" fmla="*/ 27 h 215"/>
                <a:gd name="T10" fmla="*/ 101 w 215"/>
                <a:gd name="T11" fmla="*/ 41 h 215"/>
                <a:gd name="T12" fmla="*/ 94 w 215"/>
                <a:gd name="T13" fmla="*/ 202 h 215"/>
                <a:gd name="T14" fmla="*/ 81 w 215"/>
                <a:gd name="T15" fmla="*/ 128 h 215"/>
                <a:gd name="T16" fmla="*/ 47 w 215"/>
                <a:gd name="T17" fmla="*/ 141 h 215"/>
                <a:gd name="T18" fmla="*/ 14 w 215"/>
                <a:gd name="T19" fmla="*/ 202 h 215"/>
                <a:gd name="T20" fmla="*/ 27 w 215"/>
                <a:gd name="T21" fmla="*/ 175 h 215"/>
                <a:gd name="T22" fmla="*/ 27 w 215"/>
                <a:gd name="T23" fmla="*/ 161 h 215"/>
                <a:gd name="T24" fmla="*/ 14 w 215"/>
                <a:gd name="T25" fmla="*/ 141 h 215"/>
                <a:gd name="T26" fmla="*/ 14 w 215"/>
                <a:gd name="T27" fmla="*/ 128 h 215"/>
                <a:gd name="T28" fmla="*/ 27 w 215"/>
                <a:gd name="T29" fmla="*/ 108 h 215"/>
                <a:gd name="T30" fmla="*/ 27 w 215"/>
                <a:gd name="T31" fmla="*/ 94 h 215"/>
                <a:gd name="T32" fmla="*/ 14 w 215"/>
                <a:gd name="T33" fmla="*/ 74 h 215"/>
                <a:gd name="T34" fmla="*/ 14 w 215"/>
                <a:gd name="T35" fmla="*/ 61 h 215"/>
                <a:gd name="T36" fmla="*/ 27 w 215"/>
                <a:gd name="T37" fmla="*/ 41 h 215"/>
                <a:gd name="T38" fmla="*/ 27 w 215"/>
                <a:gd name="T39" fmla="*/ 27 h 215"/>
                <a:gd name="T40" fmla="*/ 14 w 215"/>
                <a:gd name="T41" fmla="*/ 7 h 215"/>
                <a:gd name="T42" fmla="*/ 0 w 215"/>
                <a:gd name="T43" fmla="*/ 7 h 215"/>
                <a:gd name="T44" fmla="*/ 14 w 215"/>
                <a:gd name="T45" fmla="*/ 215 h 215"/>
                <a:gd name="T46" fmla="*/ 215 w 215"/>
                <a:gd name="T47" fmla="*/ 208 h 215"/>
                <a:gd name="T48" fmla="*/ 168 w 215"/>
                <a:gd name="T49" fmla="*/ 108 h 215"/>
                <a:gd name="T50" fmla="*/ 188 w 215"/>
                <a:gd name="T51" fmla="*/ 202 h 215"/>
                <a:gd name="T52" fmla="*/ 168 w 215"/>
                <a:gd name="T53" fmla="*/ 108 h 215"/>
                <a:gd name="T54" fmla="*/ 134 w 215"/>
                <a:gd name="T55" fmla="*/ 41 h 215"/>
                <a:gd name="T56" fmla="*/ 114 w 215"/>
                <a:gd name="T57" fmla="*/ 202 h 215"/>
                <a:gd name="T58" fmla="*/ 61 w 215"/>
                <a:gd name="T59" fmla="*/ 141 h 215"/>
                <a:gd name="T60" fmla="*/ 81 w 215"/>
                <a:gd name="T61" fmla="*/ 202 h 215"/>
                <a:gd name="T62" fmla="*/ 61 w 215"/>
                <a:gd name="T63" fmla="*/ 141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5" h="215">
                  <a:moveTo>
                    <a:pt x="208" y="202"/>
                  </a:moveTo>
                  <a:cubicBezTo>
                    <a:pt x="201" y="202"/>
                    <a:pt x="201" y="202"/>
                    <a:pt x="201" y="202"/>
                  </a:cubicBezTo>
                  <a:cubicBezTo>
                    <a:pt x="201" y="108"/>
                    <a:pt x="201" y="108"/>
                    <a:pt x="201" y="108"/>
                  </a:cubicBezTo>
                  <a:cubicBezTo>
                    <a:pt x="201" y="100"/>
                    <a:pt x="195" y="94"/>
                    <a:pt x="188" y="94"/>
                  </a:cubicBezTo>
                  <a:cubicBezTo>
                    <a:pt x="168" y="94"/>
                    <a:pt x="168" y="94"/>
                    <a:pt x="168" y="94"/>
                  </a:cubicBezTo>
                  <a:cubicBezTo>
                    <a:pt x="161" y="94"/>
                    <a:pt x="155" y="100"/>
                    <a:pt x="155" y="108"/>
                  </a:cubicBezTo>
                  <a:cubicBezTo>
                    <a:pt x="155" y="202"/>
                    <a:pt x="155" y="202"/>
                    <a:pt x="155" y="202"/>
                  </a:cubicBezTo>
                  <a:cubicBezTo>
                    <a:pt x="148" y="202"/>
                    <a:pt x="148" y="202"/>
                    <a:pt x="148" y="202"/>
                  </a:cubicBezTo>
                  <a:cubicBezTo>
                    <a:pt x="148" y="41"/>
                    <a:pt x="148" y="41"/>
                    <a:pt x="148" y="41"/>
                  </a:cubicBezTo>
                  <a:cubicBezTo>
                    <a:pt x="148" y="33"/>
                    <a:pt x="142" y="27"/>
                    <a:pt x="134" y="27"/>
                  </a:cubicBezTo>
                  <a:cubicBezTo>
                    <a:pt x="114" y="27"/>
                    <a:pt x="114" y="27"/>
                    <a:pt x="114" y="27"/>
                  </a:cubicBezTo>
                  <a:cubicBezTo>
                    <a:pt x="107" y="27"/>
                    <a:pt x="101" y="33"/>
                    <a:pt x="101" y="41"/>
                  </a:cubicBezTo>
                  <a:cubicBezTo>
                    <a:pt x="101" y="202"/>
                    <a:pt x="101" y="202"/>
                    <a:pt x="101" y="202"/>
                  </a:cubicBezTo>
                  <a:cubicBezTo>
                    <a:pt x="94" y="202"/>
                    <a:pt x="94" y="202"/>
                    <a:pt x="94" y="202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94" y="134"/>
                    <a:pt x="88" y="128"/>
                    <a:pt x="81" y="128"/>
                  </a:cubicBezTo>
                  <a:cubicBezTo>
                    <a:pt x="61" y="128"/>
                    <a:pt x="61" y="128"/>
                    <a:pt x="61" y="128"/>
                  </a:cubicBezTo>
                  <a:cubicBezTo>
                    <a:pt x="53" y="128"/>
                    <a:pt x="47" y="134"/>
                    <a:pt x="47" y="141"/>
                  </a:cubicBezTo>
                  <a:cubicBezTo>
                    <a:pt x="47" y="202"/>
                    <a:pt x="47" y="202"/>
                    <a:pt x="47" y="202"/>
                  </a:cubicBezTo>
                  <a:cubicBezTo>
                    <a:pt x="14" y="202"/>
                    <a:pt x="14" y="202"/>
                    <a:pt x="14" y="202"/>
                  </a:cubicBezTo>
                  <a:cubicBezTo>
                    <a:pt x="14" y="175"/>
                    <a:pt x="14" y="175"/>
                    <a:pt x="14" y="175"/>
                  </a:cubicBezTo>
                  <a:cubicBezTo>
                    <a:pt x="27" y="175"/>
                    <a:pt x="27" y="175"/>
                    <a:pt x="27" y="175"/>
                  </a:cubicBezTo>
                  <a:cubicBezTo>
                    <a:pt x="31" y="175"/>
                    <a:pt x="34" y="172"/>
                    <a:pt x="34" y="168"/>
                  </a:cubicBezTo>
                  <a:cubicBezTo>
                    <a:pt x="34" y="164"/>
                    <a:pt x="31" y="161"/>
                    <a:pt x="27" y="161"/>
                  </a:cubicBezTo>
                  <a:cubicBezTo>
                    <a:pt x="14" y="161"/>
                    <a:pt x="14" y="161"/>
                    <a:pt x="14" y="161"/>
                  </a:cubicBezTo>
                  <a:cubicBezTo>
                    <a:pt x="14" y="141"/>
                    <a:pt x="14" y="141"/>
                    <a:pt x="14" y="141"/>
                  </a:cubicBezTo>
                  <a:cubicBezTo>
                    <a:pt x="17" y="141"/>
                    <a:pt x="20" y="138"/>
                    <a:pt x="20" y="134"/>
                  </a:cubicBezTo>
                  <a:cubicBezTo>
                    <a:pt x="20" y="131"/>
                    <a:pt x="17" y="128"/>
                    <a:pt x="14" y="128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31" y="108"/>
                    <a:pt x="34" y="105"/>
                    <a:pt x="34" y="101"/>
                  </a:cubicBezTo>
                  <a:cubicBezTo>
                    <a:pt x="34" y="97"/>
                    <a:pt x="31" y="94"/>
                    <a:pt x="27" y="94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7" y="74"/>
                    <a:pt x="20" y="71"/>
                    <a:pt x="20" y="67"/>
                  </a:cubicBezTo>
                  <a:cubicBezTo>
                    <a:pt x="20" y="64"/>
                    <a:pt x="17" y="61"/>
                    <a:pt x="14" y="6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31" y="41"/>
                    <a:pt x="34" y="37"/>
                    <a:pt x="34" y="34"/>
                  </a:cubicBezTo>
                  <a:cubicBezTo>
                    <a:pt x="34" y="30"/>
                    <a:pt x="31" y="27"/>
                    <a:pt x="27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202"/>
                    <a:pt x="0" y="202"/>
                    <a:pt x="0" y="202"/>
                  </a:cubicBezTo>
                  <a:cubicBezTo>
                    <a:pt x="0" y="209"/>
                    <a:pt x="6" y="215"/>
                    <a:pt x="14" y="215"/>
                  </a:cubicBezTo>
                  <a:cubicBezTo>
                    <a:pt x="208" y="215"/>
                    <a:pt x="208" y="215"/>
                    <a:pt x="208" y="215"/>
                  </a:cubicBezTo>
                  <a:cubicBezTo>
                    <a:pt x="212" y="215"/>
                    <a:pt x="215" y="212"/>
                    <a:pt x="215" y="208"/>
                  </a:cubicBezTo>
                  <a:cubicBezTo>
                    <a:pt x="215" y="205"/>
                    <a:pt x="212" y="202"/>
                    <a:pt x="208" y="202"/>
                  </a:cubicBezTo>
                  <a:close/>
                  <a:moveTo>
                    <a:pt x="168" y="108"/>
                  </a:moveTo>
                  <a:cubicBezTo>
                    <a:pt x="188" y="108"/>
                    <a:pt x="188" y="108"/>
                    <a:pt x="188" y="108"/>
                  </a:cubicBezTo>
                  <a:cubicBezTo>
                    <a:pt x="188" y="202"/>
                    <a:pt x="188" y="202"/>
                    <a:pt x="188" y="202"/>
                  </a:cubicBezTo>
                  <a:cubicBezTo>
                    <a:pt x="168" y="202"/>
                    <a:pt x="168" y="202"/>
                    <a:pt x="168" y="202"/>
                  </a:cubicBezTo>
                  <a:lnTo>
                    <a:pt x="168" y="108"/>
                  </a:lnTo>
                  <a:close/>
                  <a:moveTo>
                    <a:pt x="114" y="41"/>
                  </a:moveTo>
                  <a:cubicBezTo>
                    <a:pt x="134" y="41"/>
                    <a:pt x="134" y="41"/>
                    <a:pt x="134" y="41"/>
                  </a:cubicBezTo>
                  <a:cubicBezTo>
                    <a:pt x="134" y="202"/>
                    <a:pt x="134" y="202"/>
                    <a:pt x="134" y="202"/>
                  </a:cubicBezTo>
                  <a:cubicBezTo>
                    <a:pt x="114" y="202"/>
                    <a:pt x="114" y="202"/>
                    <a:pt x="114" y="202"/>
                  </a:cubicBezTo>
                  <a:lnTo>
                    <a:pt x="114" y="41"/>
                  </a:lnTo>
                  <a:close/>
                  <a:moveTo>
                    <a:pt x="61" y="141"/>
                  </a:moveTo>
                  <a:cubicBezTo>
                    <a:pt x="81" y="141"/>
                    <a:pt x="81" y="141"/>
                    <a:pt x="81" y="141"/>
                  </a:cubicBezTo>
                  <a:cubicBezTo>
                    <a:pt x="81" y="202"/>
                    <a:pt x="81" y="202"/>
                    <a:pt x="81" y="202"/>
                  </a:cubicBezTo>
                  <a:cubicBezTo>
                    <a:pt x="61" y="202"/>
                    <a:pt x="61" y="202"/>
                    <a:pt x="61" y="202"/>
                  </a:cubicBezTo>
                  <a:lnTo>
                    <a:pt x="61" y="1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endParaRPr lang="uk-UA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8014A32-F5BE-1C63-0E48-818E3CE19211}"/>
              </a:ext>
            </a:extLst>
          </p:cNvPr>
          <p:cNvGrpSpPr/>
          <p:nvPr/>
        </p:nvGrpSpPr>
        <p:grpSpPr>
          <a:xfrm>
            <a:off x="8488657" y="1838526"/>
            <a:ext cx="615650" cy="540512"/>
            <a:chOff x="7489815" y="1576395"/>
            <a:chExt cx="403224" cy="354015"/>
          </a:xfrm>
          <a:solidFill>
            <a:schemeClr val="accent2"/>
          </a:solidFill>
        </p:grpSpPr>
        <p:sp>
          <p:nvSpPr>
            <p:cNvPr id="72" name="Freeform 39">
              <a:extLst>
                <a:ext uri="{FF2B5EF4-FFF2-40B4-BE49-F238E27FC236}">
                  <a16:creationId xmlns:a16="http://schemas.microsoft.com/office/drawing/2014/main" id="{6A580DAA-F315-4E9B-D426-2AF3B1EE0D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89815" y="1576395"/>
              <a:ext cx="403224" cy="354015"/>
            </a:xfrm>
            <a:custGeom>
              <a:avLst/>
              <a:gdLst>
                <a:gd name="T0" fmla="*/ 207 w 215"/>
                <a:gd name="T1" fmla="*/ 1 h 189"/>
                <a:gd name="T2" fmla="*/ 108 w 215"/>
                <a:gd name="T3" fmla="*/ 14 h 189"/>
                <a:gd name="T4" fmla="*/ 8 w 215"/>
                <a:gd name="T5" fmla="*/ 1 h 189"/>
                <a:gd name="T6" fmla="*/ 3 w 215"/>
                <a:gd name="T7" fmla="*/ 2 h 189"/>
                <a:gd name="T8" fmla="*/ 0 w 215"/>
                <a:gd name="T9" fmla="*/ 7 h 189"/>
                <a:gd name="T10" fmla="*/ 0 w 215"/>
                <a:gd name="T11" fmla="*/ 168 h 189"/>
                <a:gd name="T12" fmla="*/ 6 w 215"/>
                <a:gd name="T13" fmla="*/ 175 h 189"/>
                <a:gd name="T14" fmla="*/ 107 w 215"/>
                <a:gd name="T15" fmla="*/ 188 h 189"/>
                <a:gd name="T16" fmla="*/ 108 w 215"/>
                <a:gd name="T17" fmla="*/ 189 h 189"/>
                <a:gd name="T18" fmla="*/ 108 w 215"/>
                <a:gd name="T19" fmla="*/ 188 h 189"/>
                <a:gd name="T20" fmla="*/ 209 w 215"/>
                <a:gd name="T21" fmla="*/ 175 h 189"/>
                <a:gd name="T22" fmla="*/ 215 w 215"/>
                <a:gd name="T23" fmla="*/ 168 h 189"/>
                <a:gd name="T24" fmla="*/ 215 w 215"/>
                <a:gd name="T25" fmla="*/ 7 h 189"/>
                <a:gd name="T26" fmla="*/ 213 w 215"/>
                <a:gd name="T27" fmla="*/ 2 h 189"/>
                <a:gd name="T28" fmla="*/ 207 w 215"/>
                <a:gd name="T29" fmla="*/ 1 h 189"/>
                <a:gd name="T30" fmla="*/ 14 w 215"/>
                <a:gd name="T31" fmla="*/ 15 h 189"/>
                <a:gd name="T32" fmla="*/ 101 w 215"/>
                <a:gd name="T33" fmla="*/ 27 h 189"/>
                <a:gd name="T34" fmla="*/ 101 w 215"/>
                <a:gd name="T35" fmla="*/ 174 h 189"/>
                <a:gd name="T36" fmla="*/ 14 w 215"/>
                <a:gd name="T37" fmla="*/ 163 h 189"/>
                <a:gd name="T38" fmla="*/ 14 w 215"/>
                <a:gd name="T39" fmla="*/ 15 h 189"/>
                <a:gd name="T40" fmla="*/ 201 w 215"/>
                <a:gd name="T41" fmla="*/ 163 h 189"/>
                <a:gd name="T42" fmla="*/ 114 w 215"/>
                <a:gd name="T43" fmla="*/ 174 h 189"/>
                <a:gd name="T44" fmla="*/ 114 w 215"/>
                <a:gd name="T45" fmla="*/ 27 h 189"/>
                <a:gd name="T46" fmla="*/ 201 w 215"/>
                <a:gd name="T47" fmla="*/ 15 h 189"/>
                <a:gd name="T48" fmla="*/ 201 w 215"/>
                <a:gd name="T49" fmla="*/ 163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5" h="189">
                  <a:moveTo>
                    <a:pt x="207" y="1"/>
                  </a:moveTo>
                  <a:cubicBezTo>
                    <a:pt x="108" y="14"/>
                    <a:pt x="108" y="14"/>
                    <a:pt x="108" y="14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0"/>
                    <a:pt x="4" y="1"/>
                    <a:pt x="3" y="2"/>
                  </a:cubicBezTo>
                  <a:cubicBezTo>
                    <a:pt x="1" y="4"/>
                    <a:pt x="0" y="5"/>
                    <a:pt x="0" y="7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172"/>
                    <a:pt x="3" y="175"/>
                    <a:pt x="6" y="175"/>
                  </a:cubicBezTo>
                  <a:cubicBezTo>
                    <a:pt x="107" y="188"/>
                    <a:pt x="107" y="188"/>
                    <a:pt x="107" y="188"/>
                  </a:cubicBezTo>
                  <a:cubicBezTo>
                    <a:pt x="107" y="188"/>
                    <a:pt x="107" y="189"/>
                    <a:pt x="108" y="189"/>
                  </a:cubicBezTo>
                  <a:cubicBezTo>
                    <a:pt x="108" y="189"/>
                    <a:pt x="108" y="188"/>
                    <a:pt x="108" y="188"/>
                  </a:cubicBezTo>
                  <a:cubicBezTo>
                    <a:pt x="209" y="175"/>
                    <a:pt x="209" y="175"/>
                    <a:pt x="209" y="175"/>
                  </a:cubicBezTo>
                  <a:cubicBezTo>
                    <a:pt x="212" y="175"/>
                    <a:pt x="215" y="172"/>
                    <a:pt x="215" y="168"/>
                  </a:cubicBezTo>
                  <a:cubicBezTo>
                    <a:pt x="215" y="7"/>
                    <a:pt x="215" y="7"/>
                    <a:pt x="215" y="7"/>
                  </a:cubicBezTo>
                  <a:cubicBezTo>
                    <a:pt x="215" y="5"/>
                    <a:pt x="214" y="4"/>
                    <a:pt x="213" y="2"/>
                  </a:cubicBezTo>
                  <a:cubicBezTo>
                    <a:pt x="211" y="1"/>
                    <a:pt x="209" y="0"/>
                    <a:pt x="207" y="1"/>
                  </a:cubicBezTo>
                  <a:close/>
                  <a:moveTo>
                    <a:pt x="14" y="15"/>
                  </a:moveTo>
                  <a:cubicBezTo>
                    <a:pt x="101" y="27"/>
                    <a:pt x="101" y="27"/>
                    <a:pt x="101" y="27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4" y="163"/>
                    <a:pt x="14" y="163"/>
                    <a:pt x="14" y="163"/>
                  </a:cubicBezTo>
                  <a:lnTo>
                    <a:pt x="14" y="15"/>
                  </a:lnTo>
                  <a:close/>
                  <a:moveTo>
                    <a:pt x="201" y="163"/>
                  </a:moveTo>
                  <a:cubicBezTo>
                    <a:pt x="114" y="174"/>
                    <a:pt x="114" y="174"/>
                    <a:pt x="114" y="174"/>
                  </a:cubicBezTo>
                  <a:cubicBezTo>
                    <a:pt x="114" y="27"/>
                    <a:pt x="114" y="27"/>
                    <a:pt x="114" y="27"/>
                  </a:cubicBezTo>
                  <a:cubicBezTo>
                    <a:pt x="201" y="15"/>
                    <a:pt x="201" y="15"/>
                    <a:pt x="201" y="15"/>
                  </a:cubicBezTo>
                  <a:lnTo>
                    <a:pt x="201" y="1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endParaRPr lang="uk-UA"/>
            </a:p>
          </p:txBody>
        </p:sp>
        <p:sp>
          <p:nvSpPr>
            <p:cNvPr id="73" name="Freeform 40">
              <a:extLst>
                <a:ext uri="{FF2B5EF4-FFF2-40B4-BE49-F238E27FC236}">
                  <a16:creationId xmlns:a16="http://schemas.microsoft.com/office/drawing/2014/main" id="{55719F76-46ED-E9E6-2FC7-66D4394B5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615" y="1639895"/>
              <a:ext cx="128588" cy="38100"/>
            </a:xfrm>
            <a:custGeom>
              <a:avLst/>
              <a:gdLst>
                <a:gd name="T0" fmla="*/ 6 w 68"/>
                <a:gd name="T1" fmla="*/ 14 h 20"/>
                <a:gd name="T2" fmla="*/ 60 w 68"/>
                <a:gd name="T3" fmla="*/ 20 h 20"/>
                <a:gd name="T4" fmla="*/ 60 w 68"/>
                <a:gd name="T5" fmla="*/ 20 h 20"/>
                <a:gd name="T6" fmla="*/ 67 w 68"/>
                <a:gd name="T7" fmla="*/ 14 h 20"/>
                <a:gd name="T8" fmla="*/ 61 w 68"/>
                <a:gd name="T9" fmla="*/ 7 h 20"/>
                <a:gd name="T10" fmla="*/ 8 w 68"/>
                <a:gd name="T11" fmla="*/ 0 h 20"/>
                <a:gd name="T12" fmla="*/ 0 w 68"/>
                <a:gd name="T13" fmla="*/ 6 h 20"/>
                <a:gd name="T14" fmla="*/ 6 w 68"/>
                <a:gd name="T15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" h="20">
                  <a:moveTo>
                    <a:pt x="6" y="14"/>
                  </a:moveTo>
                  <a:cubicBezTo>
                    <a:pt x="60" y="20"/>
                    <a:pt x="60" y="20"/>
                    <a:pt x="60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4" y="20"/>
                    <a:pt x="67" y="18"/>
                    <a:pt x="67" y="14"/>
                  </a:cubicBezTo>
                  <a:cubicBezTo>
                    <a:pt x="68" y="11"/>
                    <a:pt x="65" y="7"/>
                    <a:pt x="61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1" y="2"/>
                    <a:pt x="0" y="6"/>
                  </a:cubicBezTo>
                  <a:cubicBezTo>
                    <a:pt x="0" y="10"/>
                    <a:pt x="2" y="13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endParaRPr lang="uk-UA"/>
            </a:p>
          </p:txBody>
        </p:sp>
        <p:sp>
          <p:nvSpPr>
            <p:cNvPr id="74" name="Freeform 41">
              <a:extLst>
                <a:ext uri="{FF2B5EF4-FFF2-40B4-BE49-F238E27FC236}">
                  <a16:creationId xmlns:a16="http://schemas.microsoft.com/office/drawing/2014/main" id="{64C54855-079A-3B93-0343-AE111EED8A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615" y="1701807"/>
              <a:ext cx="128588" cy="39688"/>
            </a:xfrm>
            <a:custGeom>
              <a:avLst/>
              <a:gdLst>
                <a:gd name="T0" fmla="*/ 61 w 68"/>
                <a:gd name="T1" fmla="*/ 8 h 21"/>
                <a:gd name="T2" fmla="*/ 8 w 68"/>
                <a:gd name="T3" fmla="*/ 1 h 21"/>
                <a:gd name="T4" fmla="*/ 0 w 68"/>
                <a:gd name="T5" fmla="*/ 7 h 21"/>
                <a:gd name="T6" fmla="*/ 6 w 68"/>
                <a:gd name="T7" fmla="*/ 14 h 21"/>
                <a:gd name="T8" fmla="*/ 60 w 68"/>
                <a:gd name="T9" fmla="*/ 21 h 21"/>
                <a:gd name="T10" fmla="*/ 60 w 68"/>
                <a:gd name="T11" fmla="*/ 21 h 21"/>
                <a:gd name="T12" fmla="*/ 67 w 68"/>
                <a:gd name="T13" fmla="*/ 15 h 21"/>
                <a:gd name="T14" fmla="*/ 61 w 68"/>
                <a:gd name="T15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" h="21">
                  <a:moveTo>
                    <a:pt x="61" y="8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4" y="0"/>
                    <a:pt x="1" y="3"/>
                    <a:pt x="0" y="7"/>
                  </a:cubicBezTo>
                  <a:cubicBezTo>
                    <a:pt x="0" y="10"/>
                    <a:pt x="2" y="14"/>
                    <a:pt x="6" y="14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4" y="21"/>
                    <a:pt x="67" y="18"/>
                    <a:pt x="67" y="15"/>
                  </a:cubicBezTo>
                  <a:cubicBezTo>
                    <a:pt x="68" y="11"/>
                    <a:pt x="65" y="8"/>
                    <a:pt x="6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endParaRPr lang="uk-UA"/>
            </a:p>
          </p:txBody>
        </p:sp>
        <p:sp>
          <p:nvSpPr>
            <p:cNvPr id="75" name="Freeform 42">
              <a:extLst>
                <a:ext uri="{FF2B5EF4-FFF2-40B4-BE49-F238E27FC236}">
                  <a16:creationId xmlns:a16="http://schemas.microsoft.com/office/drawing/2014/main" id="{98CC298A-AC45-D626-111B-9BA36629F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615" y="1765307"/>
              <a:ext cx="128588" cy="38100"/>
            </a:xfrm>
            <a:custGeom>
              <a:avLst/>
              <a:gdLst>
                <a:gd name="T0" fmla="*/ 61 w 68"/>
                <a:gd name="T1" fmla="*/ 7 h 20"/>
                <a:gd name="T2" fmla="*/ 8 w 68"/>
                <a:gd name="T3" fmla="*/ 0 h 20"/>
                <a:gd name="T4" fmla="*/ 0 w 68"/>
                <a:gd name="T5" fmla="*/ 6 h 20"/>
                <a:gd name="T6" fmla="*/ 6 w 68"/>
                <a:gd name="T7" fmla="*/ 14 h 20"/>
                <a:gd name="T8" fmla="*/ 60 w 68"/>
                <a:gd name="T9" fmla="*/ 20 h 20"/>
                <a:gd name="T10" fmla="*/ 60 w 68"/>
                <a:gd name="T11" fmla="*/ 20 h 20"/>
                <a:gd name="T12" fmla="*/ 67 w 68"/>
                <a:gd name="T13" fmla="*/ 15 h 20"/>
                <a:gd name="T14" fmla="*/ 61 w 68"/>
                <a:gd name="T15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" h="20">
                  <a:moveTo>
                    <a:pt x="61" y="7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1" y="2"/>
                    <a:pt x="0" y="6"/>
                  </a:cubicBezTo>
                  <a:cubicBezTo>
                    <a:pt x="0" y="10"/>
                    <a:pt x="2" y="13"/>
                    <a:pt x="6" y="14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4" y="20"/>
                    <a:pt x="67" y="18"/>
                    <a:pt x="67" y="15"/>
                  </a:cubicBezTo>
                  <a:cubicBezTo>
                    <a:pt x="68" y="11"/>
                    <a:pt x="65" y="8"/>
                    <a:pt x="6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endParaRPr lang="uk-UA"/>
            </a:p>
          </p:txBody>
        </p:sp>
        <p:sp>
          <p:nvSpPr>
            <p:cNvPr id="76" name="Freeform 43">
              <a:extLst>
                <a:ext uri="{FF2B5EF4-FFF2-40B4-BE49-F238E27FC236}">
                  <a16:creationId xmlns:a16="http://schemas.microsoft.com/office/drawing/2014/main" id="{FDCB0956-66D4-B739-9379-79C29FC55C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606" y="1827221"/>
              <a:ext cx="128588" cy="39688"/>
            </a:xfrm>
            <a:custGeom>
              <a:avLst/>
              <a:gdLst>
                <a:gd name="T0" fmla="*/ 61 w 68"/>
                <a:gd name="T1" fmla="*/ 8 h 21"/>
                <a:gd name="T2" fmla="*/ 8 w 68"/>
                <a:gd name="T3" fmla="*/ 1 h 21"/>
                <a:gd name="T4" fmla="*/ 0 w 68"/>
                <a:gd name="T5" fmla="*/ 7 h 21"/>
                <a:gd name="T6" fmla="*/ 6 w 68"/>
                <a:gd name="T7" fmla="*/ 14 h 21"/>
                <a:gd name="T8" fmla="*/ 60 w 68"/>
                <a:gd name="T9" fmla="*/ 21 h 21"/>
                <a:gd name="T10" fmla="*/ 60 w 68"/>
                <a:gd name="T11" fmla="*/ 21 h 21"/>
                <a:gd name="T12" fmla="*/ 67 w 68"/>
                <a:gd name="T13" fmla="*/ 15 h 21"/>
                <a:gd name="T14" fmla="*/ 61 w 68"/>
                <a:gd name="T15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" h="21">
                  <a:moveTo>
                    <a:pt x="61" y="8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4" y="0"/>
                    <a:pt x="1" y="3"/>
                    <a:pt x="0" y="7"/>
                  </a:cubicBezTo>
                  <a:cubicBezTo>
                    <a:pt x="0" y="10"/>
                    <a:pt x="2" y="14"/>
                    <a:pt x="6" y="14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4" y="21"/>
                    <a:pt x="67" y="18"/>
                    <a:pt x="67" y="15"/>
                  </a:cubicBezTo>
                  <a:cubicBezTo>
                    <a:pt x="68" y="11"/>
                    <a:pt x="65" y="8"/>
                    <a:pt x="6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endParaRPr lang="uk-UA"/>
            </a:p>
          </p:txBody>
        </p:sp>
        <p:sp>
          <p:nvSpPr>
            <p:cNvPr id="77" name="Freeform 44">
              <a:extLst>
                <a:ext uri="{FF2B5EF4-FFF2-40B4-BE49-F238E27FC236}">
                  <a16:creationId xmlns:a16="http://schemas.microsoft.com/office/drawing/2014/main" id="{5380D0F5-5A12-4FEA-4DAF-7C3A4E8EA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6819" y="1639892"/>
              <a:ext cx="127000" cy="38100"/>
            </a:xfrm>
            <a:custGeom>
              <a:avLst/>
              <a:gdLst>
                <a:gd name="T0" fmla="*/ 7 w 67"/>
                <a:gd name="T1" fmla="*/ 20 h 20"/>
                <a:gd name="T2" fmla="*/ 8 w 67"/>
                <a:gd name="T3" fmla="*/ 20 h 20"/>
                <a:gd name="T4" fmla="*/ 61 w 67"/>
                <a:gd name="T5" fmla="*/ 14 h 20"/>
                <a:gd name="T6" fmla="*/ 67 w 67"/>
                <a:gd name="T7" fmla="*/ 6 h 20"/>
                <a:gd name="T8" fmla="*/ 60 w 67"/>
                <a:gd name="T9" fmla="*/ 0 h 20"/>
                <a:gd name="T10" fmla="*/ 6 w 67"/>
                <a:gd name="T11" fmla="*/ 7 h 20"/>
                <a:gd name="T12" fmla="*/ 0 w 67"/>
                <a:gd name="T13" fmla="*/ 14 h 20"/>
                <a:gd name="T14" fmla="*/ 7 w 67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20">
                  <a:moveTo>
                    <a:pt x="7" y="20"/>
                  </a:moveTo>
                  <a:cubicBezTo>
                    <a:pt x="7" y="20"/>
                    <a:pt x="7" y="20"/>
                    <a:pt x="8" y="20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5" y="13"/>
                    <a:pt x="67" y="10"/>
                    <a:pt x="67" y="6"/>
                  </a:cubicBezTo>
                  <a:cubicBezTo>
                    <a:pt x="67" y="2"/>
                    <a:pt x="63" y="0"/>
                    <a:pt x="6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2" y="7"/>
                    <a:pt x="0" y="11"/>
                    <a:pt x="0" y="14"/>
                  </a:cubicBezTo>
                  <a:cubicBezTo>
                    <a:pt x="0" y="18"/>
                    <a:pt x="3" y="20"/>
                    <a:pt x="7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endParaRPr lang="uk-UA"/>
            </a:p>
          </p:txBody>
        </p:sp>
        <p:sp>
          <p:nvSpPr>
            <p:cNvPr id="78" name="Freeform 45">
              <a:extLst>
                <a:ext uri="{FF2B5EF4-FFF2-40B4-BE49-F238E27FC236}">
                  <a16:creationId xmlns:a16="http://schemas.microsoft.com/office/drawing/2014/main" id="{921579DC-C15F-0D40-C33C-F9F0C24E5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6781" y="1701805"/>
              <a:ext cx="127000" cy="39688"/>
            </a:xfrm>
            <a:custGeom>
              <a:avLst/>
              <a:gdLst>
                <a:gd name="T0" fmla="*/ 7 w 67"/>
                <a:gd name="T1" fmla="*/ 21 h 21"/>
                <a:gd name="T2" fmla="*/ 8 w 67"/>
                <a:gd name="T3" fmla="*/ 21 h 21"/>
                <a:gd name="T4" fmla="*/ 61 w 67"/>
                <a:gd name="T5" fmla="*/ 14 h 21"/>
                <a:gd name="T6" fmla="*/ 67 w 67"/>
                <a:gd name="T7" fmla="*/ 7 h 21"/>
                <a:gd name="T8" fmla="*/ 60 w 67"/>
                <a:gd name="T9" fmla="*/ 1 h 21"/>
                <a:gd name="T10" fmla="*/ 6 w 67"/>
                <a:gd name="T11" fmla="*/ 8 h 21"/>
                <a:gd name="T12" fmla="*/ 0 w 67"/>
                <a:gd name="T13" fmla="*/ 15 h 21"/>
                <a:gd name="T14" fmla="*/ 7 w 67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21">
                  <a:moveTo>
                    <a:pt x="7" y="21"/>
                  </a:moveTo>
                  <a:cubicBezTo>
                    <a:pt x="7" y="21"/>
                    <a:pt x="7" y="21"/>
                    <a:pt x="8" y="21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5" y="14"/>
                    <a:pt x="67" y="10"/>
                    <a:pt x="67" y="7"/>
                  </a:cubicBezTo>
                  <a:cubicBezTo>
                    <a:pt x="67" y="3"/>
                    <a:pt x="63" y="0"/>
                    <a:pt x="60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2" y="8"/>
                    <a:pt x="0" y="11"/>
                    <a:pt x="0" y="15"/>
                  </a:cubicBezTo>
                  <a:cubicBezTo>
                    <a:pt x="0" y="18"/>
                    <a:pt x="3" y="21"/>
                    <a:pt x="7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endParaRPr lang="uk-UA"/>
            </a:p>
          </p:txBody>
        </p:sp>
        <p:sp>
          <p:nvSpPr>
            <p:cNvPr id="79" name="Freeform 46">
              <a:extLst>
                <a:ext uri="{FF2B5EF4-FFF2-40B4-BE49-F238E27FC236}">
                  <a16:creationId xmlns:a16="http://schemas.microsoft.com/office/drawing/2014/main" id="{0625CDB7-0C48-2F61-FB9A-DAE50558B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6818" y="1765306"/>
              <a:ext cx="127000" cy="38100"/>
            </a:xfrm>
            <a:custGeom>
              <a:avLst/>
              <a:gdLst>
                <a:gd name="T0" fmla="*/ 7 w 67"/>
                <a:gd name="T1" fmla="*/ 20 h 20"/>
                <a:gd name="T2" fmla="*/ 8 w 67"/>
                <a:gd name="T3" fmla="*/ 20 h 20"/>
                <a:gd name="T4" fmla="*/ 61 w 67"/>
                <a:gd name="T5" fmla="*/ 14 h 20"/>
                <a:gd name="T6" fmla="*/ 67 w 67"/>
                <a:gd name="T7" fmla="*/ 6 h 20"/>
                <a:gd name="T8" fmla="*/ 60 w 67"/>
                <a:gd name="T9" fmla="*/ 0 h 20"/>
                <a:gd name="T10" fmla="*/ 6 w 67"/>
                <a:gd name="T11" fmla="*/ 7 h 20"/>
                <a:gd name="T12" fmla="*/ 0 w 67"/>
                <a:gd name="T13" fmla="*/ 15 h 20"/>
                <a:gd name="T14" fmla="*/ 7 w 67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20">
                  <a:moveTo>
                    <a:pt x="7" y="20"/>
                  </a:moveTo>
                  <a:cubicBezTo>
                    <a:pt x="7" y="20"/>
                    <a:pt x="7" y="20"/>
                    <a:pt x="8" y="20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5" y="13"/>
                    <a:pt x="67" y="10"/>
                    <a:pt x="67" y="6"/>
                  </a:cubicBezTo>
                  <a:cubicBezTo>
                    <a:pt x="67" y="2"/>
                    <a:pt x="63" y="0"/>
                    <a:pt x="6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2" y="8"/>
                    <a:pt x="0" y="11"/>
                    <a:pt x="0" y="15"/>
                  </a:cubicBezTo>
                  <a:cubicBezTo>
                    <a:pt x="0" y="18"/>
                    <a:pt x="3" y="20"/>
                    <a:pt x="7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endParaRPr lang="uk-UA"/>
            </a:p>
          </p:txBody>
        </p:sp>
        <p:sp>
          <p:nvSpPr>
            <p:cNvPr id="80" name="Freeform 47">
              <a:extLst>
                <a:ext uri="{FF2B5EF4-FFF2-40B4-BE49-F238E27FC236}">
                  <a16:creationId xmlns:a16="http://schemas.microsoft.com/office/drawing/2014/main" id="{81864797-E1F3-C9C2-6314-57A808198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6838" y="1827213"/>
              <a:ext cx="127000" cy="39688"/>
            </a:xfrm>
            <a:custGeom>
              <a:avLst/>
              <a:gdLst>
                <a:gd name="T0" fmla="*/ 60 w 67"/>
                <a:gd name="T1" fmla="*/ 1 h 21"/>
                <a:gd name="T2" fmla="*/ 6 w 67"/>
                <a:gd name="T3" fmla="*/ 8 h 21"/>
                <a:gd name="T4" fmla="*/ 0 w 67"/>
                <a:gd name="T5" fmla="*/ 15 h 21"/>
                <a:gd name="T6" fmla="*/ 7 w 67"/>
                <a:gd name="T7" fmla="*/ 21 h 21"/>
                <a:gd name="T8" fmla="*/ 8 w 67"/>
                <a:gd name="T9" fmla="*/ 21 h 21"/>
                <a:gd name="T10" fmla="*/ 61 w 67"/>
                <a:gd name="T11" fmla="*/ 14 h 21"/>
                <a:gd name="T12" fmla="*/ 67 w 67"/>
                <a:gd name="T13" fmla="*/ 7 h 21"/>
                <a:gd name="T14" fmla="*/ 60 w 67"/>
                <a:gd name="T15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21">
                  <a:moveTo>
                    <a:pt x="60" y="1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2" y="8"/>
                    <a:pt x="0" y="11"/>
                    <a:pt x="0" y="15"/>
                  </a:cubicBezTo>
                  <a:cubicBezTo>
                    <a:pt x="0" y="18"/>
                    <a:pt x="3" y="21"/>
                    <a:pt x="7" y="21"/>
                  </a:cubicBezTo>
                  <a:cubicBezTo>
                    <a:pt x="7" y="21"/>
                    <a:pt x="7" y="21"/>
                    <a:pt x="8" y="21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5" y="14"/>
                    <a:pt x="67" y="10"/>
                    <a:pt x="67" y="7"/>
                  </a:cubicBezTo>
                  <a:cubicBezTo>
                    <a:pt x="67" y="3"/>
                    <a:pt x="63" y="0"/>
                    <a:pt x="6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endParaRPr lang="uk-UA"/>
            </a:p>
          </p:txBody>
        </p:sp>
      </p:grpSp>
      <p:pic>
        <p:nvPicPr>
          <p:cNvPr id="7" name="Graphic 6">
            <a:extLst>
              <a:ext uri="{FF2B5EF4-FFF2-40B4-BE49-F238E27FC236}">
                <a16:creationId xmlns:a16="http://schemas.microsoft.com/office/drawing/2014/main" id="{BFA21E87-34DD-2BE8-3646-C72FAF3F44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052" y="6226660"/>
            <a:ext cx="1518718" cy="57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13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0193634-B196-A669-ECC6-21E3C3FD15D9}"/>
              </a:ext>
            </a:extLst>
          </p:cNvPr>
          <p:cNvSpPr txBox="1"/>
          <p:nvPr/>
        </p:nvSpPr>
        <p:spPr>
          <a:xfrm>
            <a:off x="12700" y="328330"/>
            <a:ext cx="12166600" cy="5411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ts val="3500"/>
              </a:lnSpc>
              <a:buClr>
                <a:schemeClr val="dk1"/>
              </a:buClr>
              <a:buSzPts val="3500"/>
              <a:defRPr sz="3200">
                <a:solidFill>
                  <a:schemeClr val="bg1"/>
                </a:solidFill>
                <a:latin typeface="Montserrat ExtraBold" panose="00000900000000000000" pitchFamily="2" charset="0"/>
                <a:ea typeface="Montserrat ExtraBold"/>
                <a:cs typeface="Montserrat ExtraBold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3500"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ExtraBold" panose="00000900000000000000" pitchFamily="2" charset="0"/>
                <a:sym typeface="Montserrat ExtraBold"/>
              </a:rPr>
              <a:t>A DASHBOARD PRESENTS THE ALIGNMENT SCORE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652EAFF-4A3A-9B72-1B4C-F38253E0E47D}"/>
              </a:ext>
            </a:extLst>
          </p:cNvPr>
          <p:cNvGrpSpPr/>
          <p:nvPr/>
        </p:nvGrpSpPr>
        <p:grpSpPr>
          <a:xfrm>
            <a:off x="620486" y="1469573"/>
            <a:ext cx="10688652" cy="4915646"/>
            <a:chOff x="1552388" y="1832485"/>
            <a:chExt cx="9529668" cy="3921197"/>
          </a:xfrm>
        </p:grpSpPr>
        <p:pic>
          <p:nvPicPr>
            <p:cNvPr id="15" name="Picture 14" descr="Chart, sunburst chart&#10;&#10;Description automatically generated">
              <a:extLst>
                <a:ext uri="{FF2B5EF4-FFF2-40B4-BE49-F238E27FC236}">
                  <a16:creationId xmlns:a16="http://schemas.microsoft.com/office/drawing/2014/main" id="{3E4719AF-D031-D350-B9F9-BFE3472031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293"/>
            <a:stretch/>
          </p:blipFill>
          <p:spPr>
            <a:xfrm>
              <a:off x="1552388" y="1832485"/>
              <a:ext cx="9529668" cy="2979768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DFD5260-B6F4-8628-7264-560E1546C951}"/>
                </a:ext>
              </a:extLst>
            </p:cNvPr>
            <p:cNvSpPr/>
            <p:nvPr/>
          </p:nvSpPr>
          <p:spPr>
            <a:xfrm>
              <a:off x="3138616" y="2150076"/>
              <a:ext cx="2125362" cy="91440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E00FB56-EA2D-C3BD-0F30-5A5716E42AFB}"/>
                </a:ext>
              </a:extLst>
            </p:cNvPr>
            <p:cNvSpPr txBox="1"/>
            <p:nvPr/>
          </p:nvSpPr>
          <p:spPr>
            <a:xfrm>
              <a:off x="1784323" y="5129844"/>
              <a:ext cx="39082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Users can select a sector framework, country framework, organization, sector and country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04A7780-6DA7-E4F9-376E-14ED592C3455}"/>
                </a:ext>
              </a:extLst>
            </p:cNvPr>
            <p:cNvSpPr/>
            <p:nvPr/>
          </p:nvSpPr>
          <p:spPr>
            <a:xfrm>
              <a:off x="1680765" y="4984180"/>
              <a:ext cx="4097880" cy="769502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676AD23-2F0A-798F-5CE1-F128B75D41E2}"/>
                </a:ext>
              </a:extLst>
            </p:cNvPr>
            <p:cNvSpPr txBox="1"/>
            <p:nvPr/>
          </p:nvSpPr>
          <p:spPr>
            <a:xfrm>
              <a:off x="6682224" y="5015018"/>
              <a:ext cx="4097881" cy="71321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Dial presents the overall alignment score</a:t>
              </a:r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This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can be viewed at an organizational level, and can be further flexed at an aggregate level or at sector/country level.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4059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B8F2600D-5572-9F49-C10C-C383C0E720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72741" y="6013787"/>
            <a:ext cx="1869933" cy="7128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2D29D9-76D1-3F15-0BE3-A09305D955D4}"/>
              </a:ext>
            </a:extLst>
          </p:cNvPr>
          <p:cNvSpPr txBox="1"/>
          <p:nvPr/>
        </p:nvSpPr>
        <p:spPr>
          <a:xfrm>
            <a:off x="0" y="176909"/>
            <a:ext cx="11768410" cy="54117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GB" sz="3200">
                <a:solidFill>
                  <a:schemeClr val="bg1"/>
                </a:solidFill>
                <a:latin typeface="Montserrat ExtraBold"/>
                <a:sym typeface="Montserrat ExtraBold"/>
              </a:rPr>
              <a:t>CASE STUDY - PUBLIC EXPENDITURE PLANNING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0CB492-502F-1761-5E0D-E314B1783420}"/>
              </a:ext>
            </a:extLst>
          </p:cNvPr>
          <p:cNvSpPr txBox="1"/>
          <p:nvPr/>
        </p:nvSpPr>
        <p:spPr>
          <a:xfrm>
            <a:off x="430371" y="2232293"/>
            <a:ext cx="5083393" cy="31700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Calibri"/>
                <a:cs typeface="Calibri"/>
              </a:rPr>
              <a:t>Finance and sectoral Ministries can use nature alignment scores when allocating resources and defining sectoral priorities.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Calibri"/>
                <a:cs typeface="Calibri"/>
              </a:rPr>
              <a:t>The figures on the right show nature alignment across three sectors in Country A - agriculture, food and paper, and construction.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4899389-8956-60A6-CA24-CB8B8359C40C}"/>
              </a:ext>
            </a:extLst>
          </p:cNvPr>
          <p:cNvGrpSpPr/>
          <p:nvPr/>
        </p:nvGrpSpPr>
        <p:grpSpPr>
          <a:xfrm>
            <a:off x="9611412" y="1896650"/>
            <a:ext cx="2031740" cy="3758545"/>
            <a:chOff x="9738310" y="2128775"/>
            <a:chExt cx="2031740" cy="375854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F3B07FB-A2AD-DD52-2C27-3C3DC9D77352}"/>
                </a:ext>
              </a:extLst>
            </p:cNvPr>
            <p:cNvSpPr txBox="1"/>
            <p:nvPr/>
          </p:nvSpPr>
          <p:spPr>
            <a:xfrm>
              <a:off x="9739950" y="2128775"/>
              <a:ext cx="20301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COUNTRY A:</a:t>
              </a:r>
            </a:p>
            <a:p>
              <a:r>
                <a:rPr lang="en-US" sz="12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AGRICULTURE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D45F3CE-2ADF-76F8-86D5-1B5F9344D4F9}"/>
                </a:ext>
              </a:extLst>
            </p:cNvPr>
            <p:cNvSpPr txBox="1"/>
            <p:nvPr/>
          </p:nvSpPr>
          <p:spPr>
            <a:xfrm>
              <a:off x="9738310" y="3777215"/>
              <a:ext cx="20301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COUNTRY A:</a:t>
              </a:r>
            </a:p>
            <a:p>
              <a:r>
                <a:rPr lang="en-US" sz="12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FOOD AND PAPER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23678C9-D009-D82D-7ADF-5FDA9CF94D4A}"/>
                </a:ext>
              </a:extLst>
            </p:cNvPr>
            <p:cNvSpPr txBox="1"/>
            <p:nvPr/>
          </p:nvSpPr>
          <p:spPr>
            <a:xfrm>
              <a:off x="9738310" y="5425655"/>
              <a:ext cx="20301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COUNTRY A:</a:t>
              </a:r>
            </a:p>
            <a:p>
              <a:r>
                <a:rPr lang="en-US" sz="12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CONSTRUCTION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C739892-BB73-E2B5-6BF3-94CAB6DD932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791" t="1893" r="14620" b="50000"/>
          <a:stretch/>
        </p:blipFill>
        <p:spPr>
          <a:xfrm>
            <a:off x="6026251" y="944011"/>
            <a:ext cx="3108960" cy="15440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AC1AFA-31B6-EE51-9BE4-FAEEF46FCD2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749" t="3160" r="14663" b="50000"/>
          <a:stretch/>
        </p:blipFill>
        <p:spPr>
          <a:xfrm>
            <a:off x="6026251" y="2634600"/>
            <a:ext cx="3108960" cy="15033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18E40F-F51F-10E8-34F9-78FD11ABD2D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915" t="3160" r="13497" b="50000"/>
          <a:stretch/>
        </p:blipFill>
        <p:spPr>
          <a:xfrm>
            <a:off x="6106803" y="4284494"/>
            <a:ext cx="3108960" cy="150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415142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B8F2600D-5572-9F49-C10C-C383C0E720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72741" y="6013787"/>
            <a:ext cx="1869933" cy="7128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2D29D9-76D1-3F15-0BE3-A09305D955D4}"/>
              </a:ext>
            </a:extLst>
          </p:cNvPr>
          <p:cNvSpPr txBox="1"/>
          <p:nvPr/>
        </p:nvSpPr>
        <p:spPr>
          <a:xfrm>
            <a:off x="0" y="131393"/>
            <a:ext cx="11768410" cy="99001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GB" sz="3200" dirty="0">
                <a:solidFill>
                  <a:schemeClr val="bg1"/>
                </a:solidFill>
                <a:latin typeface="Montserrat ExtraBold"/>
                <a:sym typeface="Montserrat ExtraBold"/>
              </a:rPr>
              <a:t>THE TOOL HAS BEEN DEVELOPED IN CONSULTATION WITH KEY STAKEHOLDERS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968C15-9952-3559-A209-72C0E619E466}"/>
              </a:ext>
            </a:extLst>
          </p:cNvPr>
          <p:cNvSpPr txBox="1"/>
          <p:nvPr/>
        </p:nvSpPr>
        <p:spPr>
          <a:xfrm>
            <a:off x="566323" y="1951136"/>
            <a:ext cx="699192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b="1" dirty="0">
                <a:solidFill>
                  <a:schemeClr val="bg1"/>
                </a:solidFill>
                <a:latin typeface="Calibri"/>
                <a:cs typeface="Calibri"/>
              </a:rPr>
              <a:t>TNFD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b="1" dirty="0">
                <a:solidFill>
                  <a:schemeClr val="bg1"/>
                </a:solidFill>
                <a:latin typeface="Calibri"/>
                <a:cs typeface="Calibri"/>
              </a:rPr>
              <a:t>BIOFIN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b="1" dirty="0">
                <a:solidFill>
                  <a:schemeClr val="bg1"/>
                </a:solidFill>
                <a:latin typeface="Calibri"/>
                <a:cs typeface="Calibri"/>
              </a:rPr>
              <a:t>IUCN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b="1" dirty="0">
                <a:solidFill>
                  <a:schemeClr val="bg1"/>
                </a:solidFill>
                <a:latin typeface="Calibri"/>
                <a:cs typeface="Calibri"/>
              </a:rPr>
              <a:t>CBD Secretariat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b="1" dirty="0">
                <a:solidFill>
                  <a:schemeClr val="bg1"/>
                </a:solidFill>
                <a:latin typeface="Calibri"/>
                <a:cs typeface="Calibri"/>
              </a:rPr>
              <a:t>OECD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b="1" dirty="0">
                <a:solidFill>
                  <a:schemeClr val="bg1"/>
                </a:solidFill>
                <a:latin typeface="Calibri"/>
                <a:cs typeface="Calibri"/>
              </a:rPr>
              <a:t>IDFB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b="1" dirty="0">
                <a:solidFill>
                  <a:schemeClr val="bg1"/>
                </a:solidFill>
                <a:latin typeface="Calibri"/>
                <a:cs typeface="Calibri"/>
              </a:rPr>
              <a:t>ETH  Zürich/Crowther Lab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b="1" dirty="0">
                <a:solidFill>
                  <a:schemeClr val="bg1"/>
                </a:solidFill>
                <a:latin typeface="Calibri"/>
                <a:cs typeface="Calibri"/>
              </a:rPr>
              <a:t>WWF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b="1" dirty="0" err="1">
                <a:solidFill>
                  <a:schemeClr val="bg1"/>
                </a:solidFill>
                <a:latin typeface="Calibri"/>
                <a:cs typeface="Calibri"/>
              </a:rPr>
              <a:t>NatureAlpha</a:t>
            </a:r>
            <a:endParaRPr lang="en-IE" sz="2400" b="1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2400" b="1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6363B1-581D-5397-2DF4-44C24D747A78}"/>
              </a:ext>
            </a:extLst>
          </p:cNvPr>
          <p:cNvSpPr txBox="1"/>
          <p:nvPr/>
        </p:nvSpPr>
        <p:spPr>
          <a:xfrm>
            <a:off x="5050746" y="2439202"/>
            <a:ext cx="6991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b="1" dirty="0">
                <a:solidFill>
                  <a:schemeClr val="bg1"/>
                </a:solidFill>
                <a:latin typeface="Calibri"/>
                <a:cs typeface="Calibri"/>
              </a:rPr>
              <a:t>Governments (Environment and Finance Ministries)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b="1" dirty="0">
                <a:solidFill>
                  <a:schemeClr val="bg1"/>
                </a:solidFill>
                <a:latin typeface="Calibri"/>
                <a:cs typeface="Calibri"/>
              </a:rPr>
              <a:t>Public Development Banks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b="1" dirty="0">
                <a:solidFill>
                  <a:schemeClr val="bg1"/>
                </a:solidFill>
                <a:latin typeface="Calibri"/>
                <a:cs typeface="Calibri"/>
              </a:rPr>
              <a:t>Private Financial Institutions</a:t>
            </a:r>
          </a:p>
          <a:p>
            <a:endParaRPr lang="en-IE" sz="24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457310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B8F2600D-5572-9F49-C10C-C383C0E720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72741" y="6013787"/>
            <a:ext cx="1869933" cy="7128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2D29D9-76D1-3F15-0BE3-A09305D955D4}"/>
              </a:ext>
            </a:extLst>
          </p:cNvPr>
          <p:cNvSpPr txBox="1"/>
          <p:nvPr/>
        </p:nvSpPr>
        <p:spPr>
          <a:xfrm>
            <a:off x="211795" y="232327"/>
            <a:ext cx="11768410" cy="99001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GB" sz="3200" dirty="0">
                <a:solidFill>
                  <a:schemeClr val="bg1"/>
                </a:solidFill>
                <a:latin typeface="Montserrat ExtraBold"/>
                <a:sym typeface="Montserrat ExtraBold"/>
              </a:rPr>
              <a:t>THE NEXT FEW MONTHS WILL BE CRITICAL FOR LAUNCHING THE TOOL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181F36-2856-AEFD-FB3D-48B01E50498D}"/>
              </a:ext>
            </a:extLst>
          </p:cNvPr>
          <p:cNvSpPr txBox="1"/>
          <p:nvPr/>
        </p:nvSpPr>
        <p:spPr>
          <a:xfrm>
            <a:off x="1439120" y="2033953"/>
            <a:ext cx="9313760" cy="326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000" b="1" dirty="0">
                <a:solidFill>
                  <a:schemeClr val="bg1"/>
                </a:solidFill>
              </a:rPr>
              <a:t>Launch events at COP15  (10</a:t>
            </a:r>
            <a:r>
              <a:rPr lang="en-IE" sz="2000" b="1" baseline="30000" dirty="0">
                <a:solidFill>
                  <a:schemeClr val="bg1"/>
                </a:solidFill>
              </a:rPr>
              <a:t>th</a:t>
            </a:r>
            <a:r>
              <a:rPr lang="en-IE" sz="2000" b="1" dirty="0">
                <a:solidFill>
                  <a:schemeClr val="bg1"/>
                </a:solidFill>
              </a:rPr>
              <a:t> &amp; 12</a:t>
            </a:r>
            <a:r>
              <a:rPr lang="en-IE" sz="2000" b="1" baseline="30000" dirty="0">
                <a:solidFill>
                  <a:schemeClr val="bg1"/>
                </a:solidFill>
              </a:rPr>
              <a:t>th</a:t>
            </a:r>
            <a:r>
              <a:rPr lang="en-IE" sz="2000" b="1" dirty="0">
                <a:solidFill>
                  <a:schemeClr val="bg1"/>
                </a:solidFill>
              </a:rPr>
              <a:t> December)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000" b="1" dirty="0">
                <a:solidFill>
                  <a:schemeClr val="bg1"/>
                </a:solidFill>
              </a:rPr>
              <a:t>Possible event at WEF Davos  (January 2023)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000" b="1" dirty="0">
                <a:solidFill>
                  <a:schemeClr val="bg1"/>
                </a:solidFill>
              </a:rPr>
              <a:t>Pilot phase with Private and Public FIs from early 2023 onwards.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E" sz="20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IE" sz="2000" dirty="0">
                <a:solidFill>
                  <a:schemeClr val="bg1"/>
                </a:solidFill>
              </a:rPr>
              <a:t>A limited number of </a:t>
            </a:r>
            <a:r>
              <a:rPr lang="en-IE" sz="2000" dirty="0">
                <a:solidFill>
                  <a:schemeClr val="bg1"/>
                </a:solidFill>
                <a:highlight>
                  <a:srgbClr val="329A7B"/>
                </a:highlight>
              </a:rPr>
              <a:t>pilot countries and FIs</a:t>
            </a:r>
            <a:r>
              <a:rPr lang="en-IE" sz="2000" dirty="0">
                <a:solidFill>
                  <a:schemeClr val="bg1"/>
                </a:solidFill>
              </a:rPr>
              <a:t> will be selected.</a:t>
            </a:r>
          </a:p>
          <a:p>
            <a:pPr>
              <a:lnSpc>
                <a:spcPct val="150000"/>
              </a:lnSpc>
            </a:pPr>
            <a:endParaRPr lang="en-IE" sz="2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IE" sz="2000" dirty="0">
                <a:solidFill>
                  <a:schemeClr val="bg1"/>
                </a:solidFill>
              </a:rPr>
              <a:t>Additional </a:t>
            </a:r>
            <a:r>
              <a:rPr lang="en-IE" sz="2000" dirty="0">
                <a:solidFill>
                  <a:schemeClr val="bg1"/>
                </a:solidFill>
                <a:highlight>
                  <a:srgbClr val="329A7B"/>
                </a:highlight>
              </a:rPr>
              <a:t>donor funding</a:t>
            </a:r>
            <a:r>
              <a:rPr lang="en-IE" sz="2000" dirty="0">
                <a:solidFill>
                  <a:schemeClr val="bg1"/>
                </a:solidFill>
              </a:rPr>
              <a:t> will be needed to maximise the tool’s potential.</a:t>
            </a:r>
          </a:p>
        </p:txBody>
      </p:sp>
    </p:spTree>
    <p:extLst>
      <p:ext uri="{BB962C8B-B14F-4D97-AF65-F5344CB8AC3E}">
        <p14:creationId xmlns:p14="http://schemas.microsoft.com/office/powerpoint/2010/main" val="3367894261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885FEA-8191-F0F7-43CC-3C5B4C9CC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47" name="Google Shape;547;p26"/>
          <p:cNvSpPr txBox="1"/>
          <p:nvPr/>
        </p:nvSpPr>
        <p:spPr>
          <a:xfrm>
            <a:off x="433919" y="1240613"/>
            <a:ext cx="5149886" cy="209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Montserrat Medium" pitchFamily="2" charset="0"/>
              <a:ea typeface="Arial"/>
              <a:cs typeface="Arial"/>
              <a:sym typeface="Arial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sz="2000" kern="0" dirty="0">
              <a:solidFill>
                <a:schemeClr val="tx1">
                  <a:lumMod val="75000"/>
                  <a:lumOff val="25000"/>
                </a:schemeClr>
              </a:solidFill>
              <a:latin typeface="Montserrat Medium" pitchFamily="2" charset="0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1400"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itchFamily="2" charset="0"/>
                <a:ea typeface="Arial"/>
                <a:cs typeface="Arial"/>
                <a:sym typeface="Arial"/>
              </a:rPr>
              <a:t>Comments</a:t>
            </a:r>
            <a:r>
              <a:rPr lang="en-GB" sz="2400" kern="0" dirty="0">
                <a:solidFill>
                  <a:schemeClr val="bg1"/>
                </a:solidFill>
                <a:latin typeface="Montserrat Medium" pitchFamily="2" charset="0"/>
                <a:ea typeface="Arial"/>
                <a:cs typeface="Arial"/>
                <a:sym typeface="Arial"/>
              </a:rPr>
              <a:t> 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itchFamily="2" charset="0"/>
                <a:ea typeface="Arial"/>
                <a:cs typeface="Arial"/>
                <a:sym typeface="Arial"/>
              </a:rPr>
              <a:t>are welcome, as are suggestions for collaboration, to the core Alignment Project Team.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 Medium" pitchFamily="2" charset="0"/>
              <a:ea typeface="Arial"/>
              <a:cs typeface="Arial"/>
              <a:sym typeface="Arial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36C74D4-95E5-3FB3-3B73-FE9202D1AA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72741" y="6013787"/>
            <a:ext cx="1869933" cy="71282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6840665-9279-D894-BF21-59B62AAA0C79}"/>
              </a:ext>
            </a:extLst>
          </p:cNvPr>
          <p:cNvGrpSpPr/>
          <p:nvPr/>
        </p:nvGrpSpPr>
        <p:grpSpPr>
          <a:xfrm>
            <a:off x="5894513" y="1386366"/>
            <a:ext cx="4759813" cy="2113206"/>
            <a:chOff x="8362411" y="3574434"/>
            <a:chExt cx="3776096" cy="197401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B0B5C7C-19B1-4463-B460-9074D219DFB2}"/>
                </a:ext>
              </a:extLst>
            </p:cNvPr>
            <p:cNvGrpSpPr/>
            <p:nvPr/>
          </p:nvGrpSpPr>
          <p:grpSpPr>
            <a:xfrm>
              <a:off x="8366801" y="4641841"/>
              <a:ext cx="3771706" cy="906609"/>
              <a:chOff x="12216666" y="4312514"/>
              <a:chExt cx="3781407" cy="952304"/>
            </a:xfrm>
          </p:grpSpPr>
          <p:sp>
            <p:nvSpPr>
              <p:cNvPr id="46" name="Freeform 2">
                <a:extLst>
                  <a:ext uri="{FF2B5EF4-FFF2-40B4-BE49-F238E27FC236}">
                    <a16:creationId xmlns:a16="http://schemas.microsoft.com/office/drawing/2014/main" id="{1E0F5CCA-218A-1708-72A2-3125F162E1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84684" y="4312514"/>
                <a:ext cx="3018821" cy="952303"/>
              </a:xfrm>
              <a:prstGeom prst="roundRect">
                <a:avLst/>
              </a:prstGeom>
              <a:solidFill>
                <a:srgbClr val="D5D5D7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>
                  <a:latin typeface="Poppins" panose="00000500000000000000" pitchFamily="2" charset="0"/>
                </a:endParaRPr>
              </a:p>
            </p:txBody>
          </p: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1933162F-DE35-BEFC-F961-46CFE0BE5FF5}"/>
                  </a:ext>
                </a:extLst>
              </p:cNvPr>
              <p:cNvGrpSpPr/>
              <p:nvPr/>
            </p:nvGrpSpPr>
            <p:grpSpPr>
              <a:xfrm>
                <a:off x="13287427" y="4363396"/>
                <a:ext cx="2710646" cy="796918"/>
                <a:chOff x="9257759" y="1471245"/>
                <a:chExt cx="2710646" cy="796918"/>
              </a:xfrm>
            </p:grpSpPr>
            <p:sp>
              <p:nvSpPr>
                <p:cNvPr id="54" name="Google Shape;274;p28">
                  <a:extLst>
                    <a:ext uri="{FF2B5EF4-FFF2-40B4-BE49-F238E27FC236}">
                      <a16:creationId xmlns:a16="http://schemas.microsoft.com/office/drawing/2014/main" id="{238B547E-0F6C-F475-6A19-819F78B72222}"/>
                    </a:ext>
                  </a:extLst>
                </p:cNvPr>
                <p:cNvSpPr txBox="1"/>
                <p:nvPr/>
              </p:nvSpPr>
              <p:spPr>
                <a:xfrm>
                  <a:off x="9355262" y="1471245"/>
                  <a:ext cx="2182704" cy="4000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000"/>
                    <a:buFont typeface="Arial"/>
                    <a:buNone/>
                    <a:tabLst/>
                    <a:defRPr/>
                  </a:pPr>
                  <a:r>
                    <a:rPr lang="pt-BR" sz="2000" b="1" kern="0" dirty="0">
                      <a:solidFill>
                        <a:srgbClr val="25735C"/>
                      </a:solidFill>
                      <a:latin typeface="Calibri" panose="020F0502020204030204" pitchFamily="34" charset="0"/>
                      <a:ea typeface="Arial"/>
                      <a:cs typeface="Calibri" panose="020F0502020204030204" pitchFamily="34" charset="0"/>
                      <a:sym typeface="Arial"/>
                    </a:rPr>
                    <a:t>Matthew </a:t>
                  </a:r>
                  <a:r>
                    <a:rPr lang="pt-BR" sz="2000" b="1" kern="0" dirty="0" err="1">
                      <a:solidFill>
                        <a:srgbClr val="25735C"/>
                      </a:solidFill>
                      <a:latin typeface="Calibri" panose="020F0502020204030204" pitchFamily="34" charset="0"/>
                      <a:ea typeface="Arial"/>
                      <a:cs typeface="Calibri" panose="020F0502020204030204" pitchFamily="34" charset="0"/>
                      <a:sym typeface="Arial"/>
                    </a:rPr>
                    <a:t>Doncel</a:t>
                  </a:r>
                  <a:endParaRPr kumimoji="0" lang="pt-BR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5735C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rial"/>
                    <a:cs typeface="Calibri" panose="020F0502020204030204" pitchFamily="34" charset="0"/>
                    <a:sym typeface="Arial"/>
                  </a:endParaRPr>
                </a:p>
              </p:txBody>
            </p:sp>
            <p:sp>
              <p:nvSpPr>
                <p:cNvPr id="55" name="Google Shape;276;p28">
                  <a:extLst>
                    <a:ext uri="{FF2B5EF4-FFF2-40B4-BE49-F238E27FC236}">
                      <a16:creationId xmlns:a16="http://schemas.microsoft.com/office/drawing/2014/main" id="{B820142D-A8FD-9A5C-F922-955288546D1F}"/>
                    </a:ext>
                  </a:extLst>
                </p:cNvPr>
                <p:cNvSpPr txBox="1"/>
                <p:nvPr/>
              </p:nvSpPr>
              <p:spPr>
                <a:xfrm>
                  <a:off x="9257759" y="1975816"/>
                  <a:ext cx="2710646" cy="29234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600"/>
                    <a:buFont typeface="Arial"/>
                    <a:buNone/>
                    <a:tabLst/>
                    <a:defRPr/>
                  </a:pPr>
                  <a:r>
                    <a:rPr lang="pt-BR" sz="1300" kern="0" dirty="0">
                      <a:solidFill>
                        <a:srgbClr val="2C2C2C"/>
                      </a:solidFill>
                      <a:latin typeface="Calibri" panose="020F0502020204030204" pitchFamily="34" charset="0"/>
                      <a:ea typeface="Arial"/>
                      <a:cs typeface="Calibri" panose="020F0502020204030204" pitchFamily="34" charset="0"/>
                      <a:sym typeface="Arial"/>
                    </a:rPr>
                    <a:t>matthew.doncel@naturefinance.net</a:t>
                  </a:r>
                  <a:endParaRPr kumimoji="0" lang="pt-BR" sz="1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rial"/>
                    <a:cs typeface="Calibri" panose="020F0502020204030204" pitchFamily="34" charset="0"/>
                    <a:sym typeface="Arial"/>
                  </a:endParaRPr>
                </a:p>
              </p:txBody>
            </p: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D6B11F3B-3350-08F8-1D81-AE179322AA67}"/>
                  </a:ext>
                </a:extLst>
              </p:cNvPr>
              <p:cNvGrpSpPr/>
              <p:nvPr/>
            </p:nvGrpSpPr>
            <p:grpSpPr>
              <a:xfrm>
                <a:off x="12216666" y="4326800"/>
                <a:ext cx="834329" cy="938018"/>
                <a:chOff x="2999585" y="97855"/>
                <a:chExt cx="1900592" cy="2136794"/>
              </a:xfrm>
            </p:grpSpPr>
            <p:sp>
              <p:nvSpPr>
                <p:cNvPr id="50" name="Freeform 134">
                  <a:extLst>
                    <a:ext uri="{FF2B5EF4-FFF2-40B4-BE49-F238E27FC236}">
                      <a16:creationId xmlns:a16="http://schemas.microsoft.com/office/drawing/2014/main" id="{FBD72492-478E-D4EC-0891-8E2A6BCC2D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99585" y="97855"/>
                  <a:ext cx="1071146" cy="2136794"/>
                </a:xfrm>
                <a:custGeom>
                  <a:avLst/>
                  <a:gdLst>
                    <a:gd name="T0" fmla="*/ 858 w 859"/>
                    <a:gd name="T1" fmla="*/ 1713 h 1714"/>
                    <a:gd name="T2" fmla="*/ 858 w 859"/>
                    <a:gd name="T3" fmla="*/ 1713 h 1714"/>
                    <a:gd name="T4" fmla="*/ 0 w 859"/>
                    <a:gd name="T5" fmla="*/ 856 h 1714"/>
                    <a:gd name="T6" fmla="*/ 0 w 859"/>
                    <a:gd name="T7" fmla="*/ 856 h 1714"/>
                    <a:gd name="T8" fmla="*/ 858 w 859"/>
                    <a:gd name="T9" fmla="*/ 0 h 1714"/>
                    <a:gd name="T10" fmla="*/ 858 w 859"/>
                    <a:gd name="T11" fmla="*/ 1713 h 17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59" h="1714">
                      <a:moveTo>
                        <a:pt x="858" y="1713"/>
                      </a:moveTo>
                      <a:lnTo>
                        <a:pt x="858" y="1713"/>
                      </a:lnTo>
                      <a:cubicBezTo>
                        <a:pt x="384" y="1713"/>
                        <a:pt x="0" y="1329"/>
                        <a:pt x="0" y="856"/>
                      </a:cubicBezTo>
                      <a:lnTo>
                        <a:pt x="0" y="856"/>
                      </a:lnTo>
                      <a:cubicBezTo>
                        <a:pt x="0" y="383"/>
                        <a:pt x="384" y="0"/>
                        <a:pt x="858" y="0"/>
                      </a:cubicBezTo>
                      <a:lnTo>
                        <a:pt x="858" y="1713"/>
                      </a:lnTo>
                    </a:path>
                  </a:pathLst>
                </a:custGeom>
                <a:solidFill>
                  <a:srgbClr val="2E635E"/>
                </a:solidFill>
                <a:ln>
                  <a:noFill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3599">
                    <a:latin typeface="Poppins" panose="00000500000000000000" pitchFamily="2" charset="0"/>
                  </a:endParaRPr>
                </a:p>
              </p:txBody>
            </p:sp>
            <p:sp>
              <p:nvSpPr>
                <p:cNvPr id="51" name="Freeform 135">
                  <a:extLst>
                    <a:ext uri="{FF2B5EF4-FFF2-40B4-BE49-F238E27FC236}">
                      <a16:creationId xmlns:a16="http://schemas.microsoft.com/office/drawing/2014/main" id="{6432A6E2-3115-AD86-BB91-9894B5F45D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35785" y="334050"/>
                  <a:ext cx="1664392" cy="1664396"/>
                </a:xfrm>
                <a:custGeom>
                  <a:avLst/>
                  <a:gdLst>
                    <a:gd name="T0" fmla="*/ 1333 w 1334"/>
                    <a:gd name="T1" fmla="*/ 667 h 1334"/>
                    <a:gd name="T2" fmla="*/ 1333 w 1334"/>
                    <a:gd name="T3" fmla="*/ 667 h 1334"/>
                    <a:gd name="T4" fmla="*/ 667 w 1334"/>
                    <a:gd name="T5" fmla="*/ 1333 h 1334"/>
                    <a:gd name="T6" fmla="*/ 667 w 1334"/>
                    <a:gd name="T7" fmla="*/ 1333 h 1334"/>
                    <a:gd name="T8" fmla="*/ 0 w 1334"/>
                    <a:gd name="T9" fmla="*/ 667 h 1334"/>
                    <a:gd name="T10" fmla="*/ 0 w 1334"/>
                    <a:gd name="T11" fmla="*/ 667 h 1334"/>
                    <a:gd name="T12" fmla="*/ 667 w 1334"/>
                    <a:gd name="T13" fmla="*/ 0 h 1334"/>
                    <a:gd name="T14" fmla="*/ 667 w 1334"/>
                    <a:gd name="T15" fmla="*/ 0 h 1334"/>
                    <a:gd name="T16" fmla="*/ 1333 w 1334"/>
                    <a:gd name="T17" fmla="*/ 667 h 13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34" h="1334">
                      <a:moveTo>
                        <a:pt x="1333" y="667"/>
                      </a:moveTo>
                      <a:lnTo>
                        <a:pt x="1333" y="667"/>
                      </a:lnTo>
                      <a:cubicBezTo>
                        <a:pt x="1333" y="1035"/>
                        <a:pt x="1034" y="1333"/>
                        <a:pt x="667" y="1333"/>
                      </a:cubicBezTo>
                      <a:lnTo>
                        <a:pt x="667" y="1333"/>
                      </a:lnTo>
                      <a:cubicBezTo>
                        <a:pt x="298" y="1333"/>
                        <a:pt x="0" y="1035"/>
                        <a:pt x="0" y="667"/>
                      </a:cubicBezTo>
                      <a:lnTo>
                        <a:pt x="0" y="667"/>
                      </a:lnTo>
                      <a:cubicBezTo>
                        <a:pt x="0" y="299"/>
                        <a:pt x="298" y="0"/>
                        <a:pt x="667" y="0"/>
                      </a:cubicBezTo>
                      <a:lnTo>
                        <a:pt x="667" y="0"/>
                      </a:lnTo>
                      <a:cubicBezTo>
                        <a:pt x="1034" y="0"/>
                        <a:pt x="1333" y="299"/>
                        <a:pt x="1333" y="667"/>
                      </a:cubicBezTo>
                    </a:path>
                  </a:pathLst>
                </a:custGeom>
                <a:solidFill>
                  <a:srgbClr val="858792"/>
                </a:solidFill>
                <a:ln>
                  <a:noFill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3599">
                    <a:latin typeface="Poppins" panose="00000500000000000000" pitchFamily="2" charset="0"/>
                  </a:endParaRPr>
                </a:p>
              </p:txBody>
            </p:sp>
            <p:sp>
              <p:nvSpPr>
                <p:cNvPr id="52" name="Freeform 48">
                  <a:extLst>
                    <a:ext uri="{FF2B5EF4-FFF2-40B4-BE49-F238E27FC236}">
                      <a16:creationId xmlns:a16="http://schemas.microsoft.com/office/drawing/2014/main" id="{3892CFB1-B38B-C3F0-E8CF-7177EB3D96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87861" y="625187"/>
                  <a:ext cx="964369" cy="1086379"/>
                </a:xfrm>
                <a:custGeom>
                  <a:avLst/>
                  <a:gdLst>
                    <a:gd name="connsiteX0" fmla="*/ 475387 w 964368"/>
                    <a:gd name="connsiteY0" fmla="*/ 644153 h 1086379"/>
                    <a:gd name="connsiteX1" fmla="*/ 409288 w 964368"/>
                    <a:gd name="connsiteY1" fmla="*/ 898806 h 1086379"/>
                    <a:gd name="connsiteX2" fmla="*/ 404299 w 964368"/>
                    <a:gd name="connsiteY2" fmla="*/ 933588 h 1086379"/>
                    <a:gd name="connsiteX3" fmla="*/ 404299 w 964368"/>
                    <a:gd name="connsiteY3" fmla="*/ 1052839 h 1086379"/>
                    <a:gd name="connsiteX4" fmla="*/ 413029 w 964368"/>
                    <a:gd name="connsiteY4" fmla="*/ 1054082 h 1086379"/>
                    <a:gd name="connsiteX5" fmla="*/ 435478 w 964368"/>
                    <a:gd name="connsiteY5" fmla="*/ 1055324 h 1086379"/>
                    <a:gd name="connsiteX6" fmla="*/ 446702 w 964368"/>
                    <a:gd name="connsiteY6" fmla="*/ 1055324 h 1086379"/>
                    <a:gd name="connsiteX7" fmla="*/ 480375 w 964368"/>
                    <a:gd name="connsiteY7" fmla="*/ 1056566 h 1086379"/>
                    <a:gd name="connsiteX8" fmla="*/ 484117 w 964368"/>
                    <a:gd name="connsiteY8" fmla="*/ 1056566 h 1086379"/>
                    <a:gd name="connsiteX9" fmla="*/ 516542 w 964368"/>
                    <a:gd name="connsiteY9" fmla="*/ 1055324 h 1086379"/>
                    <a:gd name="connsiteX10" fmla="*/ 526520 w 964368"/>
                    <a:gd name="connsiteY10" fmla="*/ 1055324 h 1086379"/>
                    <a:gd name="connsiteX11" fmla="*/ 548968 w 964368"/>
                    <a:gd name="connsiteY11" fmla="*/ 1054082 h 1086379"/>
                    <a:gd name="connsiteX12" fmla="*/ 555204 w 964368"/>
                    <a:gd name="connsiteY12" fmla="*/ 1052839 h 1086379"/>
                    <a:gd name="connsiteX13" fmla="*/ 555204 w 964368"/>
                    <a:gd name="connsiteY13" fmla="*/ 933588 h 1086379"/>
                    <a:gd name="connsiteX14" fmla="*/ 551463 w 964368"/>
                    <a:gd name="connsiteY14" fmla="*/ 900048 h 1086379"/>
                    <a:gd name="connsiteX15" fmla="*/ 484117 w 964368"/>
                    <a:gd name="connsiteY15" fmla="*/ 644153 h 1086379"/>
                    <a:gd name="connsiteX16" fmla="*/ 482869 w 964368"/>
                    <a:gd name="connsiteY16" fmla="*/ 644153 h 1086379"/>
                    <a:gd name="connsiteX17" fmla="*/ 482869 w 964368"/>
                    <a:gd name="connsiteY17" fmla="*/ 645395 h 1086379"/>
                    <a:gd name="connsiteX18" fmla="*/ 480375 w 964368"/>
                    <a:gd name="connsiteY18" fmla="*/ 644153 h 1086379"/>
                    <a:gd name="connsiteX19" fmla="*/ 683660 w 964368"/>
                    <a:gd name="connsiteY19" fmla="*/ 517448 h 1086379"/>
                    <a:gd name="connsiteX20" fmla="*/ 514048 w 964368"/>
                    <a:gd name="connsiteY20" fmla="*/ 644153 h 1086379"/>
                    <a:gd name="connsiteX21" fmla="*/ 578900 w 964368"/>
                    <a:gd name="connsiteY21" fmla="*/ 892595 h 1086379"/>
                    <a:gd name="connsiteX22" fmla="*/ 585135 w 964368"/>
                    <a:gd name="connsiteY22" fmla="*/ 933588 h 1086379"/>
                    <a:gd name="connsiteX23" fmla="*/ 585135 w 964368"/>
                    <a:gd name="connsiteY23" fmla="*/ 1049113 h 1086379"/>
                    <a:gd name="connsiteX24" fmla="*/ 728557 w 964368"/>
                    <a:gd name="connsiteY24" fmla="*/ 1009362 h 1086379"/>
                    <a:gd name="connsiteX25" fmla="*/ 728557 w 964368"/>
                    <a:gd name="connsiteY25" fmla="*/ 763405 h 1086379"/>
                    <a:gd name="connsiteX26" fmla="*/ 743523 w 964368"/>
                    <a:gd name="connsiteY26" fmla="*/ 748499 h 1086379"/>
                    <a:gd name="connsiteX27" fmla="*/ 757242 w 964368"/>
                    <a:gd name="connsiteY27" fmla="*/ 763405 h 1086379"/>
                    <a:gd name="connsiteX28" fmla="*/ 757242 w 964368"/>
                    <a:gd name="connsiteY28" fmla="*/ 996940 h 1086379"/>
                    <a:gd name="connsiteX29" fmla="*/ 908147 w 964368"/>
                    <a:gd name="connsiteY29" fmla="*/ 903775 h 1086379"/>
                    <a:gd name="connsiteX30" fmla="*/ 933089 w 964368"/>
                    <a:gd name="connsiteY30" fmla="*/ 828000 h 1086379"/>
                    <a:gd name="connsiteX31" fmla="*/ 905652 w 964368"/>
                    <a:gd name="connsiteY31" fmla="*/ 703779 h 1086379"/>
                    <a:gd name="connsiteX32" fmla="*/ 742276 w 964368"/>
                    <a:gd name="connsiteY32" fmla="*/ 517448 h 1086379"/>
                    <a:gd name="connsiteX33" fmla="*/ 576405 w 964368"/>
                    <a:gd name="connsiteY33" fmla="*/ 517448 h 1086379"/>
                    <a:gd name="connsiteX34" fmla="*/ 567675 w 964368"/>
                    <a:gd name="connsiteY34" fmla="*/ 522417 h 1086379"/>
                    <a:gd name="connsiteX35" fmla="*/ 514048 w 964368"/>
                    <a:gd name="connsiteY35" fmla="*/ 614340 h 1086379"/>
                    <a:gd name="connsiteX36" fmla="*/ 654976 w 964368"/>
                    <a:gd name="connsiteY36" fmla="*/ 517448 h 1086379"/>
                    <a:gd name="connsiteX37" fmla="*/ 307022 w 964368"/>
                    <a:gd name="connsiteY37" fmla="*/ 517448 h 1086379"/>
                    <a:gd name="connsiteX38" fmla="*/ 450444 w 964368"/>
                    <a:gd name="connsiteY38" fmla="*/ 614340 h 1086379"/>
                    <a:gd name="connsiteX39" fmla="*/ 396816 w 964368"/>
                    <a:gd name="connsiteY39" fmla="*/ 522417 h 1086379"/>
                    <a:gd name="connsiteX40" fmla="*/ 386839 w 964368"/>
                    <a:gd name="connsiteY40" fmla="*/ 517448 h 1086379"/>
                    <a:gd name="connsiteX41" fmla="*/ 222216 w 964368"/>
                    <a:gd name="connsiteY41" fmla="*/ 517448 h 1086379"/>
                    <a:gd name="connsiteX42" fmla="*/ 58840 w 964368"/>
                    <a:gd name="connsiteY42" fmla="*/ 705021 h 1086379"/>
                    <a:gd name="connsiteX43" fmla="*/ 31402 w 964368"/>
                    <a:gd name="connsiteY43" fmla="*/ 828000 h 1086379"/>
                    <a:gd name="connsiteX44" fmla="*/ 56345 w 964368"/>
                    <a:gd name="connsiteY44" fmla="*/ 903775 h 1086379"/>
                    <a:gd name="connsiteX45" fmla="*/ 206003 w 964368"/>
                    <a:gd name="connsiteY45" fmla="*/ 996940 h 1086379"/>
                    <a:gd name="connsiteX46" fmla="*/ 206003 w 964368"/>
                    <a:gd name="connsiteY46" fmla="*/ 763405 h 1086379"/>
                    <a:gd name="connsiteX47" fmla="*/ 220969 w 964368"/>
                    <a:gd name="connsiteY47" fmla="*/ 748499 h 1086379"/>
                    <a:gd name="connsiteX48" fmla="*/ 234687 w 964368"/>
                    <a:gd name="connsiteY48" fmla="*/ 763405 h 1086379"/>
                    <a:gd name="connsiteX49" fmla="*/ 234687 w 964368"/>
                    <a:gd name="connsiteY49" fmla="*/ 1009362 h 1086379"/>
                    <a:gd name="connsiteX50" fmla="*/ 375615 w 964368"/>
                    <a:gd name="connsiteY50" fmla="*/ 1047871 h 1086379"/>
                    <a:gd name="connsiteX51" fmla="*/ 375615 w 964368"/>
                    <a:gd name="connsiteY51" fmla="*/ 933588 h 1086379"/>
                    <a:gd name="connsiteX52" fmla="*/ 380603 w 964368"/>
                    <a:gd name="connsiteY52" fmla="*/ 892595 h 1086379"/>
                    <a:gd name="connsiteX53" fmla="*/ 445455 w 964368"/>
                    <a:gd name="connsiteY53" fmla="*/ 644153 h 1086379"/>
                    <a:gd name="connsiteX54" fmla="*/ 277090 w 964368"/>
                    <a:gd name="connsiteY54" fmla="*/ 517448 h 1086379"/>
                    <a:gd name="connsiteX55" fmla="*/ 222216 w 964368"/>
                    <a:gd name="connsiteY55" fmla="*/ 488877 h 1086379"/>
                    <a:gd name="connsiteX56" fmla="*/ 273349 w 964368"/>
                    <a:gd name="connsiteY56" fmla="*/ 488877 h 1086379"/>
                    <a:gd name="connsiteX57" fmla="*/ 386839 w 964368"/>
                    <a:gd name="connsiteY57" fmla="*/ 488877 h 1086379"/>
                    <a:gd name="connsiteX58" fmla="*/ 396816 w 964368"/>
                    <a:gd name="connsiteY58" fmla="*/ 488877 h 1086379"/>
                    <a:gd name="connsiteX59" fmla="*/ 408041 w 964368"/>
                    <a:gd name="connsiteY59" fmla="*/ 496330 h 1086379"/>
                    <a:gd name="connsiteX60" fmla="*/ 421759 w 964368"/>
                    <a:gd name="connsiteY60" fmla="*/ 508753 h 1086379"/>
                    <a:gd name="connsiteX61" fmla="*/ 482869 w 964368"/>
                    <a:gd name="connsiteY61" fmla="*/ 613098 h 1086379"/>
                    <a:gd name="connsiteX62" fmla="*/ 541485 w 964368"/>
                    <a:gd name="connsiteY62" fmla="*/ 508753 h 1086379"/>
                    <a:gd name="connsiteX63" fmla="*/ 551463 w 964368"/>
                    <a:gd name="connsiteY63" fmla="*/ 497573 h 1086379"/>
                    <a:gd name="connsiteX64" fmla="*/ 565181 w 964368"/>
                    <a:gd name="connsiteY64" fmla="*/ 488877 h 1086379"/>
                    <a:gd name="connsiteX65" fmla="*/ 576405 w 964368"/>
                    <a:gd name="connsiteY65" fmla="*/ 488877 h 1086379"/>
                    <a:gd name="connsiteX66" fmla="*/ 688649 w 964368"/>
                    <a:gd name="connsiteY66" fmla="*/ 488877 h 1086379"/>
                    <a:gd name="connsiteX67" fmla="*/ 742276 w 964368"/>
                    <a:gd name="connsiteY67" fmla="*/ 488877 h 1086379"/>
                    <a:gd name="connsiteX68" fmla="*/ 933089 w 964368"/>
                    <a:gd name="connsiteY68" fmla="*/ 696326 h 1086379"/>
                    <a:gd name="connsiteX69" fmla="*/ 961774 w 964368"/>
                    <a:gd name="connsiteY69" fmla="*/ 821789 h 1086379"/>
                    <a:gd name="connsiteX70" fmla="*/ 926854 w 964368"/>
                    <a:gd name="connsiteY70" fmla="*/ 926134 h 1086379"/>
                    <a:gd name="connsiteX71" fmla="*/ 585135 w 964368"/>
                    <a:gd name="connsiteY71" fmla="*/ 1077684 h 1086379"/>
                    <a:gd name="connsiteX72" fmla="*/ 571417 w 964368"/>
                    <a:gd name="connsiteY72" fmla="*/ 1080168 h 1086379"/>
                    <a:gd name="connsiteX73" fmla="*/ 545227 w 964368"/>
                    <a:gd name="connsiteY73" fmla="*/ 1082652 h 1086379"/>
                    <a:gd name="connsiteX74" fmla="*/ 537744 w 964368"/>
                    <a:gd name="connsiteY74" fmla="*/ 1083895 h 1086379"/>
                    <a:gd name="connsiteX75" fmla="*/ 519037 w 964368"/>
                    <a:gd name="connsiteY75" fmla="*/ 1083895 h 1086379"/>
                    <a:gd name="connsiteX76" fmla="*/ 509060 w 964368"/>
                    <a:gd name="connsiteY76" fmla="*/ 1085137 h 1086379"/>
                    <a:gd name="connsiteX77" fmla="*/ 484117 w 964368"/>
                    <a:gd name="connsiteY77" fmla="*/ 1085137 h 1086379"/>
                    <a:gd name="connsiteX78" fmla="*/ 482869 w 964368"/>
                    <a:gd name="connsiteY78" fmla="*/ 1086379 h 1086379"/>
                    <a:gd name="connsiteX79" fmla="*/ 480375 w 964368"/>
                    <a:gd name="connsiteY79" fmla="*/ 1085137 h 1086379"/>
                    <a:gd name="connsiteX80" fmla="*/ 455432 w 964368"/>
                    <a:gd name="connsiteY80" fmla="*/ 1085137 h 1086379"/>
                    <a:gd name="connsiteX81" fmla="*/ 445455 w 964368"/>
                    <a:gd name="connsiteY81" fmla="*/ 1083895 h 1086379"/>
                    <a:gd name="connsiteX82" fmla="*/ 425501 w 964368"/>
                    <a:gd name="connsiteY82" fmla="*/ 1082652 h 1086379"/>
                    <a:gd name="connsiteX83" fmla="*/ 419265 w 964368"/>
                    <a:gd name="connsiteY83" fmla="*/ 1082652 h 1086379"/>
                    <a:gd name="connsiteX84" fmla="*/ 388086 w 964368"/>
                    <a:gd name="connsiteY84" fmla="*/ 1078926 h 1086379"/>
                    <a:gd name="connsiteX85" fmla="*/ 375615 w 964368"/>
                    <a:gd name="connsiteY85" fmla="*/ 1077684 h 1086379"/>
                    <a:gd name="connsiteX86" fmla="*/ 375615 w 964368"/>
                    <a:gd name="connsiteY86" fmla="*/ 1076441 h 1086379"/>
                    <a:gd name="connsiteX87" fmla="*/ 37638 w 964368"/>
                    <a:gd name="connsiteY87" fmla="*/ 926134 h 1086379"/>
                    <a:gd name="connsiteX88" fmla="*/ 2718 w 964368"/>
                    <a:gd name="connsiteY88" fmla="*/ 821789 h 1086379"/>
                    <a:gd name="connsiteX89" fmla="*/ 31402 w 964368"/>
                    <a:gd name="connsiteY89" fmla="*/ 697568 h 1086379"/>
                    <a:gd name="connsiteX90" fmla="*/ 222216 w 964368"/>
                    <a:gd name="connsiteY90" fmla="*/ 488877 h 1086379"/>
                    <a:gd name="connsiteX91" fmla="*/ 544229 w 964368"/>
                    <a:gd name="connsiteY91" fmla="*/ 139198 h 1086379"/>
                    <a:gd name="connsiteX92" fmla="*/ 329218 w 964368"/>
                    <a:gd name="connsiteY92" fmla="*/ 202583 h 1086379"/>
                    <a:gd name="connsiteX93" fmla="*/ 283233 w 964368"/>
                    <a:gd name="connsiteY93" fmla="*/ 200097 h 1086379"/>
                    <a:gd name="connsiteX94" fmla="*/ 281990 w 964368"/>
                    <a:gd name="connsiteY94" fmla="*/ 221225 h 1086379"/>
                    <a:gd name="connsiteX95" fmla="*/ 474630 w 964368"/>
                    <a:gd name="connsiteY95" fmla="*/ 415108 h 1086379"/>
                    <a:gd name="connsiteX96" fmla="*/ 666027 w 964368"/>
                    <a:gd name="connsiteY96" fmla="*/ 234897 h 1086379"/>
                    <a:gd name="connsiteX97" fmla="*/ 544229 w 964368"/>
                    <a:gd name="connsiteY97" fmla="*/ 139198 h 1086379"/>
                    <a:gd name="connsiteX98" fmla="*/ 606371 w 964368"/>
                    <a:gd name="connsiteY98" fmla="*/ 82028 h 1086379"/>
                    <a:gd name="connsiteX99" fmla="*/ 567843 w 964368"/>
                    <a:gd name="connsiteY99" fmla="*/ 120556 h 1086379"/>
                    <a:gd name="connsiteX100" fmla="*/ 666027 w 964368"/>
                    <a:gd name="connsiteY100" fmla="*/ 206311 h 1086379"/>
                    <a:gd name="connsiteX101" fmla="*/ 606371 w 964368"/>
                    <a:gd name="connsiteY101" fmla="*/ 82028 h 1086379"/>
                    <a:gd name="connsiteX102" fmla="*/ 474630 w 964368"/>
                    <a:gd name="connsiteY102" fmla="*/ 28586 h 1086379"/>
                    <a:gd name="connsiteX103" fmla="*/ 288204 w 964368"/>
                    <a:gd name="connsiteY103" fmla="*/ 171512 h 1086379"/>
                    <a:gd name="connsiteX104" fmla="*/ 584000 w 964368"/>
                    <a:gd name="connsiteY104" fmla="*/ 63385 h 1086379"/>
                    <a:gd name="connsiteX105" fmla="*/ 474630 w 964368"/>
                    <a:gd name="connsiteY105" fmla="*/ 28586 h 1086379"/>
                    <a:gd name="connsiteX106" fmla="*/ 474630 w 964368"/>
                    <a:gd name="connsiteY106" fmla="*/ 0 h 1086379"/>
                    <a:gd name="connsiteX107" fmla="*/ 695855 w 964368"/>
                    <a:gd name="connsiteY107" fmla="*/ 221225 h 1086379"/>
                    <a:gd name="connsiteX108" fmla="*/ 474630 w 964368"/>
                    <a:gd name="connsiteY108" fmla="*/ 443693 h 1086379"/>
                    <a:gd name="connsiteX109" fmla="*/ 252162 w 964368"/>
                    <a:gd name="connsiteY109" fmla="*/ 221225 h 1086379"/>
                    <a:gd name="connsiteX110" fmla="*/ 474630 w 964368"/>
                    <a:gd name="connsiteY110" fmla="*/ 0 h 1086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</a:cxnLst>
                  <a:rect l="l" t="t" r="r" b="b"/>
                  <a:pathLst>
                    <a:path w="964368" h="1086379">
                      <a:moveTo>
                        <a:pt x="475387" y="644153"/>
                      </a:moveTo>
                      <a:lnTo>
                        <a:pt x="409288" y="898806"/>
                      </a:lnTo>
                      <a:cubicBezTo>
                        <a:pt x="405546" y="911228"/>
                        <a:pt x="404299" y="921165"/>
                        <a:pt x="404299" y="933588"/>
                      </a:cubicBezTo>
                      <a:lnTo>
                        <a:pt x="404299" y="1052839"/>
                      </a:lnTo>
                      <a:cubicBezTo>
                        <a:pt x="408041" y="1052839"/>
                        <a:pt x="410535" y="1052839"/>
                        <a:pt x="413029" y="1054082"/>
                      </a:cubicBezTo>
                      <a:cubicBezTo>
                        <a:pt x="420512" y="1054082"/>
                        <a:pt x="427995" y="1055324"/>
                        <a:pt x="435478" y="1055324"/>
                      </a:cubicBezTo>
                      <a:cubicBezTo>
                        <a:pt x="439219" y="1055324"/>
                        <a:pt x="442961" y="1055324"/>
                        <a:pt x="446702" y="1055324"/>
                      </a:cubicBezTo>
                      <a:cubicBezTo>
                        <a:pt x="456679" y="1056566"/>
                        <a:pt x="469151" y="1056566"/>
                        <a:pt x="480375" y="1056566"/>
                      </a:cubicBezTo>
                      <a:lnTo>
                        <a:pt x="484117" y="1056566"/>
                      </a:lnTo>
                      <a:cubicBezTo>
                        <a:pt x="495341" y="1056566"/>
                        <a:pt x="506565" y="1056566"/>
                        <a:pt x="516542" y="1055324"/>
                      </a:cubicBezTo>
                      <a:cubicBezTo>
                        <a:pt x="520284" y="1055324"/>
                        <a:pt x="522778" y="1055324"/>
                        <a:pt x="526520" y="1055324"/>
                      </a:cubicBezTo>
                      <a:cubicBezTo>
                        <a:pt x="534003" y="1055324"/>
                        <a:pt x="541485" y="1054082"/>
                        <a:pt x="548968" y="1054082"/>
                      </a:cubicBezTo>
                      <a:cubicBezTo>
                        <a:pt x="551463" y="1054082"/>
                        <a:pt x="553957" y="1052839"/>
                        <a:pt x="555204" y="1052839"/>
                      </a:cubicBezTo>
                      <a:lnTo>
                        <a:pt x="555204" y="933588"/>
                      </a:lnTo>
                      <a:cubicBezTo>
                        <a:pt x="555204" y="922408"/>
                        <a:pt x="553957" y="911228"/>
                        <a:pt x="551463" y="900048"/>
                      </a:cubicBezTo>
                      <a:lnTo>
                        <a:pt x="484117" y="644153"/>
                      </a:lnTo>
                      <a:cubicBezTo>
                        <a:pt x="482869" y="644153"/>
                        <a:pt x="482869" y="644153"/>
                        <a:pt x="482869" y="644153"/>
                      </a:cubicBezTo>
                      <a:lnTo>
                        <a:pt x="482869" y="645395"/>
                      </a:lnTo>
                      <a:cubicBezTo>
                        <a:pt x="481622" y="645395"/>
                        <a:pt x="481622" y="644153"/>
                        <a:pt x="480375" y="644153"/>
                      </a:cubicBezTo>
                      <a:close/>
                      <a:moveTo>
                        <a:pt x="683660" y="517448"/>
                      </a:moveTo>
                      <a:cubicBezTo>
                        <a:pt x="676177" y="549745"/>
                        <a:pt x="642504" y="632973"/>
                        <a:pt x="514048" y="644153"/>
                      </a:cubicBezTo>
                      <a:lnTo>
                        <a:pt x="578900" y="892595"/>
                      </a:lnTo>
                      <a:cubicBezTo>
                        <a:pt x="582641" y="906259"/>
                        <a:pt x="585135" y="919923"/>
                        <a:pt x="585135" y="933588"/>
                      </a:cubicBezTo>
                      <a:lnTo>
                        <a:pt x="585135" y="1049113"/>
                      </a:lnTo>
                      <a:cubicBezTo>
                        <a:pt x="633774" y="1041660"/>
                        <a:pt x="682413" y="1027995"/>
                        <a:pt x="728557" y="1009362"/>
                      </a:cubicBezTo>
                      <a:lnTo>
                        <a:pt x="728557" y="763405"/>
                      </a:lnTo>
                      <a:cubicBezTo>
                        <a:pt x="728557" y="754710"/>
                        <a:pt x="736040" y="748499"/>
                        <a:pt x="743523" y="748499"/>
                      </a:cubicBezTo>
                      <a:cubicBezTo>
                        <a:pt x="751006" y="748499"/>
                        <a:pt x="757242" y="754710"/>
                        <a:pt x="757242" y="763405"/>
                      </a:cubicBezTo>
                      <a:lnTo>
                        <a:pt x="757242" y="996940"/>
                      </a:lnTo>
                      <a:cubicBezTo>
                        <a:pt x="810869" y="972096"/>
                        <a:pt x="862002" y="941041"/>
                        <a:pt x="908147" y="903775"/>
                      </a:cubicBezTo>
                      <a:cubicBezTo>
                        <a:pt x="929348" y="885141"/>
                        <a:pt x="940572" y="856571"/>
                        <a:pt x="933089" y="828000"/>
                      </a:cubicBezTo>
                      <a:lnTo>
                        <a:pt x="905652" y="703779"/>
                      </a:lnTo>
                      <a:cubicBezTo>
                        <a:pt x="857013" y="533597"/>
                        <a:pt x="832071" y="517448"/>
                        <a:pt x="742276" y="517448"/>
                      </a:cubicBezTo>
                      <a:close/>
                      <a:moveTo>
                        <a:pt x="576405" y="517448"/>
                      </a:moveTo>
                      <a:cubicBezTo>
                        <a:pt x="572664" y="517448"/>
                        <a:pt x="568923" y="519932"/>
                        <a:pt x="567675" y="522417"/>
                      </a:cubicBezTo>
                      <a:lnTo>
                        <a:pt x="514048" y="614340"/>
                      </a:lnTo>
                      <a:cubicBezTo>
                        <a:pt x="616314" y="605645"/>
                        <a:pt x="646246" y="547261"/>
                        <a:pt x="654976" y="517448"/>
                      </a:cubicBezTo>
                      <a:close/>
                      <a:moveTo>
                        <a:pt x="307022" y="517448"/>
                      </a:moveTo>
                      <a:cubicBezTo>
                        <a:pt x="315752" y="547261"/>
                        <a:pt x="346931" y="606887"/>
                        <a:pt x="450444" y="614340"/>
                      </a:cubicBezTo>
                      <a:lnTo>
                        <a:pt x="396816" y="522417"/>
                      </a:lnTo>
                      <a:cubicBezTo>
                        <a:pt x="394322" y="519932"/>
                        <a:pt x="391828" y="517448"/>
                        <a:pt x="386839" y="517448"/>
                      </a:cubicBezTo>
                      <a:close/>
                      <a:moveTo>
                        <a:pt x="222216" y="517448"/>
                      </a:moveTo>
                      <a:cubicBezTo>
                        <a:pt x="131174" y="517448"/>
                        <a:pt x="107478" y="533597"/>
                        <a:pt x="58840" y="705021"/>
                      </a:cubicBezTo>
                      <a:lnTo>
                        <a:pt x="31402" y="828000"/>
                      </a:lnTo>
                      <a:cubicBezTo>
                        <a:pt x="25167" y="856571"/>
                        <a:pt x="33897" y="885141"/>
                        <a:pt x="56345" y="903775"/>
                      </a:cubicBezTo>
                      <a:cubicBezTo>
                        <a:pt x="101243" y="941041"/>
                        <a:pt x="153623" y="972096"/>
                        <a:pt x="206003" y="996940"/>
                      </a:cubicBezTo>
                      <a:lnTo>
                        <a:pt x="206003" y="763405"/>
                      </a:lnTo>
                      <a:cubicBezTo>
                        <a:pt x="206003" y="754710"/>
                        <a:pt x="213486" y="748499"/>
                        <a:pt x="220969" y="748499"/>
                      </a:cubicBezTo>
                      <a:cubicBezTo>
                        <a:pt x="228452" y="748499"/>
                        <a:pt x="234687" y="754710"/>
                        <a:pt x="234687" y="763405"/>
                      </a:cubicBezTo>
                      <a:lnTo>
                        <a:pt x="234687" y="1009362"/>
                      </a:lnTo>
                      <a:cubicBezTo>
                        <a:pt x="280832" y="1027995"/>
                        <a:pt x="326976" y="1040417"/>
                        <a:pt x="375615" y="1047871"/>
                      </a:cubicBezTo>
                      <a:lnTo>
                        <a:pt x="375615" y="933588"/>
                      </a:lnTo>
                      <a:cubicBezTo>
                        <a:pt x="375615" y="919923"/>
                        <a:pt x="376862" y="906259"/>
                        <a:pt x="380603" y="892595"/>
                      </a:cubicBezTo>
                      <a:lnTo>
                        <a:pt x="445455" y="644153"/>
                      </a:lnTo>
                      <a:cubicBezTo>
                        <a:pt x="319493" y="632973"/>
                        <a:pt x="285820" y="549745"/>
                        <a:pt x="277090" y="517448"/>
                      </a:cubicBezTo>
                      <a:close/>
                      <a:moveTo>
                        <a:pt x="222216" y="488877"/>
                      </a:moveTo>
                      <a:lnTo>
                        <a:pt x="273349" y="488877"/>
                      </a:lnTo>
                      <a:lnTo>
                        <a:pt x="386839" y="488877"/>
                      </a:lnTo>
                      <a:lnTo>
                        <a:pt x="396816" y="488877"/>
                      </a:lnTo>
                      <a:cubicBezTo>
                        <a:pt x="401805" y="488877"/>
                        <a:pt x="405546" y="491362"/>
                        <a:pt x="408041" y="496330"/>
                      </a:cubicBezTo>
                      <a:cubicBezTo>
                        <a:pt x="413029" y="498815"/>
                        <a:pt x="418018" y="503784"/>
                        <a:pt x="421759" y="508753"/>
                      </a:cubicBezTo>
                      <a:lnTo>
                        <a:pt x="482869" y="613098"/>
                      </a:lnTo>
                      <a:lnTo>
                        <a:pt x="541485" y="508753"/>
                      </a:lnTo>
                      <a:cubicBezTo>
                        <a:pt x="545227" y="505026"/>
                        <a:pt x="547721" y="501299"/>
                        <a:pt x="551463" y="497573"/>
                      </a:cubicBezTo>
                      <a:cubicBezTo>
                        <a:pt x="553957" y="492604"/>
                        <a:pt x="558945" y="488877"/>
                        <a:pt x="565181" y="488877"/>
                      </a:cubicBezTo>
                      <a:lnTo>
                        <a:pt x="576405" y="488877"/>
                      </a:lnTo>
                      <a:lnTo>
                        <a:pt x="688649" y="488877"/>
                      </a:lnTo>
                      <a:lnTo>
                        <a:pt x="742276" y="488877"/>
                      </a:lnTo>
                      <a:cubicBezTo>
                        <a:pt x="853272" y="488877"/>
                        <a:pt x="883204" y="522417"/>
                        <a:pt x="933089" y="696326"/>
                      </a:cubicBezTo>
                      <a:lnTo>
                        <a:pt x="961774" y="821789"/>
                      </a:lnTo>
                      <a:cubicBezTo>
                        <a:pt x="970504" y="860297"/>
                        <a:pt x="956785" y="900048"/>
                        <a:pt x="926854" y="926134"/>
                      </a:cubicBezTo>
                      <a:cubicBezTo>
                        <a:pt x="828329" y="1006878"/>
                        <a:pt x="709850" y="1059050"/>
                        <a:pt x="585135" y="1077684"/>
                      </a:cubicBezTo>
                      <a:lnTo>
                        <a:pt x="571417" y="1080168"/>
                      </a:lnTo>
                      <a:cubicBezTo>
                        <a:pt x="562687" y="1080168"/>
                        <a:pt x="553957" y="1082652"/>
                        <a:pt x="545227" y="1082652"/>
                      </a:cubicBezTo>
                      <a:cubicBezTo>
                        <a:pt x="542733" y="1082652"/>
                        <a:pt x="540238" y="1082652"/>
                        <a:pt x="537744" y="1083895"/>
                      </a:cubicBezTo>
                      <a:cubicBezTo>
                        <a:pt x="531508" y="1083895"/>
                        <a:pt x="525273" y="1083895"/>
                        <a:pt x="519037" y="1083895"/>
                      </a:cubicBezTo>
                      <a:cubicBezTo>
                        <a:pt x="515295" y="1083895"/>
                        <a:pt x="512801" y="1085137"/>
                        <a:pt x="509060" y="1085137"/>
                      </a:cubicBezTo>
                      <a:cubicBezTo>
                        <a:pt x="500330" y="1085137"/>
                        <a:pt x="491600" y="1085137"/>
                        <a:pt x="484117" y="1085137"/>
                      </a:cubicBezTo>
                      <a:cubicBezTo>
                        <a:pt x="482869" y="1085137"/>
                        <a:pt x="482869" y="1086379"/>
                        <a:pt x="482869" y="1086379"/>
                      </a:cubicBezTo>
                      <a:cubicBezTo>
                        <a:pt x="481622" y="1086379"/>
                        <a:pt x="480375" y="1085137"/>
                        <a:pt x="480375" y="1085137"/>
                      </a:cubicBezTo>
                      <a:cubicBezTo>
                        <a:pt x="471645" y="1085137"/>
                        <a:pt x="462915" y="1085137"/>
                        <a:pt x="455432" y="1085137"/>
                      </a:cubicBezTo>
                      <a:cubicBezTo>
                        <a:pt x="451691" y="1085137"/>
                        <a:pt x="449197" y="1083895"/>
                        <a:pt x="445455" y="1083895"/>
                      </a:cubicBezTo>
                      <a:cubicBezTo>
                        <a:pt x="439219" y="1083895"/>
                        <a:pt x="431737" y="1083895"/>
                        <a:pt x="425501" y="1082652"/>
                      </a:cubicBezTo>
                      <a:cubicBezTo>
                        <a:pt x="423006" y="1082652"/>
                        <a:pt x="420512" y="1082652"/>
                        <a:pt x="419265" y="1082652"/>
                      </a:cubicBezTo>
                      <a:cubicBezTo>
                        <a:pt x="408041" y="1081410"/>
                        <a:pt x="398064" y="1080168"/>
                        <a:pt x="388086" y="1078926"/>
                      </a:cubicBezTo>
                      <a:lnTo>
                        <a:pt x="375615" y="1077684"/>
                      </a:lnTo>
                      <a:lnTo>
                        <a:pt x="375615" y="1076441"/>
                      </a:lnTo>
                      <a:cubicBezTo>
                        <a:pt x="252147" y="1057808"/>
                        <a:pt x="134916" y="1005636"/>
                        <a:pt x="37638" y="926134"/>
                      </a:cubicBezTo>
                      <a:cubicBezTo>
                        <a:pt x="6459" y="900048"/>
                        <a:pt x="-6012" y="860297"/>
                        <a:pt x="2718" y="821789"/>
                      </a:cubicBezTo>
                      <a:lnTo>
                        <a:pt x="31402" y="697568"/>
                      </a:lnTo>
                      <a:cubicBezTo>
                        <a:pt x="80041" y="522417"/>
                        <a:pt x="111220" y="488877"/>
                        <a:pt x="222216" y="488877"/>
                      </a:cubicBezTo>
                      <a:close/>
                      <a:moveTo>
                        <a:pt x="544229" y="139198"/>
                      </a:moveTo>
                      <a:cubicBezTo>
                        <a:pt x="470901" y="191397"/>
                        <a:pt x="383903" y="202583"/>
                        <a:pt x="329218" y="202583"/>
                      </a:cubicBezTo>
                      <a:cubicBezTo>
                        <a:pt x="309333" y="202583"/>
                        <a:pt x="294418" y="201340"/>
                        <a:pt x="283233" y="200097"/>
                      </a:cubicBezTo>
                      <a:cubicBezTo>
                        <a:pt x="281990" y="207554"/>
                        <a:pt x="281990" y="215011"/>
                        <a:pt x="281990" y="221225"/>
                      </a:cubicBezTo>
                      <a:cubicBezTo>
                        <a:pt x="281990" y="328109"/>
                        <a:pt x="367746" y="415108"/>
                        <a:pt x="474630" y="415108"/>
                      </a:cubicBezTo>
                      <a:cubicBezTo>
                        <a:pt x="575300" y="415108"/>
                        <a:pt x="659813" y="335566"/>
                        <a:pt x="666027" y="234897"/>
                      </a:cubicBezTo>
                      <a:cubicBezTo>
                        <a:pt x="595185" y="228682"/>
                        <a:pt x="559143" y="170269"/>
                        <a:pt x="544229" y="139198"/>
                      </a:cubicBezTo>
                      <a:close/>
                      <a:moveTo>
                        <a:pt x="606371" y="82028"/>
                      </a:moveTo>
                      <a:cubicBezTo>
                        <a:pt x="593942" y="96942"/>
                        <a:pt x="581514" y="109370"/>
                        <a:pt x="567843" y="120556"/>
                      </a:cubicBezTo>
                      <a:cubicBezTo>
                        <a:pt x="576543" y="142927"/>
                        <a:pt x="603885" y="198854"/>
                        <a:pt x="666027" y="206311"/>
                      </a:cubicBezTo>
                      <a:cubicBezTo>
                        <a:pt x="662299" y="157841"/>
                        <a:pt x="639927" y="113099"/>
                        <a:pt x="606371" y="82028"/>
                      </a:cubicBezTo>
                      <a:close/>
                      <a:moveTo>
                        <a:pt x="474630" y="28586"/>
                      </a:moveTo>
                      <a:cubicBezTo>
                        <a:pt x="386389" y="28586"/>
                        <a:pt x="310575" y="89485"/>
                        <a:pt x="288204" y="171512"/>
                      </a:cubicBezTo>
                      <a:cubicBezTo>
                        <a:pt x="336675" y="176483"/>
                        <a:pt x="487058" y="181455"/>
                        <a:pt x="584000" y="63385"/>
                      </a:cubicBezTo>
                      <a:cubicBezTo>
                        <a:pt x="552929" y="41014"/>
                        <a:pt x="515644" y="28586"/>
                        <a:pt x="474630" y="28586"/>
                      </a:cubicBezTo>
                      <a:close/>
                      <a:moveTo>
                        <a:pt x="474630" y="0"/>
                      </a:moveTo>
                      <a:cubicBezTo>
                        <a:pt x="596428" y="0"/>
                        <a:pt x="695855" y="99427"/>
                        <a:pt x="695855" y="221225"/>
                      </a:cubicBezTo>
                      <a:cubicBezTo>
                        <a:pt x="695855" y="344266"/>
                        <a:pt x="596428" y="443693"/>
                        <a:pt x="474630" y="443693"/>
                      </a:cubicBezTo>
                      <a:cubicBezTo>
                        <a:pt x="352832" y="443693"/>
                        <a:pt x="252162" y="344266"/>
                        <a:pt x="252162" y="221225"/>
                      </a:cubicBezTo>
                      <a:cubicBezTo>
                        <a:pt x="252162" y="99427"/>
                        <a:pt x="352832" y="0"/>
                        <a:pt x="474630" y="0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ffectLst/>
              </p:spPr>
              <p:txBody>
                <a:bodyPr wrap="square" anchor="ctr">
                  <a:noAutofit/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3599">
                    <a:latin typeface="Poppins" panose="00000500000000000000" pitchFamily="2" charset="0"/>
                  </a:endParaRPr>
                </a:p>
              </p:txBody>
            </p:sp>
            <p:sp>
              <p:nvSpPr>
                <p:cNvPr id="53" name="Freeform 49">
                  <a:extLst>
                    <a:ext uri="{FF2B5EF4-FFF2-40B4-BE49-F238E27FC236}">
                      <a16:creationId xmlns:a16="http://schemas.microsoft.com/office/drawing/2014/main" id="{3799C9EA-F614-2A15-8F30-005F13C212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03584" y="1124498"/>
                  <a:ext cx="906624" cy="531581"/>
                </a:xfrm>
                <a:custGeom>
                  <a:avLst/>
                  <a:gdLst>
                    <a:gd name="connsiteX0" fmla="*/ 654472 w 906625"/>
                    <a:gd name="connsiteY0" fmla="*/ 0 h 531581"/>
                    <a:gd name="connsiteX1" fmla="*/ 713182 w 906625"/>
                    <a:gd name="connsiteY1" fmla="*/ 0 h 531581"/>
                    <a:gd name="connsiteX2" fmla="*/ 876821 w 906625"/>
                    <a:gd name="connsiteY2" fmla="*/ 186302 h 531581"/>
                    <a:gd name="connsiteX3" fmla="*/ 904302 w 906625"/>
                    <a:gd name="connsiteY3" fmla="*/ 310503 h 531581"/>
                    <a:gd name="connsiteX4" fmla="*/ 879319 w 906625"/>
                    <a:gd name="connsiteY4" fmla="*/ 386266 h 531581"/>
                    <a:gd name="connsiteX5" fmla="*/ 728172 w 906625"/>
                    <a:gd name="connsiteY5" fmla="*/ 479417 h 531581"/>
                    <a:gd name="connsiteX6" fmla="*/ 728172 w 906625"/>
                    <a:gd name="connsiteY6" fmla="*/ 245919 h 531581"/>
                    <a:gd name="connsiteX7" fmla="*/ 714431 w 906625"/>
                    <a:gd name="connsiteY7" fmla="*/ 231014 h 531581"/>
                    <a:gd name="connsiteX8" fmla="*/ 699442 w 906625"/>
                    <a:gd name="connsiteY8" fmla="*/ 245919 h 531581"/>
                    <a:gd name="connsiteX9" fmla="*/ 699442 w 906625"/>
                    <a:gd name="connsiteY9" fmla="*/ 491837 h 531581"/>
                    <a:gd name="connsiteX10" fmla="*/ 555789 w 906625"/>
                    <a:gd name="connsiteY10" fmla="*/ 531581 h 531581"/>
                    <a:gd name="connsiteX11" fmla="*/ 555789 w 906625"/>
                    <a:gd name="connsiteY11" fmla="*/ 416074 h 531581"/>
                    <a:gd name="connsiteX12" fmla="*/ 549544 w 906625"/>
                    <a:gd name="connsiteY12" fmla="*/ 375088 h 531581"/>
                    <a:gd name="connsiteX13" fmla="*/ 484588 w 906625"/>
                    <a:gd name="connsiteY13" fmla="*/ 126685 h 531581"/>
                    <a:gd name="connsiteX14" fmla="*/ 654472 w 906625"/>
                    <a:gd name="connsiteY14" fmla="*/ 0 h 531581"/>
                    <a:gd name="connsiteX15" fmla="*/ 547228 w 906625"/>
                    <a:gd name="connsiteY15" fmla="*/ 0 h 531581"/>
                    <a:gd name="connsiteX16" fmla="*/ 626154 w 906625"/>
                    <a:gd name="connsiteY16" fmla="*/ 0 h 531581"/>
                    <a:gd name="connsiteX17" fmla="*/ 484588 w 906625"/>
                    <a:gd name="connsiteY17" fmla="*/ 97623 h 531581"/>
                    <a:gd name="connsiteX18" fmla="*/ 538458 w 906625"/>
                    <a:gd name="connsiteY18" fmla="*/ 5007 h 531581"/>
                    <a:gd name="connsiteX19" fmla="*/ 547228 w 906625"/>
                    <a:gd name="connsiteY19" fmla="*/ 0 h 531581"/>
                    <a:gd name="connsiteX20" fmla="*/ 281346 w 906625"/>
                    <a:gd name="connsiteY20" fmla="*/ 0 h 531581"/>
                    <a:gd name="connsiteX21" fmla="*/ 360143 w 906625"/>
                    <a:gd name="connsiteY21" fmla="*/ 0 h 531581"/>
                    <a:gd name="connsiteX22" fmla="*/ 369992 w 906625"/>
                    <a:gd name="connsiteY22" fmla="*/ 5007 h 531581"/>
                    <a:gd name="connsiteX23" fmla="*/ 422934 w 906625"/>
                    <a:gd name="connsiteY23" fmla="*/ 97623 h 531581"/>
                    <a:gd name="connsiteX24" fmla="*/ 281346 w 906625"/>
                    <a:gd name="connsiteY24" fmla="*/ 0 h 531581"/>
                    <a:gd name="connsiteX25" fmla="*/ 193425 w 906625"/>
                    <a:gd name="connsiteY25" fmla="*/ 0 h 531581"/>
                    <a:gd name="connsiteX26" fmla="*/ 248485 w 906625"/>
                    <a:gd name="connsiteY26" fmla="*/ 0 h 531581"/>
                    <a:gd name="connsiteX27" fmla="*/ 417420 w 906625"/>
                    <a:gd name="connsiteY27" fmla="*/ 126981 h 531581"/>
                    <a:gd name="connsiteX28" fmla="*/ 352349 w 906625"/>
                    <a:gd name="connsiteY28" fmla="*/ 375964 h 531581"/>
                    <a:gd name="connsiteX29" fmla="*/ 347343 w 906625"/>
                    <a:gd name="connsiteY29" fmla="*/ 417046 h 531581"/>
                    <a:gd name="connsiteX30" fmla="*/ 347343 w 906625"/>
                    <a:gd name="connsiteY30" fmla="*/ 531578 h 531581"/>
                    <a:gd name="connsiteX31" fmla="*/ 205939 w 906625"/>
                    <a:gd name="connsiteY31" fmla="*/ 492986 h 531581"/>
                    <a:gd name="connsiteX32" fmla="*/ 205939 w 906625"/>
                    <a:gd name="connsiteY32" fmla="*/ 246493 h 531581"/>
                    <a:gd name="connsiteX33" fmla="*/ 192174 w 906625"/>
                    <a:gd name="connsiteY33" fmla="*/ 231554 h 531581"/>
                    <a:gd name="connsiteX34" fmla="*/ 177157 w 906625"/>
                    <a:gd name="connsiteY34" fmla="*/ 246493 h 531581"/>
                    <a:gd name="connsiteX35" fmla="*/ 177157 w 906625"/>
                    <a:gd name="connsiteY35" fmla="*/ 480537 h 531581"/>
                    <a:gd name="connsiteX36" fmla="*/ 26993 w 906625"/>
                    <a:gd name="connsiteY36" fmla="*/ 387168 h 531581"/>
                    <a:gd name="connsiteX37" fmla="*/ 1966 w 906625"/>
                    <a:gd name="connsiteY37" fmla="*/ 311229 h 531581"/>
                    <a:gd name="connsiteX38" fmla="*/ 29496 w 906625"/>
                    <a:gd name="connsiteY38" fmla="*/ 187982 h 531581"/>
                    <a:gd name="connsiteX39" fmla="*/ 193425 w 906625"/>
                    <a:gd name="connsiteY39" fmla="*/ 0 h 531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906625" h="531581">
                      <a:moveTo>
                        <a:pt x="654472" y="0"/>
                      </a:moveTo>
                      <a:lnTo>
                        <a:pt x="713182" y="0"/>
                      </a:lnTo>
                      <a:cubicBezTo>
                        <a:pt x="803121" y="0"/>
                        <a:pt x="828104" y="16146"/>
                        <a:pt x="876821" y="186302"/>
                      </a:cubicBezTo>
                      <a:lnTo>
                        <a:pt x="904302" y="310503"/>
                      </a:lnTo>
                      <a:cubicBezTo>
                        <a:pt x="911797" y="339069"/>
                        <a:pt x="900554" y="367636"/>
                        <a:pt x="879319" y="386266"/>
                      </a:cubicBezTo>
                      <a:cubicBezTo>
                        <a:pt x="833100" y="423526"/>
                        <a:pt x="781885" y="454577"/>
                        <a:pt x="728172" y="479417"/>
                      </a:cubicBezTo>
                      <a:lnTo>
                        <a:pt x="728172" y="245919"/>
                      </a:lnTo>
                      <a:cubicBezTo>
                        <a:pt x="728172" y="237224"/>
                        <a:pt x="721926" y="231014"/>
                        <a:pt x="714431" y="231014"/>
                      </a:cubicBezTo>
                      <a:cubicBezTo>
                        <a:pt x="706936" y="231014"/>
                        <a:pt x="699442" y="237224"/>
                        <a:pt x="699442" y="245919"/>
                      </a:cubicBezTo>
                      <a:lnTo>
                        <a:pt x="699442" y="491837"/>
                      </a:lnTo>
                      <a:cubicBezTo>
                        <a:pt x="653223" y="510467"/>
                        <a:pt x="604506" y="524129"/>
                        <a:pt x="555789" y="531581"/>
                      </a:cubicBezTo>
                      <a:lnTo>
                        <a:pt x="555789" y="416074"/>
                      </a:lnTo>
                      <a:cubicBezTo>
                        <a:pt x="555789" y="402412"/>
                        <a:pt x="553291" y="388750"/>
                        <a:pt x="549544" y="375088"/>
                      </a:cubicBezTo>
                      <a:lnTo>
                        <a:pt x="484588" y="126685"/>
                      </a:lnTo>
                      <a:cubicBezTo>
                        <a:pt x="613250" y="115507"/>
                        <a:pt x="646977" y="32293"/>
                        <a:pt x="654472" y="0"/>
                      </a:cubicBezTo>
                      <a:close/>
                      <a:moveTo>
                        <a:pt x="547228" y="0"/>
                      </a:moveTo>
                      <a:lnTo>
                        <a:pt x="626154" y="0"/>
                      </a:lnTo>
                      <a:cubicBezTo>
                        <a:pt x="617385" y="30038"/>
                        <a:pt x="587317" y="88862"/>
                        <a:pt x="484588" y="97623"/>
                      </a:cubicBezTo>
                      <a:lnTo>
                        <a:pt x="538458" y="5007"/>
                      </a:lnTo>
                      <a:cubicBezTo>
                        <a:pt x="539711" y="2503"/>
                        <a:pt x="543470" y="0"/>
                        <a:pt x="547228" y="0"/>
                      </a:cubicBezTo>
                      <a:close/>
                      <a:moveTo>
                        <a:pt x="281346" y="0"/>
                      </a:moveTo>
                      <a:lnTo>
                        <a:pt x="360143" y="0"/>
                      </a:lnTo>
                      <a:cubicBezTo>
                        <a:pt x="365067" y="0"/>
                        <a:pt x="367530" y="2503"/>
                        <a:pt x="369992" y="5007"/>
                      </a:cubicBezTo>
                      <a:lnTo>
                        <a:pt x="422934" y="97623"/>
                      </a:lnTo>
                      <a:cubicBezTo>
                        <a:pt x="320744" y="90113"/>
                        <a:pt x="289964" y="30038"/>
                        <a:pt x="281346" y="0"/>
                      </a:cubicBezTo>
                      <a:close/>
                      <a:moveTo>
                        <a:pt x="193425" y="0"/>
                      </a:moveTo>
                      <a:lnTo>
                        <a:pt x="248485" y="0"/>
                      </a:lnTo>
                      <a:cubicBezTo>
                        <a:pt x="257245" y="32368"/>
                        <a:pt x="291032" y="115777"/>
                        <a:pt x="417420" y="126981"/>
                      </a:cubicBezTo>
                      <a:lnTo>
                        <a:pt x="352349" y="375964"/>
                      </a:lnTo>
                      <a:cubicBezTo>
                        <a:pt x="348594" y="389658"/>
                        <a:pt x="347343" y="403352"/>
                        <a:pt x="347343" y="417046"/>
                      </a:cubicBezTo>
                      <a:lnTo>
                        <a:pt x="347343" y="531578"/>
                      </a:lnTo>
                      <a:cubicBezTo>
                        <a:pt x="298540" y="524109"/>
                        <a:pt x="252239" y="511660"/>
                        <a:pt x="205939" y="492986"/>
                      </a:cubicBezTo>
                      <a:lnTo>
                        <a:pt x="205939" y="246493"/>
                      </a:lnTo>
                      <a:cubicBezTo>
                        <a:pt x="205939" y="237779"/>
                        <a:pt x="199682" y="231554"/>
                        <a:pt x="192174" y="231554"/>
                      </a:cubicBezTo>
                      <a:cubicBezTo>
                        <a:pt x="184665" y="231554"/>
                        <a:pt x="177157" y="237779"/>
                        <a:pt x="177157" y="246493"/>
                      </a:cubicBezTo>
                      <a:lnTo>
                        <a:pt x="177157" y="480537"/>
                      </a:lnTo>
                      <a:cubicBezTo>
                        <a:pt x="124600" y="455639"/>
                        <a:pt x="72042" y="424516"/>
                        <a:pt x="26993" y="387168"/>
                      </a:cubicBezTo>
                      <a:cubicBezTo>
                        <a:pt x="4469" y="368495"/>
                        <a:pt x="-4291" y="339862"/>
                        <a:pt x="1966" y="311229"/>
                      </a:cubicBezTo>
                      <a:lnTo>
                        <a:pt x="29496" y="187982"/>
                      </a:lnTo>
                      <a:cubicBezTo>
                        <a:pt x="78299" y="16184"/>
                        <a:pt x="102075" y="0"/>
                        <a:pt x="193425" y="0"/>
                      </a:cubicBezTo>
                      <a:close/>
                    </a:path>
                  </a:pathLst>
                </a:custGeom>
                <a:solidFill>
                  <a:srgbClr val="2E635E"/>
                </a:solidFill>
                <a:ln>
                  <a:noFill/>
                </a:ln>
                <a:effectLst/>
              </p:spPr>
              <p:txBody>
                <a:bodyPr wrap="square" anchor="ctr">
                  <a:noAutofit/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3599">
                    <a:latin typeface="Poppins" panose="00000500000000000000" pitchFamily="2" charset="0"/>
                  </a:endParaRPr>
                </a:p>
              </p:txBody>
            </p:sp>
          </p:grpSp>
          <p:pic>
            <p:nvPicPr>
              <p:cNvPr id="49" name="Google Shape;293;p28">
                <a:extLst>
                  <a:ext uri="{FF2B5EF4-FFF2-40B4-BE49-F238E27FC236}">
                    <a16:creationId xmlns:a16="http://schemas.microsoft.com/office/drawing/2014/main" id="{D74F7FAD-B03F-6978-327E-77F9660F64E0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13079371" y="4924259"/>
                <a:ext cx="251645" cy="17315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0C81B33-1876-5BF4-7EDC-93376B4C829C}"/>
                </a:ext>
              </a:extLst>
            </p:cNvPr>
            <p:cNvGrpSpPr/>
            <p:nvPr/>
          </p:nvGrpSpPr>
          <p:grpSpPr>
            <a:xfrm>
              <a:off x="8362411" y="3574434"/>
              <a:ext cx="3764307" cy="906608"/>
              <a:chOff x="12212265" y="5421087"/>
              <a:chExt cx="3773989" cy="952303"/>
            </a:xfrm>
          </p:grpSpPr>
          <p:sp>
            <p:nvSpPr>
              <p:cNvPr id="8" name="Freeform 2">
                <a:extLst>
                  <a:ext uri="{FF2B5EF4-FFF2-40B4-BE49-F238E27FC236}">
                    <a16:creationId xmlns:a16="http://schemas.microsoft.com/office/drawing/2014/main" id="{1A562E32-9881-F94E-348F-C2718C7DCC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64189" y="5421087"/>
                <a:ext cx="3018821" cy="952303"/>
              </a:xfrm>
              <a:prstGeom prst="roundRect">
                <a:avLst/>
              </a:prstGeom>
              <a:solidFill>
                <a:srgbClr val="D5D5D7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>
                  <a:latin typeface="Poppins" panose="00000500000000000000" pitchFamily="2" charset="0"/>
                </a:endParaRPr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A55DEF75-E6D8-FEED-09C0-08AEE23CC34B}"/>
                  </a:ext>
                </a:extLst>
              </p:cNvPr>
              <p:cNvGrpSpPr/>
              <p:nvPr/>
            </p:nvGrpSpPr>
            <p:grpSpPr>
              <a:xfrm>
                <a:off x="13275608" y="5471012"/>
                <a:ext cx="2710646" cy="833823"/>
                <a:chOff x="9245940" y="2578861"/>
                <a:chExt cx="2710646" cy="833823"/>
              </a:xfrm>
            </p:grpSpPr>
            <p:sp>
              <p:nvSpPr>
                <p:cNvPr id="36" name="Google Shape;274;p28">
                  <a:extLst>
                    <a:ext uri="{FF2B5EF4-FFF2-40B4-BE49-F238E27FC236}">
                      <a16:creationId xmlns:a16="http://schemas.microsoft.com/office/drawing/2014/main" id="{09E276BE-544B-CE92-B768-416AAAA89A85}"/>
                    </a:ext>
                  </a:extLst>
                </p:cNvPr>
                <p:cNvSpPr txBox="1"/>
                <p:nvPr/>
              </p:nvSpPr>
              <p:spPr>
                <a:xfrm>
                  <a:off x="9355705" y="2578861"/>
                  <a:ext cx="2182704" cy="4000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000"/>
                    <a:buFont typeface="Arial"/>
                    <a:buNone/>
                    <a:tabLst/>
                    <a:defRPr/>
                  </a:pPr>
                  <a:r>
                    <a:rPr kumimoji="0" lang="pt-BR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5735C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Arial"/>
                      <a:cs typeface="Calibri" panose="020F0502020204030204" pitchFamily="34" charset="0"/>
                      <a:sym typeface="Arial"/>
                    </a:rPr>
                    <a:t>Jeremy </a:t>
                  </a:r>
                  <a:r>
                    <a:rPr kumimoji="0" lang="pt-BR" sz="20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25735C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Arial"/>
                      <a:cs typeface="Calibri" panose="020F0502020204030204" pitchFamily="34" charset="0"/>
                      <a:sym typeface="Arial"/>
                    </a:rPr>
                    <a:t>Eppel</a:t>
                  </a:r>
                  <a:endParaRPr kumimoji="0" lang="pt-BR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5735C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rial"/>
                    <a:cs typeface="Calibri" panose="020F0502020204030204" pitchFamily="34" charset="0"/>
                    <a:sym typeface="Arial"/>
                  </a:endParaRPr>
                </a:p>
              </p:txBody>
            </p:sp>
            <p:sp>
              <p:nvSpPr>
                <p:cNvPr id="37" name="Google Shape;276;p28">
                  <a:extLst>
                    <a:ext uri="{FF2B5EF4-FFF2-40B4-BE49-F238E27FC236}">
                      <a16:creationId xmlns:a16="http://schemas.microsoft.com/office/drawing/2014/main" id="{3529DA21-F730-9CD4-5127-E5332EB52C20}"/>
                    </a:ext>
                  </a:extLst>
                </p:cNvPr>
                <p:cNvSpPr txBox="1"/>
                <p:nvPr/>
              </p:nvSpPr>
              <p:spPr>
                <a:xfrm>
                  <a:off x="9245940" y="3120337"/>
                  <a:ext cx="2710646" cy="29234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600"/>
                    <a:buFont typeface="Arial"/>
                    <a:buNone/>
                    <a:tabLst/>
                    <a:defRPr/>
                  </a:pPr>
                  <a:r>
                    <a:rPr lang="pt-BR" sz="1300" kern="0" dirty="0">
                      <a:solidFill>
                        <a:srgbClr val="2C2C2C"/>
                      </a:solidFill>
                      <a:latin typeface="Calibri" panose="020F0502020204030204" pitchFamily="34" charset="0"/>
                      <a:ea typeface="Arial"/>
                      <a:cs typeface="Calibri" panose="020F0502020204030204" pitchFamily="34" charset="0"/>
                      <a:sym typeface="Arial"/>
                    </a:rPr>
                    <a:t> jeremy.eppel@naturefinance.net</a:t>
                  </a: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21D8ECA6-0E2E-244F-0D07-7621F319BBE2}"/>
                  </a:ext>
                </a:extLst>
              </p:cNvPr>
              <p:cNvGrpSpPr/>
              <p:nvPr/>
            </p:nvGrpSpPr>
            <p:grpSpPr>
              <a:xfrm>
                <a:off x="12212265" y="5423797"/>
                <a:ext cx="834330" cy="938018"/>
                <a:chOff x="2989558" y="2596802"/>
                <a:chExt cx="1900593" cy="2136794"/>
              </a:xfrm>
            </p:grpSpPr>
            <p:sp>
              <p:nvSpPr>
                <p:cNvPr id="18" name="Freeform 134">
                  <a:extLst>
                    <a:ext uri="{FF2B5EF4-FFF2-40B4-BE49-F238E27FC236}">
                      <a16:creationId xmlns:a16="http://schemas.microsoft.com/office/drawing/2014/main" id="{52D036CB-7A1C-998D-A21E-6972A8F122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9558" y="2596802"/>
                  <a:ext cx="1071146" cy="2136794"/>
                </a:xfrm>
                <a:custGeom>
                  <a:avLst/>
                  <a:gdLst>
                    <a:gd name="T0" fmla="*/ 858 w 859"/>
                    <a:gd name="T1" fmla="*/ 1713 h 1714"/>
                    <a:gd name="T2" fmla="*/ 858 w 859"/>
                    <a:gd name="T3" fmla="*/ 1713 h 1714"/>
                    <a:gd name="T4" fmla="*/ 0 w 859"/>
                    <a:gd name="T5" fmla="*/ 856 h 1714"/>
                    <a:gd name="T6" fmla="*/ 0 w 859"/>
                    <a:gd name="T7" fmla="*/ 856 h 1714"/>
                    <a:gd name="T8" fmla="*/ 858 w 859"/>
                    <a:gd name="T9" fmla="*/ 0 h 1714"/>
                    <a:gd name="T10" fmla="*/ 858 w 859"/>
                    <a:gd name="T11" fmla="*/ 1713 h 17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59" h="1714">
                      <a:moveTo>
                        <a:pt x="858" y="1713"/>
                      </a:moveTo>
                      <a:lnTo>
                        <a:pt x="858" y="1713"/>
                      </a:lnTo>
                      <a:cubicBezTo>
                        <a:pt x="384" y="1713"/>
                        <a:pt x="0" y="1329"/>
                        <a:pt x="0" y="856"/>
                      </a:cubicBezTo>
                      <a:lnTo>
                        <a:pt x="0" y="856"/>
                      </a:lnTo>
                      <a:cubicBezTo>
                        <a:pt x="0" y="383"/>
                        <a:pt x="384" y="0"/>
                        <a:pt x="858" y="0"/>
                      </a:cubicBezTo>
                      <a:lnTo>
                        <a:pt x="858" y="1713"/>
                      </a:lnTo>
                    </a:path>
                  </a:pathLst>
                </a:custGeom>
                <a:solidFill>
                  <a:srgbClr val="2E635E"/>
                </a:solidFill>
                <a:ln>
                  <a:noFill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3599">
                    <a:latin typeface="Poppins" panose="00000500000000000000" pitchFamily="2" charset="0"/>
                  </a:endParaRPr>
                </a:p>
              </p:txBody>
            </p:sp>
            <p:sp>
              <p:nvSpPr>
                <p:cNvPr id="24" name="Freeform 135">
                  <a:extLst>
                    <a:ext uri="{FF2B5EF4-FFF2-40B4-BE49-F238E27FC236}">
                      <a16:creationId xmlns:a16="http://schemas.microsoft.com/office/drawing/2014/main" id="{F82AD573-9C22-D326-ECA8-7B3C487D1A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25759" y="2833001"/>
                  <a:ext cx="1664392" cy="1664396"/>
                </a:xfrm>
                <a:custGeom>
                  <a:avLst/>
                  <a:gdLst>
                    <a:gd name="T0" fmla="*/ 1333 w 1334"/>
                    <a:gd name="T1" fmla="*/ 667 h 1334"/>
                    <a:gd name="T2" fmla="*/ 1333 w 1334"/>
                    <a:gd name="T3" fmla="*/ 667 h 1334"/>
                    <a:gd name="T4" fmla="*/ 667 w 1334"/>
                    <a:gd name="T5" fmla="*/ 1333 h 1334"/>
                    <a:gd name="T6" fmla="*/ 667 w 1334"/>
                    <a:gd name="T7" fmla="*/ 1333 h 1334"/>
                    <a:gd name="T8" fmla="*/ 0 w 1334"/>
                    <a:gd name="T9" fmla="*/ 667 h 1334"/>
                    <a:gd name="T10" fmla="*/ 0 w 1334"/>
                    <a:gd name="T11" fmla="*/ 667 h 1334"/>
                    <a:gd name="T12" fmla="*/ 667 w 1334"/>
                    <a:gd name="T13" fmla="*/ 0 h 1334"/>
                    <a:gd name="T14" fmla="*/ 667 w 1334"/>
                    <a:gd name="T15" fmla="*/ 0 h 1334"/>
                    <a:gd name="T16" fmla="*/ 1333 w 1334"/>
                    <a:gd name="T17" fmla="*/ 667 h 13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34" h="1334">
                      <a:moveTo>
                        <a:pt x="1333" y="667"/>
                      </a:moveTo>
                      <a:lnTo>
                        <a:pt x="1333" y="667"/>
                      </a:lnTo>
                      <a:cubicBezTo>
                        <a:pt x="1333" y="1035"/>
                        <a:pt x="1034" y="1333"/>
                        <a:pt x="667" y="1333"/>
                      </a:cubicBezTo>
                      <a:lnTo>
                        <a:pt x="667" y="1333"/>
                      </a:lnTo>
                      <a:cubicBezTo>
                        <a:pt x="298" y="1333"/>
                        <a:pt x="0" y="1035"/>
                        <a:pt x="0" y="667"/>
                      </a:cubicBezTo>
                      <a:lnTo>
                        <a:pt x="0" y="667"/>
                      </a:lnTo>
                      <a:cubicBezTo>
                        <a:pt x="0" y="299"/>
                        <a:pt x="298" y="0"/>
                        <a:pt x="667" y="0"/>
                      </a:cubicBezTo>
                      <a:lnTo>
                        <a:pt x="667" y="0"/>
                      </a:lnTo>
                      <a:cubicBezTo>
                        <a:pt x="1034" y="0"/>
                        <a:pt x="1333" y="299"/>
                        <a:pt x="1333" y="667"/>
                      </a:cubicBezTo>
                    </a:path>
                  </a:pathLst>
                </a:custGeom>
                <a:solidFill>
                  <a:srgbClr val="858792"/>
                </a:solidFill>
                <a:ln>
                  <a:noFill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3599">
                    <a:latin typeface="Poppins" panose="00000500000000000000" pitchFamily="2" charset="0"/>
                  </a:endParaRPr>
                </a:p>
              </p:txBody>
            </p:sp>
            <p:sp>
              <p:nvSpPr>
                <p:cNvPr id="26" name="Freeform 48">
                  <a:extLst>
                    <a:ext uri="{FF2B5EF4-FFF2-40B4-BE49-F238E27FC236}">
                      <a16:creationId xmlns:a16="http://schemas.microsoft.com/office/drawing/2014/main" id="{4FAF8A17-1F84-312C-2B3D-67E33AE3A5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77833" y="3124134"/>
                  <a:ext cx="964368" cy="1086379"/>
                </a:xfrm>
                <a:custGeom>
                  <a:avLst/>
                  <a:gdLst>
                    <a:gd name="connsiteX0" fmla="*/ 475387 w 964368"/>
                    <a:gd name="connsiteY0" fmla="*/ 644153 h 1086379"/>
                    <a:gd name="connsiteX1" fmla="*/ 409288 w 964368"/>
                    <a:gd name="connsiteY1" fmla="*/ 898806 h 1086379"/>
                    <a:gd name="connsiteX2" fmla="*/ 404299 w 964368"/>
                    <a:gd name="connsiteY2" fmla="*/ 933588 h 1086379"/>
                    <a:gd name="connsiteX3" fmla="*/ 404299 w 964368"/>
                    <a:gd name="connsiteY3" fmla="*/ 1052839 h 1086379"/>
                    <a:gd name="connsiteX4" fmla="*/ 413029 w 964368"/>
                    <a:gd name="connsiteY4" fmla="*/ 1054082 h 1086379"/>
                    <a:gd name="connsiteX5" fmla="*/ 435478 w 964368"/>
                    <a:gd name="connsiteY5" fmla="*/ 1055324 h 1086379"/>
                    <a:gd name="connsiteX6" fmla="*/ 446702 w 964368"/>
                    <a:gd name="connsiteY6" fmla="*/ 1055324 h 1086379"/>
                    <a:gd name="connsiteX7" fmla="*/ 480375 w 964368"/>
                    <a:gd name="connsiteY7" fmla="*/ 1056566 h 1086379"/>
                    <a:gd name="connsiteX8" fmla="*/ 484117 w 964368"/>
                    <a:gd name="connsiteY8" fmla="*/ 1056566 h 1086379"/>
                    <a:gd name="connsiteX9" fmla="*/ 516542 w 964368"/>
                    <a:gd name="connsiteY9" fmla="*/ 1055324 h 1086379"/>
                    <a:gd name="connsiteX10" fmla="*/ 526520 w 964368"/>
                    <a:gd name="connsiteY10" fmla="*/ 1055324 h 1086379"/>
                    <a:gd name="connsiteX11" fmla="*/ 548968 w 964368"/>
                    <a:gd name="connsiteY11" fmla="*/ 1054082 h 1086379"/>
                    <a:gd name="connsiteX12" fmla="*/ 555204 w 964368"/>
                    <a:gd name="connsiteY12" fmla="*/ 1052839 h 1086379"/>
                    <a:gd name="connsiteX13" fmla="*/ 555204 w 964368"/>
                    <a:gd name="connsiteY13" fmla="*/ 933588 h 1086379"/>
                    <a:gd name="connsiteX14" fmla="*/ 551463 w 964368"/>
                    <a:gd name="connsiteY14" fmla="*/ 900048 h 1086379"/>
                    <a:gd name="connsiteX15" fmla="*/ 484117 w 964368"/>
                    <a:gd name="connsiteY15" fmla="*/ 644153 h 1086379"/>
                    <a:gd name="connsiteX16" fmla="*/ 482869 w 964368"/>
                    <a:gd name="connsiteY16" fmla="*/ 644153 h 1086379"/>
                    <a:gd name="connsiteX17" fmla="*/ 482869 w 964368"/>
                    <a:gd name="connsiteY17" fmla="*/ 645395 h 1086379"/>
                    <a:gd name="connsiteX18" fmla="*/ 480375 w 964368"/>
                    <a:gd name="connsiteY18" fmla="*/ 644153 h 1086379"/>
                    <a:gd name="connsiteX19" fmla="*/ 683660 w 964368"/>
                    <a:gd name="connsiteY19" fmla="*/ 517448 h 1086379"/>
                    <a:gd name="connsiteX20" fmla="*/ 514048 w 964368"/>
                    <a:gd name="connsiteY20" fmla="*/ 644153 h 1086379"/>
                    <a:gd name="connsiteX21" fmla="*/ 578900 w 964368"/>
                    <a:gd name="connsiteY21" fmla="*/ 892595 h 1086379"/>
                    <a:gd name="connsiteX22" fmla="*/ 585135 w 964368"/>
                    <a:gd name="connsiteY22" fmla="*/ 933588 h 1086379"/>
                    <a:gd name="connsiteX23" fmla="*/ 585135 w 964368"/>
                    <a:gd name="connsiteY23" fmla="*/ 1049113 h 1086379"/>
                    <a:gd name="connsiteX24" fmla="*/ 728557 w 964368"/>
                    <a:gd name="connsiteY24" fmla="*/ 1009362 h 1086379"/>
                    <a:gd name="connsiteX25" fmla="*/ 728557 w 964368"/>
                    <a:gd name="connsiteY25" fmla="*/ 763405 h 1086379"/>
                    <a:gd name="connsiteX26" fmla="*/ 743523 w 964368"/>
                    <a:gd name="connsiteY26" fmla="*/ 748499 h 1086379"/>
                    <a:gd name="connsiteX27" fmla="*/ 757242 w 964368"/>
                    <a:gd name="connsiteY27" fmla="*/ 763405 h 1086379"/>
                    <a:gd name="connsiteX28" fmla="*/ 757242 w 964368"/>
                    <a:gd name="connsiteY28" fmla="*/ 996940 h 1086379"/>
                    <a:gd name="connsiteX29" fmla="*/ 908147 w 964368"/>
                    <a:gd name="connsiteY29" fmla="*/ 903775 h 1086379"/>
                    <a:gd name="connsiteX30" fmla="*/ 933089 w 964368"/>
                    <a:gd name="connsiteY30" fmla="*/ 828000 h 1086379"/>
                    <a:gd name="connsiteX31" fmla="*/ 905652 w 964368"/>
                    <a:gd name="connsiteY31" fmla="*/ 703779 h 1086379"/>
                    <a:gd name="connsiteX32" fmla="*/ 742276 w 964368"/>
                    <a:gd name="connsiteY32" fmla="*/ 517448 h 1086379"/>
                    <a:gd name="connsiteX33" fmla="*/ 576405 w 964368"/>
                    <a:gd name="connsiteY33" fmla="*/ 517448 h 1086379"/>
                    <a:gd name="connsiteX34" fmla="*/ 567675 w 964368"/>
                    <a:gd name="connsiteY34" fmla="*/ 522417 h 1086379"/>
                    <a:gd name="connsiteX35" fmla="*/ 514048 w 964368"/>
                    <a:gd name="connsiteY35" fmla="*/ 614340 h 1086379"/>
                    <a:gd name="connsiteX36" fmla="*/ 654976 w 964368"/>
                    <a:gd name="connsiteY36" fmla="*/ 517448 h 1086379"/>
                    <a:gd name="connsiteX37" fmla="*/ 307022 w 964368"/>
                    <a:gd name="connsiteY37" fmla="*/ 517448 h 1086379"/>
                    <a:gd name="connsiteX38" fmla="*/ 450444 w 964368"/>
                    <a:gd name="connsiteY38" fmla="*/ 614340 h 1086379"/>
                    <a:gd name="connsiteX39" fmla="*/ 396816 w 964368"/>
                    <a:gd name="connsiteY39" fmla="*/ 522417 h 1086379"/>
                    <a:gd name="connsiteX40" fmla="*/ 386839 w 964368"/>
                    <a:gd name="connsiteY40" fmla="*/ 517448 h 1086379"/>
                    <a:gd name="connsiteX41" fmla="*/ 222216 w 964368"/>
                    <a:gd name="connsiteY41" fmla="*/ 517448 h 1086379"/>
                    <a:gd name="connsiteX42" fmla="*/ 58840 w 964368"/>
                    <a:gd name="connsiteY42" fmla="*/ 705021 h 1086379"/>
                    <a:gd name="connsiteX43" fmla="*/ 31402 w 964368"/>
                    <a:gd name="connsiteY43" fmla="*/ 828000 h 1086379"/>
                    <a:gd name="connsiteX44" fmla="*/ 56345 w 964368"/>
                    <a:gd name="connsiteY44" fmla="*/ 903775 h 1086379"/>
                    <a:gd name="connsiteX45" fmla="*/ 206003 w 964368"/>
                    <a:gd name="connsiteY45" fmla="*/ 996940 h 1086379"/>
                    <a:gd name="connsiteX46" fmla="*/ 206003 w 964368"/>
                    <a:gd name="connsiteY46" fmla="*/ 763405 h 1086379"/>
                    <a:gd name="connsiteX47" fmla="*/ 220969 w 964368"/>
                    <a:gd name="connsiteY47" fmla="*/ 748499 h 1086379"/>
                    <a:gd name="connsiteX48" fmla="*/ 234687 w 964368"/>
                    <a:gd name="connsiteY48" fmla="*/ 763405 h 1086379"/>
                    <a:gd name="connsiteX49" fmla="*/ 234687 w 964368"/>
                    <a:gd name="connsiteY49" fmla="*/ 1009362 h 1086379"/>
                    <a:gd name="connsiteX50" fmla="*/ 375615 w 964368"/>
                    <a:gd name="connsiteY50" fmla="*/ 1047871 h 1086379"/>
                    <a:gd name="connsiteX51" fmla="*/ 375615 w 964368"/>
                    <a:gd name="connsiteY51" fmla="*/ 933588 h 1086379"/>
                    <a:gd name="connsiteX52" fmla="*/ 380603 w 964368"/>
                    <a:gd name="connsiteY52" fmla="*/ 892595 h 1086379"/>
                    <a:gd name="connsiteX53" fmla="*/ 445455 w 964368"/>
                    <a:gd name="connsiteY53" fmla="*/ 644153 h 1086379"/>
                    <a:gd name="connsiteX54" fmla="*/ 277090 w 964368"/>
                    <a:gd name="connsiteY54" fmla="*/ 517448 h 1086379"/>
                    <a:gd name="connsiteX55" fmla="*/ 222216 w 964368"/>
                    <a:gd name="connsiteY55" fmla="*/ 488877 h 1086379"/>
                    <a:gd name="connsiteX56" fmla="*/ 273349 w 964368"/>
                    <a:gd name="connsiteY56" fmla="*/ 488877 h 1086379"/>
                    <a:gd name="connsiteX57" fmla="*/ 386839 w 964368"/>
                    <a:gd name="connsiteY57" fmla="*/ 488877 h 1086379"/>
                    <a:gd name="connsiteX58" fmla="*/ 396816 w 964368"/>
                    <a:gd name="connsiteY58" fmla="*/ 488877 h 1086379"/>
                    <a:gd name="connsiteX59" fmla="*/ 408041 w 964368"/>
                    <a:gd name="connsiteY59" fmla="*/ 496330 h 1086379"/>
                    <a:gd name="connsiteX60" fmla="*/ 421759 w 964368"/>
                    <a:gd name="connsiteY60" fmla="*/ 508753 h 1086379"/>
                    <a:gd name="connsiteX61" fmla="*/ 482869 w 964368"/>
                    <a:gd name="connsiteY61" fmla="*/ 613098 h 1086379"/>
                    <a:gd name="connsiteX62" fmla="*/ 541485 w 964368"/>
                    <a:gd name="connsiteY62" fmla="*/ 508753 h 1086379"/>
                    <a:gd name="connsiteX63" fmla="*/ 551463 w 964368"/>
                    <a:gd name="connsiteY63" fmla="*/ 497573 h 1086379"/>
                    <a:gd name="connsiteX64" fmla="*/ 565181 w 964368"/>
                    <a:gd name="connsiteY64" fmla="*/ 488877 h 1086379"/>
                    <a:gd name="connsiteX65" fmla="*/ 576405 w 964368"/>
                    <a:gd name="connsiteY65" fmla="*/ 488877 h 1086379"/>
                    <a:gd name="connsiteX66" fmla="*/ 688649 w 964368"/>
                    <a:gd name="connsiteY66" fmla="*/ 488877 h 1086379"/>
                    <a:gd name="connsiteX67" fmla="*/ 742276 w 964368"/>
                    <a:gd name="connsiteY67" fmla="*/ 488877 h 1086379"/>
                    <a:gd name="connsiteX68" fmla="*/ 933089 w 964368"/>
                    <a:gd name="connsiteY68" fmla="*/ 696326 h 1086379"/>
                    <a:gd name="connsiteX69" fmla="*/ 961774 w 964368"/>
                    <a:gd name="connsiteY69" fmla="*/ 821789 h 1086379"/>
                    <a:gd name="connsiteX70" fmla="*/ 926854 w 964368"/>
                    <a:gd name="connsiteY70" fmla="*/ 926134 h 1086379"/>
                    <a:gd name="connsiteX71" fmla="*/ 585135 w 964368"/>
                    <a:gd name="connsiteY71" fmla="*/ 1077684 h 1086379"/>
                    <a:gd name="connsiteX72" fmla="*/ 571417 w 964368"/>
                    <a:gd name="connsiteY72" fmla="*/ 1080168 h 1086379"/>
                    <a:gd name="connsiteX73" fmla="*/ 545227 w 964368"/>
                    <a:gd name="connsiteY73" fmla="*/ 1082652 h 1086379"/>
                    <a:gd name="connsiteX74" fmla="*/ 537744 w 964368"/>
                    <a:gd name="connsiteY74" fmla="*/ 1083895 h 1086379"/>
                    <a:gd name="connsiteX75" fmla="*/ 519037 w 964368"/>
                    <a:gd name="connsiteY75" fmla="*/ 1083895 h 1086379"/>
                    <a:gd name="connsiteX76" fmla="*/ 509060 w 964368"/>
                    <a:gd name="connsiteY76" fmla="*/ 1085137 h 1086379"/>
                    <a:gd name="connsiteX77" fmla="*/ 484117 w 964368"/>
                    <a:gd name="connsiteY77" fmla="*/ 1085137 h 1086379"/>
                    <a:gd name="connsiteX78" fmla="*/ 482869 w 964368"/>
                    <a:gd name="connsiteY78" fmla="*/ 1086379 h 1086379"/>
                    <a:gd name="connsiteX79" fmla="*/ 480375 w 964368"/>
                    <a:gd name="connsiteY79" fmla="*/ 1085137 h 1086379"/>
                    <a:gd name="connsiteX80" fmla="*/ 455432 w 964368"/>
                    <a:gd name="connsiteY80" fmla="*/ 1085137 h 1086379"/>
                    <a:gd name="connsiteX81" fmla="*/ 445455 w 964368"/>
                    <a:gd name="connsiteY81" fmla="*/ 1083895 h 1086379"/>
                    <a:gd name="connsiteX82" fmla="*/ 425501 w 964368"/>
                    <a:gd name="connsiteY82" fmla="*/ 1082652 h 1086379"/>
                    <a:gd name="connsiteX83" fmla="*/ 419265 w 964368"/>
                    <a:gd name="connsiteY83" fmla="*/ 1082652 h 1086379"/>
                    <a:gd name="connsiteX84" fmla="*/ 388086 w 964368"/>
                    <a:gd name="connsiteY84" fmla="*/ 1078926 h 1086379"/>
                    <a:gd name="connsiteX85" fmla="*/ 375615 w 964368"/>
                    <a:gd name="connsiteY85" fmla="*/ 1077684 h 1086379"/>
                    <a:gd name="connsiteX86" fmla="*/ 375615 w 964368"/>
                    <a:gd name="connsiteY86" fmla="*/ 1076441 h 1086379"/>
                    <a:gd name="connsiteX87" fmla="*/ 37638 w 964368"/>
                    <a:gd name="connsiteY87" fmla="*/ 926134 h 1086379"/>
                    <a:gd name="connsiteX88" fmla="*/ 2718 w 964368"/>
                    <a:gd name="connsiteY88" fmla="*/ 821789 h 1086379"/>
                    <a:gd name="connsiteX89" fmla="*/ 31402 w 964368"/>
                    <a:gd name="connsiteY89" fmla="*/ 697568 h 1086379"/>
                    <a:gd name="connsiteX90" fmla="*/ 222216 w 964368"/>
                    <a:gd name="connsiteY90" fmla="*/ 488877 h 1086379"/>
                    <a:gd name="connsiteX91" fmla="*/ 544229 w 964368"/>
                    <a:gd name="connsiteY91" fmla="*/ 139198 h 1086379"/>
                    <a:gd name="connsiteX92" fmla="*/ 329218 w 964368"/>
                    <a:gd name="connsiteY92" fmla="*/ 202583 h 1086379"/>
                    <a:gd name="connsiteX93" fmla="*/ 283233 w 964368"/>
                    <a:gd name="connsiteY93" fmla="*/ 200097 h 1086379"/>
                    <a:gd name="connsiteX94" fmla="*/ 281990 w 964368"/>
                    <a:gd name="connsiteY94" fmla="*/ 221225 h 1086379"/>
                    <a:gd name="connsiteX95" fmla="*/ 474630 w 964368"/>
                    <a:gd name="connsiteY95" fmla="*/ 415108 h 1086379"/>
                    <a:gd name="connsiteX96" fmla="*/ 666027 w 964368"/>
                    <a:gd name="connsiteY96" fmla="*/ 234897 h 1086379"/>
                    <a:gd name="connsiteX97" fmla="*/ 544229 w 964368"/>
                    <a:gd name="connsiteY97" fmla="*/ 139198 h 1086379"/>
                    <a:gd name="connsiteX98" fmla="*/ 606371 w 964368"/>
                    <a:gd name="connsiteY98" fmla="*/ 82028 h 1086379"/>
                    <a:gd name="connsiteX99" fmla="*/ 567843 w 964368"/>
                    <a:gd name="connsiteY99" fmla="*/ 120556 h 1086379"/>
                    <a:gd name="connsiteX100" fmla="*/ 666027 w 964368"/>
                    <a:gd name="connsiteY100" fmla="*/ 206311 h 1086379"/>
                    <a:gd name="connsiteX101" fmla="*/ 606371 w 964368"/>
                    <a:gd name="connsiteY101" fmla="*/ 82028 h 1086379"/>
                    <a:gd name="connsiteX102" fmla="*/ 474630 w 964368"/>
                    <a:gd name="connsiteY102" fmla="*/ 28586 h 1086379"/>
                    <a:gd name="connsiteX103" fmla="*/ 288204 w 964368"/>
                    <a:gd name="connsiteY103" fmla="*/ 171512 h 1086379"/>
                    <a:gd name="connsiteX104" fmla="*/ 584000 w 964368"/>
                    <a:gd name="connsiteY104" fmla="*/ 63385 h 1086379"/>
                    <a:gd name="connsiteX105" fmla="*/ 474630 w 964368"/>
                    <a:gd name="connsiteY105" fmla="*/ 28586 h 1086379"/>
                    <a:gd name="connsiteX106" fmla="*/ 474630 w 964368"/>
                    <a:gd name="connsiteY106" fmla="*/ 0 h 1086379"/>
                    <a:gd name="connsiteX107" fmla="*/ 695855 w 964368"/>
                    <a:gd name="connsiteY107" fmla="*/ 221225 h 1086379"/>
                    <a:gd name="connsiteX108" fmla="*/ 474630 w 964368"/>
                    <a:gd name="connsiteY108" fmla="*/ 443693 h 1086379"/>
                    <a:gd name="connsiteX109" fmla="*/ 252162 w 964368"/>
                    <a:gd name="connsiteY109" fmla="*/ 221225 h 1086379"/>
                    <a:gd name="connsiteX110" fmla="*/ 474630 w 964368"/>
                    <a:gd name="connsiteY110" fmla="*/ 0 h 1086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</a:cxnLst>
                  <a:rect l="l" t="t" r="r" b="b"/>
                  <a:pathLst>
                    <a:path w="964368" h="1086379">
                      <a:moveTo>
                        <a:pt x="475387" y="644153"/>
                      </a:moveTo>
                      <a:lnTo>
                        <a:pt x="409288" y="898806"/>
                      </a:lnTo>
                      <a:cubicBezTo>
                        <a:pt x="405546" y="911228"/>
                        <a:pt x="404299" y="921165"/>
                        <a:pt x="404299" y="933588"/>
                      </a:cubicBezTo>
                      <a:lnTo>
                        <a:pt x="404299" y="1052839"/>
                      </a:lnTo>
                      <a:cubicBezTo>
                        <a:pt x="408041" y="1052839"/>
                        <a:pt x="410535" y="1052839"/>
                        <a:pt x="413029" y="1054082"/>
                      </a:cubicBezTo>
                      <a:cubicBezTo>
                        <a:pt x="420512" y="1054082"/>
                        <a:pt x="427995" y="1055324"/>
                        <a:pt x="435478" y="1055324"/>
                      </a:cubicBezTo>
                      <a:cubicBezTo>
                        <a:pt x="439219" y="1055324"/>
                        <a:pt x="442961" y="1055324"/>
                        <a:pt x="446702" y="1055324"/>
                      </a:cubicBezTo>
                      <a:cubicBezTo>
                        <a:pt x="456679" y="1056566"/>
                        <a:pt x="469151" y="1056566"/>
                        <a:pt x="480375" y="1056566"/>
                      </a:cubicBezTo>
                      <a:lnTo>
                        <a:pt x="484117" y="1056566"/>
                      </a:lnTo>
                      <a:cubicBezTo>
                        <a:pt x="495341" y="1056566"/>
                        <a:pt x="506565" y="1056566"/>
                        <a:pt x="516542" y="1055324"/>
                      </a:cubicBezTo>
                      <a:cubicBezTo>
                        <a:pt x="520284" y="1055324"/>
                        <a:pt x="522778" y="1055324"/>
                        <a:pt x="526520" y="1055324"/>
                      </a:cubicBezTo>
                      <a:cubicBezTo>
                        <a:pt x="534003" y="1055324"/>
                        <a:pt x="541485" y="1054082"/>
                        <a:pt x="548968" y="1054082"/>
                      </a:cubicBezTo>
                      <a:cubicBezTo>
                        <a:pt x="551463" y="1054082"/>
                        <a:pt x="553957" y="1052839"/>
                        <a:pt x="555204" y="1052839"/>
                      </a:cubicBezTo>
                      <a:lnTo>
                        <a:pt x="555204" y="933588"/>
                      </a:lnTo>
                      <a:cubicBezTo>
                        <a:pt x="555204" y="922408"/>
                        <a:pt x="553957" y="911228"/>
                        <a:pt x="551463" y="900048"/>
                      </a:cubicBezTo>
                      <a:lnTo>
                        <a:pt x="484117" y="644153"/>
                      </a:lnTo>
                      <a:cubicBezTo>
                        <a:pt x="482869" y="644153"/>
                        <a:pt x="482869" y="644153"/>
                        <a:pt x="482869" y="644153"/>
                      </a:cubicBezTo>
                      <a:lnTo>
                        <a:pt x="482869" y="645395"/>
                      </a:lnTo>
                      <a:cubicBezTo>
                        <a:pt x="481622" y="645395"/>
                        <a:pt x="481622" y="644153"/>
                        <a:pt x="480375" y="644153"/>
                      </a:cubicBezTo>
                      <a:close/>
                      <a:moveTo>
                        <a:pt x="683660" y="517448"/>
                      </a:moveTo>
                      <a:cubicBezTo>
                        <a:pt x="676177" y="549745"/>
                        <a:pt x="642504" y="632973"/>
                        <a:pt x="514048" y="644153"/>
                      </a:cubicBezTo>
                      <a:lnTo>
                        <a:pt x="578900" y="892595"/>
                      </a:lnTo>
                      <a:cubicBezTo>
                        <a:pt x="582641" y="906259"/>
                        <a:pt x="585135" y="919923"/>
                        <a:pt x="585135" y="933588"/>
                      </a:cubicBezTo>
                      <a:lnTo>
                        <a:pt x="585135" y="1049113"/>
                      </a:lnTo>
                      <a:cubicBezTo>
                        <a:pt x="633774" y="1041660"/>
                        <a:pt x="682413" y="1027995"/>
                        <a:pt x="728557" y="1009362"/>
                      </a:cubicBezTo>
                      <a:lnTo>
                        <a:pt x="728557" y="763405"/>
                      </a:lnTo>
                      <a:cubicBezTo>
                        <a:pt x="728557" y="754710"/>
                        <a:pt x="736040" y="748499"/>
                        <a:pt x="743523" y="748499"/>
                      </a:cubicBezTo>
                      <a:cubicBezTo>
                        <a:pt x="751006" y="748499"/>
                        <a:pt x="757242" y="754710"/>
                        <a:pt x="757242" y="763405"/>
                      </a:cubicBezTo>
                      <a:lnTo>
                        <a:pt x="757242" y="996940"/>
                      </a:lnTo>
                      <a:cubicBezTo>
                        <a:pt x="810869" y="972096"/>
                        <a:pt x="862002" y="941041"/>
                        <a:pt x="908147" y="903775"/>
                      </a:cubicBezTo>
                      <a:cubicBezTo>
                        <a:pt x="929348" y="885141"/>
                        <a:pt x="940572" y="856571"/>
                        <a:pt x="933089" y="828000"/>
                      </a:cubicBezTo>
                      <a:lnTo>
                        <a:pt x="905652" y="703779"/>
                      </a:lnTo>
                      <a:cubicBezTo>
                        <a:pt x="857013" y="533597"/>
                        <a:pt x="832071" y="517448"/>
                        <a:pt x="742276" y="517448"/>
                      </a:cubicBezTo>
                      <a:close/>
                      <a:moveTo>
                        <a:pt x="576405" y="517448"/>
                      </a:moveTo>
                      <a:cubicBezTo>
                        <a:pt x="572664" y="517448"/>
                        <a:pt x="568923" y="519932"/>
                        <a:pt x="567675" y="522417"/>
                      </a:cubicBezTo>
                      <a:lnTo>
                        <a:pt x="514048" y="614340"/>
                      </a:lnTo>
                      <a:cubicBezTo>
                        <a:pt x="616314" y="605645"/>
                        <a:pt x="646246" y="547261"/>
                        <a:pt x="654976" y="517448"/>
                      </a:cubicBezTo>
                      <a:close/>
                      <a:moveTo>
                        <a:pt x="307022" y="517448"/>
                      </a:moveTo>
                      <a:cubicBezTo>
                        <a:pt x="315752" y="547261"/>
                        <a:pt x="346931" y="606887"/>
                        <a:pt x="450444" y="614340"/>
                      </a:cubicBezTo>
                      <a:lnTo>
                        <a:pt x="396816" y="522417"/>
                      </a:lnTo>
                      <a:cubicBezTo>
                        <a:pt x="394322" y="519932"/>
                        <a:pt x="391828" y="517448"/>
                        <a:pt x="386839" y="517448"/>
                      </a:cubicBezTo>
                      <a:close/>
                      <a:moveTo>
                        <a:pt x="222216" y="517448"/>
                      </a:moveTo>
                      <a:cubicBezTo>
                        <a:pt x="131174" y="517448"/>
                        <a:pt x="107478" y="533597"/>
                        <a:pt x="58840" y="705021"/>
                      </a:cubicBezTo>
                      <a:lnTo>
                        <a:pt x="31402" y="828000"/>
                      </a:lnTo>
                      <a:cubicBezTo>
                        <a:pt x="25167" y="856571"/>
                        <a:pt x="33897" y="885141"/>
                        <a:pt x="56345" y="903775"/>
                      </a:cubicBezTo>
                      <a:cubicBezTo>
                        <a:pt x="101243" y="941041"/>
                        <a:pt x="153623" y="972096"/>
                        <a:pt x="206003" y="996940"/>
                      </a:cubicBezTo>
                      <a:lnTo>
                        <a:pt x="206003" y="763405"/>
                      </a:lnTo>
                      <a:cubicBezTo>
                        <a:pt x="206003" y="754710"/>
                        <a:pt x="213486" y="748499"/>
                        <a:pt x="220969" y="748499"/>
                      </a:cubicBezTo>
                      <a:cubicBezTo>
                        <a:pt x="228452" y="748499"/>
                        <a:pt x="234687" y="754710"/>
                        <a:pt x="234687" y="763405"/>
                      </a:cubicBezTo>
                      <a:lnTo>
                        <a:pt x="234687" y="1009362"/>
                      </a:lnTo>
                      <a:cubicBezTo>
                        <a:pt x="280832" y="1027995"/>
                        <a:pt x="326976" y="1040417"/>
                        <a:pt x="375615" y="1047871"/>
                      </a:cubicBezTo>
                      <a:lnTo>
                        <a:pt x="375615" y="933588"/>
                      </a:lnTo>
                      <a:cubicBezTo>
                        <a:pt x="375615" y="919923"/>
                        <a:pt x="376862" y="906259"/>
                        <a:pt x="380603" y="892595"/>
                      </a:cubicBezTo>
                      <a:lnTo>
                        <a:pt x="445455" y="644153"/>
                      </a:lnTo>
                      <a:cubicBezTo>
                        <a:pt x="319493" y="632973"/>
                        <a:pt x="285820" y="549745"/>
                        <a:pt x="277090" y="517448"/>
                      </a:cubicBezTo>
                      <a:close/>
                      <a:moveTo>
                        <a:pt x="222216" y="488877"/>
                      </a:moveTo>
                      <a:lnTo>
                        <a:pt x="273349" y="488877"/>
                      </a:lnTo>
                      <a:lnTo>
                        <a:pt x="386839" y="488877"/>
                      </a:lnTo>
                      <a:lnTo>
                        <a:pt x="396816" y="488877"/>
                      </a:lnTo>
                      <a:cubicBezTo>
                        <a:pt x="401805" y="488877"/>
                        <a:pt x="405546" y="491362"/>
                        <a:pt x="408041" y="496330"/>
                      </a:cubicBezTo>
                      <a:cubicBezTo>
                        <a:pt x="413029" y="498815"/>
                        <a:pt x="418018" y="503784"/>
                        <a:pt x="421759" y="508753"/>
                      </a:cubicBezTo>
                      <a:lnTo>
                        <a:pt x="482869" y="613098"/>
                      </a:lnTo>
                      <a:lnTo>
                        <a:pt x="541485" y="508753"/>
                      </a:lnTo>
                      <a:cubicBezTo>
                        <a:pt x="545227" y="505026"/>
                        <a:pt x="547721" y="501299"/>
                        <a:pt x="551463" y="497573"/>
                      </a:cubicBezTo>
                      <a:cubicBezTo>
                        <a:pt x="553957" y="492604"/>
                        <a:pt x="558945" y="488877"/>
                        <a:pt x="565181" y="488877"/>
                      </a:cubicBezTo>
                      <a:lnTo>
                        <a:pt x="576405" y="488877"/>
                      </a:lnTo>
                      <a:lnTo>
                        <a:pt x="688649" y="488877"/>
                      </a:lnTo>
                      <a:lnTo>
                        <a:pt x="742276" y="488877"/>
                      </a:lnTo>
                      <a:cubicBezTo>
                        <a:pt x="853272" y="488877"/>
                        <a:pt x="883204" y="522417"/>
                        <a:pt x="933089" y="696326"/>
                      </a:cubicBezTo>
                      <a:lnTo>
                        <a:pt x="961774" y="821789"/>
                      </a:lnTo>
                      <a:cubicBezTo>
                        <a:pt x="970504" y="860297"/>
                        <a:pt x="956785" y="900048"/>
                        <a:pt x="926854" y="926134"/>
                      </a:cubicBezTo>
                      <a:cubicBezTo>
                        <a:pt x="828329" y="1006878"/>
                        <a:pt x="709850" y="1059050"/>
                        <a:pt x="585135" y="1077684"/>
                      </a:cubicBezTo>
                      <a:lnTo>
                        <a:pt x="571417" y="1080168"/>
                      </a:lnTo>
                      <a:cubicBezTo>
                        <a:pt x="562687" y="1080168"/>
                        <a:pt x="553957" y="1082652"/>
                        <a:pt x="545227" y="1082652"/>
                      </a:cubicBezTo>
                      <a:cubicBezTo>
                        <a:pt x="542733" y="1082652"/>
                        <a:pt x="540238" y="1082652"/>
                        <a:pt x="537744" y="1083895"/>
                      </a:cubicBezTo>
                      <a:cubicBezTo>
                        <a:pt x="531508" y="1083895"/>
                        <a:pt x="525273" y="1083895"/>
                        <a:pt x="519037" y="1083895"/>
                      </a:cubicBezTo>
                      <a:cubicBezTo>
                        <a:pt x="515295" y="1083895"/>
                        <a:pt x="512801" y="1085137"/>
                        <a:pt x="509060" y="1085137"/>
                      </a:cubicBezTo>
                      <a:cubicBezTo>
                        <a:pt x="500330" y="1085137"/>
                        <a:pt x="491600" y="1085137"/>
                        <a:pt x="484117" y="1085137"/>
                      </a:cubicBezTo>
                      <a:cubicBezTo>
                        <a:pt x="482869" y="1085137"/>
                        <a:pt x="482869" y="1086379"/>
                        <a:pt x="482869" y="1086379"/>
                      </a:cubicBezTo>
                      <a:cubicBezTo>
                        <a:pt x="481622" y="1086379"/>
                        <a:pt x="480375" y="1085137"/>
                        <a:pt x="480375" y="1085137"/>
                      </a:cubicBezTo>
                      <a:cubicBezTo>
                        <a:pt x="471645" y="1085137"/>
                        <a:pt x="462915" y="1085137"/>
                        <a:pt x="455432" y="1085137"/>
                      </a:cubicBezTo>
                      <a:cubicBezTo>
                        <a:pt x="451691" y="1085137"/>
                        <a:pt x="449197" y="1083895"/>
                        <a:pt x="445455" y="1083895"/>
                      </a:cubicBezTo>
                      <a:cubicBezTo>
                        <a:pt x="439219" y="1083895"/>
                        <a:pt x="431737" y="1083895"/>
                        <a:pt x="425501" y="1082652"/>
                      </a:cubicBezTo>
                      <a:cubicBezTo>
                        <a:pt x="423006" y="1082652"/>
                        <a:pt x="420512" y="1082652"/>
                        <a:pt x="419265" y="1082652"/>
                      </a:cubicBezTo>
                      <a:cubicBezTo>
                        <a:pt x="408041" y="1081410"/>
                        <a:pt x="398064" y="1080168"/>
                        <a:pt x="388086" y="1078926"/>
                      </a:cubicBezTo>
                      <a:lnTo>
                        <a:pt x="375615" y="1077684"/>
                      </a:lnTo>
                      <a:lnTo>
                        <a:pt x="375615" y="1076441"/>
                      </a:lnTo>
                      <a:cubicBezTo>
                        <a:pt x="252147" y="1057808"/>
                        <a:pt x="134916" y="1005636"/>
                        <a:pt x="37638" y="926134"/>
                      </a:cubicBezTo>
                      <a:cubicBezTo>
                        <a:pt x="6459" y="900048"/>
                        <a:pt x="-6012" y="860297"/>
                        <a:pt x="2718" y="821789"/>
                      </a:cubicBezTo>
                      <a:lnTo>
                        <a:pt x="31402" y="697568"/>
                      </a:lnTo>
                      <a:cubicBezTo>
                        <a:pt x="80041" y="522417"/>
                        <a:pt x="111220" y="488877"/>
                        <a:pt x="222216" y="488877"/>
                      </a:cubicBezTo>
                      <a:close/>
                      <a:moveTo>
                        <a:pt x="544229" y="139198"/>
                      </a:moveTo>
                      <a:cubicBezTo>
                        <a:pt x="470901" y="191397"/>
                        <a:pt x="383903" y="202583"/>
                        <a:pt x="329218" y="202583"/>
                      </a:cubicBezTo>
                      <a:cubicBezTo>
                        <a:pt x="309333" y="202583"/>
                        <a:pt x="294418" y="201340"/>
                        <a:pt x="283233" y="200097"/>
                      </a:cubicBezTo>
                      <a:cubicBezTo>
                        <a:pt x="281990" y="207554"/>
                        <a:pt x="281990" y="215011"/>
                        <a:pt x="281990" y="221225"/>
                      </a:cubicBezTo>
                      <a:cubicBezTo>
                        <a:pt x="281990" y="328109"/>
                        <a:pt x="367746" y="415108"/>
                        <a:pt x="474630" y="415108"/>
                      </a:cubicBezTo>
                      <a:cubicBezTo>
                        <a:pt x="575300" y="415108"/>
                        <a:pt x="659813" y="335566"/>
                        <a:pt x="666027" y="234897"/>
                      </a:cubicBezTo>
                      <a:cubicBezTo>
                        <a:pt x="595185" y="228682"/>
                        <a:pt x="559143" y="170269"/>
                        <a:pt x="544229" y="139198"/>
                      </a:cubicBezTo>
                      <a:close/>
                      <a:moveTo>
                        <a:pt x="606371" y="82028"/>
                      </a:moveTo>
                      <a:cubicBezTo>
                        <a:pt x="593942" y="96942"/>
                        <a:pt x="581514" y="109370"/>
                        <a:pt x="567843" y="120556"/>
                      </a:cubicBezTo>
                      <a:cubicBezTo>
                        <a:pt x="576543" y="142927"/>
                        <a:pt x="603885" y="198854"/>
                        <a:pt x="666027" y="206311"/>
                      </a:cubicBezTo>
                      <a:cubicBezTo>
                        <a:pt x="662299" y="157841"/>
                        <a:pt x="639927" y="113099"/>
                        <a:pt x="606371" y="82028"/>
                      </a:cubicBezTo>
                      <a:close/>
                      <a:moveTo>
                        <a:pt x="474630" y="28586"/>
                      </a:moveTo>
                      <a:cubicBezTo>
                        <a:pt x="386389" y="28586"/>
                        <a:pt x="310575" y="89485"/>
                        <a:pt x="288204" y="171512"/>
                      </a:cubicBezTo>
                      <a:cubicBezTo>
                        <a:pt x="336675" y="176483"/>
                        <a:pt x="487058" y="181455"/>
                        <a:pt x="584000" y="63385"/>
                      </a:cubicBezTo>
                      <a:cubicBezTo>
                        <a:pt x="552929" y="41014"/>
                        <a:pt x="515644" y="28586"/>
                        <a:pt x="474630" y="28586"/>
                      </a:cubicBezTo>
                      <a:close/>
                      <a:moveTo>
                        <a:pt x="474630" y="0"/>
                      </a:moveTo>
                      <a:cubicBezTo>
                        <a:pt x="596428" y="0"/>
                        <a:pt x="695855" y="99427"/>
                        <a:pt x="695855" y="221225"/>
                      </a:cubicBezTo>
                      <a:cubicBezTo>
                        <a:pt x="695855" y="344266"/>
                        <a:pt x="596428" y="443693"/>
                        <a:pt x="474630" y="443693"/>
                      </a:cubicBezTo>
                      <a:cubicBezTo>
                        <a:pt x="352832" y="443693"/>
                        <a:pt x="252162" y="344266"/>
                        <a:pt x="252162" y="221225"/>
                      </a:cubicBezTo>
                      <a:cubicBezTo>
                        <a:pt x="252162" y="99427"/>
                        <a:pt x="352832" y="0"/>
                        <a:pt x="474630" y="0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ffectLst/>
              </p:spPr>
              <p:txBody>
                <a:bodyPr wrap="square" anchor="ctr">
                  <a:noAutofit/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3599">
                    <a:latin typeface="Poppins" panose="00000500000000000000" pitchFamily="2" charset="0"/>
                  </a:endParaRPr>
                </a:p>
              </p:txBody>
            </p:sp>
            <p:sp>
              <p:nvSpPr>
                <p:cNvPr id="31" name="Freeform 49">
                  <a:extLst>
                    <a:ext uri="{FF2B5EF4-FFF2-40B4-BE49-F238E27FC236}">
                      <a16:creationId xmlns:a16="http://schemas.microsoft.com/office/drawing/2014/main" id="{698750FE-14CC-581A-22C1-7BB3882F01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03580" y="3640481"/>
                  <a:ext cx="906625" cy="531581"/>
                </a:xfrm>
                <a:custGeom>
                  <a:avLst/>
                  <a:gdLst>
                    <a:gd name="connsiteX0" fmla="*/ 654472 w 906625"/>
                    <a:gd name="connsiteY0" fmla="*/ 0 h 531581"/>
                    <a:gd name="connsiteX1" fmla="*/ 713182 w 906625"/>
                    <a:gd name="connsiteY1" fmla="*/ 0 h 531581"/>
                    <a:gd name="connsiteX2" fmla="*/ 876821 w 906625"/>
                    <a:gd name="connsiteY2" fmla="*/ 186302 h 531581"/>
                    <a:gd name="connsiteX3" fmla="*/ 904302 w 906625"/>
                    <a:gd name="connsiteY3" fmla="*/ 310503 h 531581"/>
                    <a:gd name="connsiteX4" fmla="*/ 879319 w 906625"/>
                    <a:gd name="connsiteY4" fmla="*/ 386266 h 531581"/>
                    <a:gd name="connsiteX5" fmla="*/ 728172 w 906625"/>
                    <a:gd name="connsiteY5" fmla="*/ 479417 h 531581"/>
                    <a:gd name="connsiteX6" fmla="*/ 728172 w 906625"/>
                    <a:gd name="connsiteY6" fmla="*/ 245919 h 531581"/>
                    <a:gd name="connsiteX7" fmla="*/ 714431 w 906625"/>
                    <a:gd name="connsiteY7" fmla="*/ 231014 h 531581"/>
                    <a:gd name="connsiteX8" fmla="*/ 699442 w 906625"/>
                    <a:gd name="connsiteY8" fmla="*/ 245919 h 531581"/>
                    <a:gd name="connsiteX9" fmla="*/ 699442 w 906625"/>
                    <a:gd name="connsiteY9" fmla="*/ 491837 h 531581"/>
                    <a:gd name="connsiteX10" fmla="*/ 555789 w 906625"/>
                    <a:gd name="connsiteY10" fmla="*/ 531581 h 531581"/>
                    <a:gd name="connsiteX11" fmla="*/ 555789 w 906625"/>
                    <a:gd name="connsiteY11" fmla="*/ 416074 h 531581"/>
                    <a:gd name="connsiteX12" fmla="*/ 549544 w 906625"/>
                    <a:gd name="connsiteY12" fmla="*/ 375088 h 531581"/>
                    <a:gd name="connsiteX13" fmla="*/ 484588 w 906625"/>
                    <a:gd name="connsiteY13" fmla="*/ 126685 h 531581"/>
                    <a:gd name="connsiteX14" fmla="*/ 654472 w 906625"/>
                    <a:gd name="connsiteY14" fmla="*/ 0 h 531581"/>
                    <a:gd name="connsiteX15" fmla="*/ 547228 w 906625"/>
                    <a:gd name="connsiteY15" fmla="*/ 0 h 531581"/>
                    <a:gd name="connsiteX16" fmla="*/ 626154 w 906625"/>
                    <a:gd name="connsiteY16" fmla="*/ 0 h 531581"/>
                    <a:gd name="connsiteX17" fmla="*/ 484588 w 906625"/>
                    <a:gd name="connsiteY17" fmla="*/ 97623 h 531581"/>
                    <a:gd name="connsiteX18" fmla="*/ 538458 w 906625"/>
                    <a:gd name="connsiteY18" fmla="*/ 5007 h 531581"/>
                    <a:gd name="connsiteX19" fmla="*/ 547228 w 906625"/>
                    <a:gd name="connsiteY19" fmla="*/ 0 h 531581"/>
                    <a:gd name="connsiteX20" fmla="*/ 281346 w 906625"/>
                    <a:gd name="connsiteY20" fmla="*/ 0 h 531581"/>
                    <a:gd name="connsiteX21" fmla="*/ 360143 w 906625"/>
                    <a:gd name="connsiteY21" fmla="*/ 0 h 531581"/>
                    <a:gd name="connsiteX22" fmla="*/ 369992 w 906625"/>
                    <a:gd name="connsiteY22" fmla="*/ 5007 h 531581"/>
                    <a:gd name="connsiteX23" fmla="*/ 422934 w 906625"/>
                    <a:gd name="connsiteY23" fmla="*/ 97623 h 531581"/>
                    <a:gd name="connsiteX24" fmla="*/ 281346 w 906625"/>
                    <a:gd name="connsiteY24" fmla="*/ 0 h 531581"/>
                    <a:gd name="connsiteX25" fmla="*/ 193425 w 906625"/>
                    <a:gd name="connsiteY25" fmla="*/ 0 h 531581"/>
                    <a:gd name="connsiteX26" fmla="*/ 248485 w 906625"/>
                    <a:gd name="connsiteY26" fmla="*/ 0 h 531581"/>
                    <a:gd name="connsiteX27" fmla="*/ 417420 w 906625"/>
                    <a:gd name="connsiteY27" fmla="*/ 126981 h 531581"/>
                    <a:gd name="connsiteX28" fmla="*/ 352349 w 906625"/>
                    <a:gd name="connsiteY28" fmla="*/ 375964 h 531581"/>
                    <a:gd name="connsiteX29" fmla="*/ 347343 w 906625"/>
                    <a:gd name="connsiteY29" fmla="*/ 417046 h 531581"/>
                    <a:gd name="connsiteX30" fmla="*/ 347343 w 906625"/>
                    <a:gd name="connsiteY30" fmla="*/ 531578 h 531581"/>
                    <a:gd name="connsiteX31" fmla="*/ 205939 w 906625"/>
                    <a:gd name="connsiteY31" fmla="*/ 492986 h 531581"/>
                    <a:gd name="connsiteX32" fmla="*/ 205939 w 906625"/>
                    <a:gd name="connsiteY32" fmla="*/ 246493 h 531581"/>
                    <a:gd name="connsiteX33" fmla="*/ 192174 w 906625"/>
                    <a:gd name="connsiteY33" fmla="*/ 231554 h 531581"/>
                    <a:gd name="connsiteX34" fmla="*/ 177157 w 906625"/>
                    <a:gd name="connsiteY34" fmla="*/ 246493 h 531581"/>
                    <a:gd name="connsiteX35" fmla="*/ 177157 w 906625"/>
                    <a:gd name="connsiteY35" fmla="*/ 480537 h 531581"/>
                    <a:gd name="connsiteX36" fmla="*/ 26993 w 906625"/>
                    <a:gd name="connsiteY36" fmla="*/ 387168 h 531581"/>
                    <a:gd name="connsiteX37" fmla="*/ 1966 w 906625"/>
                    <a:gd name="connsiteY37" fmla="*/ 311229 h 531581"/>
                    <a:gd name="connsiteX38" fmla="*/ 29496 w 906625"/>
                    <a:gd name="connsiteY38" fmla="*/ 187982 h 531581"/>
                    <a:gd name="connsiteX39" fmla="*/ 193425 w 906625"/>
                    <a:gd name="connsiteY39" fmla="*/ 0 h 531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906625" h="531581">
                      <a:moveTo>
                        <a:pt x="654472" y="0"/>
                      </a:moveTo>
                      <a:lnTo>
                        <a:pt x="713182" y="0"/>
                      </a:lnTo>
                      <a:cubicBezTo>
                        <a:pt x="803121" y="0"/>
                        <a:pt x="828104" y="16146"/>
                        <a:pt x="876821" y="186302"/>
                      </a:cubicBezTo>
                      <a:lnTo>
                        <a:pt x="904302" y="310503"/>
                      </a:lnTo>
                      <a:cubicBezTo>
                        <a:pt x="911797" y="339069"/>
                        <a:pt x="900554" y="367636"/>
                        <a:pt x="879319" y="386266"/>
                      </a:cubicBezTo>
                      <a:cubicBezTo>
                        <a:pt x="833100" y="423526"/>
                        <a:pt x="781885" y="454577"/>
                        <a:pt x="728172" y="479417"/>
                      </a:cubicBezTo>
                      <a:lnTo>
                        <a:pt x="728172" y="245919"/>
                      </a:lnTo>
                      <a:cubicBezTo>
                        <a:pt x="728172" y="237224"/>
                        <a:pt x="721926" y="231014"/>
                        <a:pt x="714431" y="231014"/>
                      </a:cubicBezTo>
                      <a:cubicBezTo>
                        <a:pt x="706936" y="231014"/>
                        <a:pt x="699442" y="237224"/>
                        <a:pt x="699442" y="245919"/>
                      </a:cubicBezTo>
                      <a:lnTo>
                        <a:pt x="699442" y="491837"/>
                      </a:lnTo>
                      <a:cubicBezTo>
                        <a:pt x="653223" y="510467"/>
                        <a:pt x="604506" y="524129"/>
                        <a:pt x="555789" y="531581"/>
                      </a:cubicBezTo>
                      <a:lnTo>
                        <a:pt x="555789" y="416074"/>
                      </a:lnTo>
                      <a:cubicBezTo>
                        <a:pt x="555789" y="402412"/>
                        <a:pt x="553291" y="388750"/>
                        <a:pt x="549544" y="375088"/>
                      </a:cubicBezTo>
                      <a:lnTo>
                        <a:pt x="484588" y="126685"/>
                      </a:lnTo>
                      <a:cubicBezTo>
                        <a:pt x="613250" y="115507"/>
                        <a:pt x="646977" y="32293"/>
                        <a:pt x="654472" y="0"/>
                      </a:cubicBezTo>
                      <a:close/>
                      <a:moveTo>
                        <a:pt x="547228" y="0"/>
                      </a:moveTo>
                      <a:lnTo>
                        <a:pt x="626154" y="0"/>
                      </a:lnTo>
                      <a:cubicBezTo>
                        <a:pt x="617385" y="30038"/>
                        <a:pt x="587317" y="88862"/>
                        <a:pt x="484588" y="97623"/>
                      </a:cubicBezTo>
                      <a:lnTo>
                        <a:pt x="538458" y="5007"/>
                      </a:lnTo>
                      <a:cubicBezTo>
                        <a:pt x="539711" y="2503"/>
                        <a:pt x="543470" y="0"/>
                        <a:pt x="547228" y="0"/>
                      </a:cubicBezTo>
                      <a:close/>
                      <a:moveTo>
                        <a:pt x="281346" y="0"/>
                      </a:moveTo>
                      <a:lnTo>
                        <a:pt x="360143" y="0"/>
                      </a:lnTo>
                      <a:cubicBezTo>
                        <a:pt x="365067" y="0"/>
                        <a:pt x="367530" y="2503"/>
                        <a:pt x="369992" y="5007"/>
                      </a:cubicBezTo>
                      <a:lnTo>
                        <a:pt x="422934" y="97623"/>
                      </a:lnTo>
                      <a:cubicBezTo>
                        <a:pt x="320744" y="90113"/>
                        <a:pt x="289964" y="30038"/>
                        <a:pt x="281346" y="0"/>
                      </a:cubicBezTo>
                      <a:close/>
                      <a:moveTo>
                        <a:pt x="193425" y="0"/>
                      </a:moveTo>
                      <a:lnTo>
                        <a:pt x="248485" y="0"/>
                      </a:lnTo>
                      <a:cubicBezTo>
                        <a:pt x="257245" y="32368"/>
                        <a:pt x="291032" y="115777"/>
                        <a:pt x="417420" y="126981"/>
                      </a:cubicBezTo>
                      <a:lnTo>
                        <a:pt x="352349" y="375964"/>
                      </a:lnTo>
                      <a:cubicBezTo>
                        <a:pt x="348594" y="389658"/>
                        <a:pt x="347343" y="403352"/>
                        <a:pt x="347343" y="417046"/>
                      </a:cubicBezTo>
                      <a:lnTo>
                        <a:pt x="347343" y="531578"/>
                      </a:lnTo>
                      <a:cubicBezTo>
                        <a:pt x="298540" y="524109"/>
                        <a:pt x="252239" y="511660"/>
                        <a:pt x="205939" y="492986"/>
                      </a:cubicBezTo>
                      <a:lnTo>
                        <a:pt x="205939" y="246493"/>
                      </a:lnTo>
                      <a:cubicBezTo>
                        <a:pt x="205939" y="237779"/>
                        <a:pt x="199682" y="231554"/>
                        <a:pt x="192174" y="231554"/>
                      </a:cubicBezTo>
                      <a:cubicBezTo>
                        <a:pt x="184665" y="231554"/>
                        <a:pt x="177157" y="237779"/>
                        <a:pt x="177157" y="246493"/>
                      </a:cubicBezTo>
                      <a:lnTo>
                        <a:pt x="177157" y="480537"/>
                      </a:lnTo>
                      <a:cubicBezTo>
                        <a:pt x="124600" y="455639"/>
                        <a:pt x="72042" y="424516"/>
                        <a:pt x="26993" y="387168"/>
                      </a:cubicBezTo>
                      <a:cubicBezTo>
                        <a:pt x="4469" y="368495"/>
                        <a:pt x="-4291" y="339862"/>
                        <a:pt x="1966" y="311229"/>
                      </a:cubicBezTo>
                      <a:lnTo>
                        <a:pt x="29496" y="187982"/>
                      </a:lnTo>
                      <a:cubicBezTo>
                        <a:pt x="78299" y="16184"/>
                        <a:pt x="102075" y="0"/>
                        <a:pt x="193425" y="0"/>
                      </a:cubicBezTo>
                      <a:close/>
                    </a:path>
                  </a:pathLst>
                </a:custGeom>
                <a:solidFill>
                  <a:srgbClr val="2E635E"/>
                </a:solidFill>
                <a:ln>
                  <a:noFill/>
                </a:ln>
                <a:effectLst/>
              </p:spPr>
              <p:txBody>
                <a:bodyPr wrap="square" anchor="ctr">
                  <a:noAutofit/>
                </a:bodyPr>
                <a:lstStyle>
                  <a:defPPr>
                    <a:defRPr lang="en-US"/>
                  </a:defPPr>
                  <a:lvl1pPr marL="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91421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828434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2742651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3656868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4571086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485303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399520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313737" algn="l" defTabSz="1828434" rtl="0" eaLnBrk="1" latinLnBrk="0" hangingPunct="1"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3599">
                    <a:latin typeface="Poppins" panose="00000500000000000000" pitchFamily="2" charset="0"/>
                  </a:endParaRPr>
                </a:p>
              </p:txBody>
            </p:sp>
          </p:grpSp>
          <p:pic>
            <p:nvPicPr>
              <p:cNvPr id="17" name="Google Shape;293;p28">
                <a:extLst>
                  <a:ext uri="{FF2B5EF4-FFF2-40B4-BE49-F238E27FC236}">
                    <a16:creationId xmlns:a16="http://schemas.microsoft.com/office/drawing/2014/main" id="{1D9BB2FE-BF1C-2ACA-25B9-C29772DD313A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13079372" y="6042423"/>
                <a:ext cx="251645" cy="17315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6C206507-7B96-CBD5-4FDD-02EBFCE5F474}"/>
              </a:ext>
            </a:extLst>
          </p:cNvPr>
          <p:cNvSpPr txBox="1"/>
          <p:nvPr/>
        </p:nvSpPr>
        <p:spPr>
          <a:xfrm>
            <a:off x="7564915" y="1752978"/>
            <a:ext cx="1090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SzPts val="1600"/>
              <a:defRPr/>
            </a:pPr>
            <a:r>
              <a:rPr lang="en-IE" sz="1400" kern="0" dirty="0">
                <a:solidFill>
                  <a:srgbClr val="2C2C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Lead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E7D5D59-AA59-9279-EF75-73AAD06CF0D9}"/>
              </a:ext>
            </a:extLst>
          </p:cNvPr>
          <p:cNvSpPr txBox="1"/>
          <p:nvPr/>
        </p:nvSpPr>
        <p:spPr>
          <a:xfrm>
            <a:off x="7564915" y="2849017"/>
            <a:ext cx="1402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SzPts val="1600"/>
              <a:defRPr/>
            </a:pPr>
            <a:r>
              <a:rPr lang="en-IE" sz="1400" kern="0" dirty="0">
                <a:solidFill>
                  <a:srgbClr val="2C2C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Manager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ACB99C-D56A-1AB4-B28C-79017D9BDE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6269" y="3442931"/>
            <a:ext cx="10549181" cy="40100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4C0114-EF60-5DD4-B34F-A0C2987E3F67}"/>
              </a:ext>
            </a:extLst>
          </p:cNvPr>
          <p:cNvSpPr txBox="1"/>
          <p:nvPr/>
        </p:nvSpPr>
        <p:spPr>
          <a:xfrm>
            <a:off x="5137865" y="3734591"/>
            <a:ext cx="7349706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IE" sz="1600" kern="0" dirty="0">
                <a:solidFill>
                  <a:schemeClr val="bg1"/>
                </a:solidFill>
                <a:latin typeface="Montserrat Medium"/>
                <a:cs typeface="Arial"/>
              </a:rPr>
              <a:t>Keep up to date with the work at </a:t>
            </a:r>
            <a:r>
              <a:rPr lang="en-IE" sz="1600" kern="0" dirty="0">
                <a:ea typeface="+mn-lt"/>
                <a:cs typeface="+mn-lt"/>
                <a:hlinkClick r:id="rId8"/>
              </a:rPr>
              <a:t>https://www.naturefinance.net/making-change/data-disclosure-and-frameworks/finance-nature-alignment/</a:t>
            </a:r>
            <a:r>
              <a:rPr lang="en-IE" sz="1600" kern="0" dirty="0">
                <a:ea typeface="+mn-lt"/>
                <a:cs typeface="+mn-lt"/>
              </a:rPr>
              <a:t>  </a:t>
            </a:r>
            <a:endParaRPr lang="en-IE" sz="1600" kern="0" dirty="0">
              <a:solidFill>
                <a:schemeClr val="bg1"/>
              </a:solidFill>
              <a:latin typeface="Montserrat Medium" pitchFamily="2" charset="0"/>
              <a:cs typeface="Arial"/>
            </a:endParaRPr>
          </a:p>
        </p:txBody>
      </p:sp>
    </p:spTree>
  </p:cSld>
  <p:clrMapOvr>
    <a:masterClrMapping/>
  </p:clrMapOvr>
  <p:transition spd="med">
    <p:pull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A079BA-B1EF-F4F6-6A72-21073DC8DE3D}"/>
              </a:ext>
            </a:extLst>
          </p:cNvPr>
          <p:cNvSpPr txBox="1"/>
          <p:nvPr/>
        </p:nvSpPr>
        <p:spPr>
          <a:xfrm>
            <a:off x="647281" y="1593617"/>
            <a:ext cx="1067972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b="1" dirty="0">
              <a:solidFill>
                <a:schemeClr val="bg1"/>
              </a:solidFill>
            </a:endParaRPr>
          </a:p>
          <a:p>
            <a:r>
              <a:rPr lang="en-IE" sz="2400" b="1" dirty="0">
                <a:solidFill>
                  <a:schemeClr val="bg1"/>
                </a:solidFill>
                <a:highlight>
                  <a:srgbClr val="329A7B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ALIGNMENT WITH NATURE</a:t>
            </a:r>
          </a:p>
          <a:p>
            <a:r>
              <a:rPr lang="en-IE" sz="20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extent to which private and public financial flows are consistent, or inconsistent, with achieving the goals of agreed international frameworks for transition to a nature positive world, including the UN Convention on Biological Diversity’s post-2020 Global Biodiversity Framework (GBF).</a:t>
            </a:r>
          </a:p>
          <a:p>
            <a:endParaRPr lang="en-IE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IE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E" sz="2400" b="1" dirty="0">
                <a:solidFill>
                  <a:schemeClr val="bg1"/>
                </a:solidFill>
                <a:highlight>
                  <a:srgbClr val="329A7B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NATURE POSITIVE</a:t>
            </a:r>
          </a:p>
          <a:p>
            <a:endParaRPr lang="en-IE" sz="500" b="1" dirty="0">
              <a:solidFill>
                <a:schemeClr val="bg1"/>
              </a:solidFill>
              <a:highlight>
                <a:srgbClr val="329A7B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E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have adopted a provisional IUCN definition:</a:t>
            </a:r>
          </a:p>
          <a:p>
            <a:endParaRPr lang="en-GB" sz="500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“A Nature-Positive future means that we, as a global society, halt and reverse the loss of nature measured from its current status, reducing future negative impacts alongside restoring and renewing nature, to put both living and non-living nature measurably on the path to recovery.”</a:t>
            </a:r>
            <a:endParaRPr lang="en-IE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CAD071-1F7C-AFFD-CD20-EADDC4F17C5F}"/>
              </a:ext>
            </a:extLst>
          </p:cNvPr>
          <p:cNvSpPr txBox="1"/>
          <p:nvPr/>
        </p:nvSpPr>
        <p:spPr>
          <a:xfrm>
            <a:off x="3446076" y="184337"/>
            <a:ext cx="5402440" cy="541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500"/>
              </a:lnSpc>
              <a:buClr>
                <a:schemeClr val="dk1"/>
              </a:buClr>
              <a:buSzPts val="3500"/>
            </a:pPr>
            <a:r>
              <a:rPr lang="en-IE" sz="3200" dirty="0">
                <a:solidFill>
                  <a:schemeClr val="bg1"/>
                </a:solidFill>
                <a:latin typeface="Montserrat ExtraBold" panose="00000900000000000000" pitchFamily="2" charset="0"/>
              </a:rPr>
              <a:t>SOME KEY DEFINITIONS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2136F9E-B0CD-2CE7-9645-1680F53729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2741" y="6013787"/>
            <a:ext cx="1869933" cy="71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273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2D29D9-76D1-3F15-0BE3-A09305D955D4}"/>
              </a:ext>
            </a:extLst>
          </p:cNvPr>
          <p:cNvSpPr txBox="1"/>
          <p:nvPr/>
        </p:nvSpPr>
        <p:spPr>
          <a:xfrm>
            <a:off x="403241" y="280381"/>
            <a:ext cx="11517337" cy="990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3500"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ExtraBold" panose="00000900000000000000" pitchFamily="2" charset="0"/>
                <a:ea typeface="Montserrat ExtraBold"/>
                <a:cs typeface="Montserrat ExtraBold"/>
                <a:sym typeface="Montserrat ExtraBold"/>
              </a:rPr>
              <a:t>NATURE WILL PLAY A PIVOTAL ROLE IN FINANCIAL DECISION MAKING IN THE NEXT FIVE YEARS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ExtraBold" panose="00000900000000000000" pitchFamily="2" charset="0"/>
              <a:ea typeface="Montserrat ExtraBold"/>
              <a:cs typeface="Montserrat ExtraBold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B89FF3-8496-F8A8-178F-68C7B92A4ABC}"/>
              </a:ext>
            </a:extLst>
          </p:cNvPr>
          <p:cNvSpPr txBox="1"/>
          <p:nvPr/>
        </p:nvSpPr>
        <p:spPr>
          <a:xfrm>
            <a:off x="6861295" y="1662707"/>
            <a:ext cx="4773881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move to build nature into finance is happening now, driven by both regulation (TNFD, SFDR) and investor demand.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Nature and climate are increasingly seen as inseparable, and financial institutions need to address them jointly to manage risk and capture new opportunities.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0BE4608-1243-27BA-036E-42F99F52AE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06" y="3646833"/>
            <a:ext cx="4389120" cy="63089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3FCB633-AA4B-AE3D-1A0F-29CDA9BCFD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06" y="6368448"/>
            <a:ext cx="6309360" cy="2767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B52520E-04FC-758C-BA62-0CF9D118F6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06" y="4360195"/>
            <a:ext cx="4480560" cy="54259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C0CD825-9CB1-C937-E706-7C825CCBEA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06" y="2960489"/>
            <a:ext cx="3840480" cy="6038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42F8C4-1256-4108-3FC9-7D4CEC8DE7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06" y="4985261"/>
            <a:ext cx="5303520" cy="4656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46E192-5536-04B5-CA31-147B7BCD26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9806" y="5533400"/>
            <a:ext cx="5858693" cy="752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8E1A1A-E433-6C16-AE56-9D8CC5F9349E}"/>
              </a:ext>
            </a:extLst>
          </p:cNvPr>
          <p:cNvSpPr txBox="1"/>
          <p:nvPr/>
        </p:nvSpPr>
        <p:spPr>
          <a:xfrm>
            <a:off x="3153419" y="5940802"/>
            <a:ext cx="2704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400" b="0" i="1" u="none" strike="noStrike" kern="1200" cap="none" spc="0" normalizeH="0" baseline="0" noProof="0" dirty="0">
                <a:ln>
                  <a:noFill/>
                </a:ln>
                <a:solidFill>
                  <a:srgbClr val="7C3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(Dasgupta Review)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E16251-C2DE-14EA-BA39-CF724DF63393}"/>
              </a:ext>
            </a:extLst>
          </p:cNvPr>
          <p:cNvSpPr txBox="1"/>
          <p:nvPr/>
        </p:nvSpPr>
        <p:spPr>
          <a:xfrm>
            <a:off x="399806" y="1554582"/>
            <a:ext cx="3309254" cy="132343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Nature Markets produce US$7.3 trillion worth of goods and services, equivalent to 8.6% of Global GDP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6588298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62F18C2-4630-B3B3-E147-197DEBBDFA93}"/>
              </a:ext>
            </a:extLst>
          </p:cNvPr>
          <p:cNvSpPr txBox="1"/>
          <p:nvPr/>
        </p:nvSpPr>
        <p:spPr>
          <a:xfrm>
            <a:off x="125498" y="165486"/>
            <a:ext cx="11924342" cy="99001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ts val="3500"/>
              </a:lnSpc>
              <a:buClr>
                <a:schemeClr val="dk1"/>
              </a:buClr>
              <a:buSzPts val="3500"/>
            </a:pPr>
            <a:r>
              <a:rPr lang="pt-BR" sz="3200" dirty="0">
                <a:solidFill>
                  <a:schemeClr val="bg1"/>
                </a:solidFill>
                <a:latin typeface="Montserrat ExtraBold" panose="00000900000000000000" pitchFamily="2" charset="0"/>
                <a:ea typeface="Montserrat ExtraBold"/>
                <a:cs typeface="Montserrat ExtraBold"/>
              </a:rPr>
              <a:t>GOVERNMENTS NEED TOOLS TO MEASURE NATURE ALIGNMENT &amp; DEVELOP STRATEGIES TO INCREASE IT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A8BADB0-40D7-8040-0E22-7CC76C066E16}"/>
              </a:ext>
            </a:extLst>
          </p:cNvPr>
          <p:cNvGrpSpPr/>
          <p:nvPr/>
        </p:nvGrpSpPr>
        <p:grpSpPr>
          <a:xfrm>
            <a:off x="644600" y="1341682"/>
            <a:ext cx="10690938" cy="1728270"/>
            <a:chOff x="508754" y="1713121"/>
            <a:chExt cx="10690938" cy="1728270"/>
          </a:xfrm>
        </p:grpSpPr>
        <p:pic>
          <p:nvPicPr>
            <p:cNvPr id="3" name="Graphic 2" descr="Document with solid fill">
              <a:extLst>
                <a:ext uri="{FF2B5EF4-FFF2-40B4-BE49-F238E27FC236}">
                  <a16:creationId xmlns:a16="http://schemas.microsoft.com/office/drawing/2014/main" id="{7C84AE22-E47B-BEA1-C81C-19E5DDF075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08754" y="1713121"/>
              <a:ext cx="990014" cy="99001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C386E15-35E2-E0A2-5100-AEC63C5BEAA9}"/>
                </a:ext>
              </a:extLst>
            </p:cNvPr>
            <p:cNvSpPr txBox="1"/>
            <p:nvPr/>
          </p:nvSpPr>
          <p:spPr>
            <a:xfrm>
              <a:off x="1817126" y="1846154"/>
              <a:ext cx="227491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highlight>
                    <a:srgbClr val="329A7B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CBD AND NATIONAL REPORTING</a:t>
              </a:r>
              <a:endParaRPr lang="en-US" b="1" dirty="0">
                <a:solidFill>
                  <a:schemeClr val="bg1"/>
                </a:solidFill>
                <a:highlight>
                  <a:srgbClr val="329A7B"/>
                </a:highlight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4A76A66-43E5-7EA7-F2B7-78FE1BFAC1DD}"/>
                </a:ext>
              </a:extLst>
            </p:cNvPr>
            <p:cNvSpPr txBox="1"/>
            <p:nvPr/>
          </p:nvSpPr>
          <p:spPr>
            <a:xfrm>
              <a:off x="4145749" y="1794786"/>
              <a:ext cx="7053943" cy="1646605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285750" indent="-285750" algn="just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chemeClr val="bg1"/>
                  </a:solidFill>
                  <a:latin typeface="Calibri"/>
                  <a:cs typeface="Calibri"/>
                </a:rPr>
                <a:t>Governments need to address requirements around measuring and reporting nature alignment of their National Biodiversity Finance Plans under the Post-2020 Global Biodiversity Framework.</a:t>
              </a:r>
            </a:p>
            <a:p>
              <a:pPr marL="285750" indent="-285750" algn="just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chemeClr val="bg1"/>
                  </a:solidFill>
                  <a:latin typeface="Calibri"/>
                  <a:cs typeface="Calibri"/>
                </a:rPr>
                <a:t>Ministries need to assess and report nature alignment of their expenditure plans, increasingly important with the international push towards tracking public finance flows into nature and climate.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64AB4F9-8288-FC29-FF21-298A42B04FA8}"/>
              </a:ext>
            </a:extLst>
          </p:cNvPr>
          <p:cNvGrpSpPr/>
          <p:nvPr/>
        </p:nvGrpSpPr>
        <p:grpSpPr>
          <a:xfrm>
            <a:off x="644600" y="3263434"/>
            <a:ext cx="10648359" cy="1268759"/>
            <a:chOff x="562778" y="3562955"/>
            <a:chExt cx="10648359" cy="1268759"/>
          </a:xfrm>
        </p:grpSpPr>
        <p:pic>
          <p:nvPicPr>
            <p:cNvPr id="12" name="Graphic 11" descr="Pie chart with solid fill">
              <a:extLst>
                <a:ext uri="{FF2B5EF4-FFF2-40B4-BE49-F238E27FC236}">
                  <a16:creationId xmlns:a16="http://schemas.microsoft.com/office/drawing/2014/main" id="{A5694950-5BED-97ED-C375-9FEA2D650D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62778" y="3562955"/>
              <a:ext cx="990014" cy="99001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1BE0292-8DD9-D80D-A1CB-9EE2998FE5A2}"/>
                </a:ext>
              </a:extLst>
            </p:cNvPr>
            <p:cNvSpPr txBox="1"/>
            <p:nvPr/>
          </p:nvSpPr>
          <p:spPr>
            <a:xfrm>
              <a:off x="1813769" y="3730740"/>
              <a:ext cx="227491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highlight>
                    <a:srgbClr val="329A7B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PUBLIC EXPENDITURE PLANS</a:t>
              </a:r>
              <a:endParaRPr lang="en-US" b="1" dirty="0">
                <a:solidFill>
                  <a:schemeClr val="bg1"/>
                </a:solidFill>
                <a:highlight>
                  <a:srgbClr val="329A7B"/>
                </a:highlight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D45328D-F68A-DA92-4738-480323B323CA}"/>
                </a:ext>
              </a:extLst>
            </p:cNvPr>
            <p:cNvSpPr txBox="1"/>
            <p:nvPr/>
          </p:nvSpPr>
          <p:spPr>
            <a:xfrm>
              <a:off x="4157194" y="3677552"/>
              <a:ext cx="7053943" cy="1154162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285750" indent="-285750" algn="just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chemeClr val="bg1"/>
                  </a:solidFill>
                  <a:latin typeface="Calibri"/>
                  <a:cs typeface="Calibri"/>
                </a:rPr>
                <a:t>Public sector managers want to build public expenditure plans that account for nature alignment and delivering on their biodiversity targets.</a:t>
              </a:r>
            </a:p>
            <a:p>
              <a:pPr marL="285750" indent="-285750" algn="just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chemeClr val="bg1"/>
                  </a:solidFill>
                  <a:latin typeface="Calibri"/>
                  <a:cs typeface="Calibri"/>
                </a:rPr>
                <a:t>Government officials want to account for nature when making funding allocation and investment decisions.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71B2221-A6D8-E3C1-11ED-A65C0AC4EAAE}"/>
              </a:ext>
            </a:extLst>
          </p:cNvPr>
          <p:cNvGrpSpPr/>
          <p:nvPr/>
        </p:nvGrpSpPr>
        <p:grpSpPr>
          <a:xfrm>
            <a:off x="644600" y="4779380"/>
            <a:ext cx="10513257" cy="967589"/>
            <a:chOff x="439056" y="5629683"/>
            <a:chExt cx="10513257" cy="967589"/>
          </a:xfrm>
        </p:grpSpPr>
        <p:pic>
          <p:nvPicPr>
            <p:cNvPr id="17" name="Graphic 16" descr="Bar chart with solid fill">
              <a:extLst>
                <a:ext uri="{FF2B5EF4-FFF2-40B4-BE49-F238E27FC236}">
                  <a16:creationId xmlns:a16="http://schemas.microsoft.com/office/drawing/2014/main" id="{A6B57645-409C-10BA-D5CF-08A4039B3C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39056" y="5629683"/>
              <a:ext cx="936348" cy="936348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8F862F7-C1CE-60F2-CF2B-12E5A24A0BA0}"/>
                </a:ext>
              </a:extLst>
            </p:cNvPr>
            <p:cNvSpPr txBox="1"/>
            <p:nvPr/>
          </p:nvSpPr>
          <p:spPr>
            <a:xfrm>
              <a:off x="1704849" y="5841026"/>
              <a:ext cx="2274916" cy="646331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highlight>
                    <a:srgbClr val="329A7B"/>
                  </a:highlight>
                  <a:latin typeface="Calibri"/>
                  <a:cs typeface="Calibri"/>
                </a:rPr>
                <a:t>ASSESSMENT AND SCENARIO BUILDING</a:t>
              </a:r>
              <a:endParaRPr lang="en-US" dirty="0">
                <a:solidFill>
                  <a:schemeClr val="bg1"/>
                </a:solidFill>
                <a:highlight>
                  <a:srgbClr val="329A7B"/>
                </a:highlight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CAE33F7-693B-08E2-8FEA-FC41293CDA74}"/>
                </a:ext>
              </a:extLst>
            </p:cNvPr>
            <p:cNvSpPr txBox="1"/>
            <p:nvPr/>
          </p:nvSpPr>
          <p:spPr>
            <a:xfrm>
              <a:off x="3964963" y="5766275"/>
              <a:ext cx="6987350" cy="830997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chemeClr val="bg1"/>
                  </a:solidFill>
                  <a:latin typeface="Calibri"/>
                  <a:cs typeface="Calibri"/>
                </a:rPr>
                <a:t>Governments want to assess alternative scenarios to increase the nature alignment of their expenditure and develop transition strategies and plans for a nature positive, net-zero future. </a:t>
              </a:r>
              <a:endPara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935447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A4EDD7F-409E-D10A-E87A-5DC8FE337051}"/>
              </a:ext>
            </a:extLst>
          </p:cNvPr>
          <p:cNvSpPr txBox="1"/>
          <p:nvPr/>
        </p:nvSpPr>
        <p:spPr>
          <a:xfrm>
            <a:off x="7230891" y="2225799"/>
            <a:ext cx="4649091" cy="33239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/>
              </a:rPr>
              <a:t>The </a:t>
            </a:r>
            <a:r>
              <a:rPr lang="en-US" sz="1400" b="1" dirty="0" err="1">
                <a:solidFill>
                  <a:srgbClr val="FFFFFF"/>
                </a:solidFill>
                <a:latin typeface="Montserrat Medium"/>
              </a:rPr>
              <a:t>NatureFinance</a:t>
            </a:r>
            <a:r>
              <a:rPr lang="en-US" sz="1400" b="1" dirty="0">
                <a:solidFill>
                  <a:srgbClr val="FFFFFF"/>
                </a:solidFill>
                <a:latin typeface="Montserrat Medium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/>
              </a:rPr>
              <a:t>Alignment t</a:t>
            </a:r>
            <a:r>
              <a:rPr lang="en-US" sz="1400" b="1" dirty="0" err="1">
                <a:solidFill>
                  <a:srgbClr val="FFFFFF"/>
                </a:solidFill>
                <a:latin typeface="Montserrat Medium"/>
              </a:rPr>
              <a:t>ool</a:t>
            </a:r>
            <a:r>
              <a:rPr lang="en-US" sz="1400" b="1" dirty="0">
                <a:solidFill>
                  <a:srgbClr val="FFFFFF"/>
                </a:solidFill>
                <a:latin typeface="Montserrat Medium"/>
              </a:rPr>
              <a:t> 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/>
              </a:rPr>
              <a:t>leverages existing climate alignment tools used by governments and financial institutions.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Medium" pitchFamily="2" charset="77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Medium" pitchFamily="2" charset="77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/>
              </a:rPr>
              <a:t>The t</a:t>
            </a:r>
            <a:r>
              <a:rPr lang="en-US" sz="1400" b="1" dirty="0" err="1">
                <a:solidFill>
                  <a:srgbClr val="FFFFFF"/>
                </a:solidFill>
                <a:latin typeface="Montserrat Medium"/>
              </a:rPr>
              <a:t>ool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/>
              </a:rPr>
              <a:t> allows public sector officials to integrate nature alignment measures into their existing climate reporting efforts, such as their NDCs.</a:t>
            </a:r>
            <a:endParaRPr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Medium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Medium" pitchFamily="2" charset="77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Medium" pitchFamily="2" charset="77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/>
              </a:rPr>
              <a:t>The </a:t>
            </a:r>
            <a:r>
              <a:rPr lang="en-US" sz="1400" b="1" dirty="0">
                <a:solidFill>
                  <a:srgbClr val="FFFFFF"/>
                </a:solidFill>
                <a:latin typeface="Montserrat Medium"/>
              </a:rPr>
              <a:t>tool’s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/>
              </a:rPr>
              <a:t> ability to integrate additional metrics and</a:t>
            </a:r>
            <a:r>
              <a:rPr lang="en-US" sz="1400" b="1" dirty="0">
                <a:solidFill>
                  <a:srgbClr val="FFFFFF"/>
                </a:solidFill>
                <a:latin typeface="Montserrat Medium"/>
              </a:rPr>
              <a:t> frameworks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/>
              </a:rPr>
              <a:t> enables governments to use alignment metrics for wider reporting and policy recommendations.</a:t>
            </a:r>
            <a:endParaRPr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Medium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193634-B196-A669-ECC6-21E3C3FD15D9}"/>
              </a:ext>
            </a:extLst>
          </p:cNvPr>
          <p:cNvSpPr txBox="1"/>
          <p:nvPr/>
        </p:nvSpPr>
        <p:spPr>
          <a:xfrm>
            <a:off x="0" y="306722"/>
            <a:ext cx="12166600" cy="99001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ts val="3500"/>
              </a:lnSpc>
              <a:buClr>
                <a:schemeClr val="dk1"/>
              </a:buClr>
              <a:buSzPts val="3500"/>
              <a:defRPr sz="3200">
                <a:solidFill>
                  <a:schemeClr val="bg1"/>
                </a:solidFill>
                <a:latin typeface="Montserrat ExtraBold" panose="00000900000000000000" pitchFamily="2" charset="0"/>
                <a:ea typeface="Montserrat ExtraBold"/>
                <a:cs typeface="Montserrat ExtraBold"/>
              </a:defRPr>
            </a:lvl1pPr>
          </a:lstStyle>
          <a:p>
            <a:pPr lvl="0">
              <a:buClr>
                <a:srgbClr val="2C2C2C"/>
              </a:buClr>
              <a:defRPr/>
            </a:pPr>
            <a:r>
              <a:rPr lang="en-GB" dirty="0">
                <a:solidFill>
                  <a:srgbClr val="FFFFFF"/>
                </a:solidFill>
                <a:sym typeface="Montserrat ExtraBold"/>
              </a:rPr>
              <a:t>NATUREFINANCE IS DEVELOPING A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ExtraBold" panose="00000900000000000000" pitchFamily="2" charset="0"/>
                <a:sym typeface="Montserrat ExtraBold"/>
              </a:rPr>
              <a:t> TOOL THAT SUPPORTS </a:t>
            </a:r>
            <a:r>
              <a:rPr lang="en-GB" dirty="0">
                <a:solidFill>
                  <a:srgbClr val="FFFFFF"/>
                </a:solidFill>
                <a:sym typeface="Montserrat ExtraBold"/>
              </a:rPr>
              <a:t>NATURE-POSITIVE, NET-ZERO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ExtraBold" panose="00000900000000000000" pitchFamily="2" charset="0"/>
                <a:sym typeface="Montserrat ExtraBold"/>
              </a:rPr>
              <a:t>PATHWAYS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8D532DF3-B01C-5FFD-7D00-77AE47B43A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72741" y="6013787"/>
            <a:ext cx="1869933" cy="712820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554C39A-8914-5BE4-73F9-126B44523D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9935201"/>
              </p:ext>
            </p:extLst>
          </p:nvPr>
        </p:nvGraphicFramePr>
        <p:xfrm>
          <a:off x="-441038" y="1557537"/>
          <a:ext cx="7654544" cy="5169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9D4998F-C571-26BF-FF0D-4F0FE68A4052}"/>
              </a:ext>
            </a:extLst>
          </p:cNvPr>
          <p:cNvSpPr txBox="1"/>
          <p:nvPr/>
        </p:nvSpPr>
        <p:spPr>
          <a:xfrm>
            <a:off x="2664609" y="3556933"/>
            <a:ext cx="191172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NatureFinance</a:t>
            </a:r>
            <a:endParaRPr kumimoji="0" lang="en-IE" sz="17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Medium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Alignment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Tool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03BFB1-37D4-A7FB-E302-F5E0D0EC61FB}"/>
              </a:ext>
            </a:extLst>
          </p:cNvPr>
          <p:cNvSpPr txBox="1"/>
          <p:nvPr/>
        </p:nvSpPr>
        <p:spPr>
          <a:xfrm>
            <a:off x="4763611" y="3356326"/>
            <a:ext cx="1911722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Nature-related reporting and assessment tools</a:t>
            </a:r>
            <a:endParaRPr kumimoji="0" lang="en-IE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Medium" pitchFamily="2" charset="77"/>
              <a:ea typeface="+mn-ea"/>
              <a:cs typeface="+mn-cs"/>
            </a:endParaRPr>
          </a:p>
          <a:p>
            <a:pPr>
              <a:defRPr/>
            </a:pPr>
            <a:r>
              <a:rPr lang="en-IE" b="1" dirty="0">
                <a:solidFill>
                  <a:srgbClr val="FFFFFF"/>
                </a:solidFill>
                <a:latin typeface="Montserrat Medium"/>
              </a:rPr>
              <a:t> </a:t>
            </a:r>
            <a:r>
              <a:rPr kumimoji="0" lang="en-IE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/>
              </a:rPr>
              <a:t>(e.g.</a:t>
            </a:r>
            <a:r>
              <a:rPr lang="en-IE" sz="1100" dirty="0">
                <a:solidFill>
                  <a:srgbClr val="FFFFFF"/>
                </a:solidFill>
                <a:latin typeface="Montserrat Medium"/>
              </a:rPr>
              <a:t> TNFD,</a:t>
            </a:r>
            <a:r>
              <a:rPr kumimoji="0" lang="en-IE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/>
              </a:rPr>
              <a:t> </a:t>
            </a:r>
            <a:r>
              <a:rPr lang="en-IE" sz="1100" dirty="0">
                <a:solidFill>
                  <a:srgbClr val="FFFFFF"/>
                </a:solidFill>
                <a:latin typeface="Montserrat Medium"/>
              </a:rPr>
              <a:t>SFDR</a:t>
            </a:r>
            <a:r>
              <a:rPr kumimoji="0" lang="en-IE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/>
              </a:rPr>
              <a:t>)</a:t>
            </a:r>
            <a:endParaRPr kumimoji="0" lang="en-IE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Medium"/>
            </a:endParaRP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D5FA686C-2726-16CC-561D-2B5768A690A1}"/>
              </a:ext>
            </a:extLst>
          </p:cNvPr>
          <p:cNvSpPr txBox="1"/>
          <p:nvPr/>
        </p:nvSpPr>
        <p:spPr>
          <a:xfrm>
            <a:off x="477057" y="3528555"/>
            <a:ext cx="2149142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/>
              </a:rPr>
              <a:t>Climate finance </a:t>
            </a:r>
            <a:r>
              <a:rPr lang="en-US" b="1" dirty="0">
                <a:solidFill>
                  <a:srgbClr val="FFFFFF"/>
                </a:solidFill>
                <a:latin typeface="Montserrat Medium"/>
              </a:rPr>
              <a:t>alignment 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/>
              </a:rPr>
              <a:t>tools</a:t>
            </a:r>
          </a:p>
          <a:p>
            <a:pPr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Medium"/>
            </a:endParaRPr>
          </a:p>
          <a:p>
            <a:pPr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/>
              </a:rPr>
              <a:t>(e.g. PACTA</a:t>
            </a:r>
            <a:r>
              <a:rPr lang="en-US" sz="1100" dirty="0">
                <a:solidFill>
                  <a:srgbClr val="FFFFFF"/>
                </a:solidFill>
                <a:latin typeface="Montserrat Medium"/>
              </a:rPr>
              <a:t>, MSCI Paris-Aligned Index)</a:t>
            </a:r>
            <a:endParaRPr kumimoji="0" lang="en-IE" sz="1100" b="0" i="0" u="none" strike="noStrike" kern="1200" cap="none" spc="0" normalizeH="0" baseline="0" noProof="0" dirty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554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0193634-B196-A669-ECC6-21E3C3FD15D9}"/>
              </a:ext>
            </a:extLst>
          </p:cNvPr>
          <p:cNvSpPr txBox="1"/>
          <p:nvPr/>
        </p:nvSpPr>
        <p:spPr>
          <a:xfrm>
            <a:off x="-33908" y="231886"/>
            <a:ext cx="12166600" cy="99001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ts val="3500"/>
              </a:lnSpc>
              <a:buClr>
                <a:schemeClr val="dk1"/>
              </a:buClr>
              <a:buSzPts val="3500"/>
              <a:defRPr sz="3200">
                <a:solidFill>
                  <a:schemeClr val="bg1"/>
                </a:solidFill>
                <a:latin typeface="Montserrat ExtraBold" panose="00000900000000000000" pitchFamily="2" charset="0"/>
                <a:ea typeface="Montserrat ExtraBold"/>
                <a:cs typeface="Montserrat ExtraBold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3500"/>
              <a:buFontTx/>
              <a:buNone/>
              <a:tabLst/>
              <a:defRPr/>
            </a:pPr>
            <a:r>
              <a:rPr lang="en-GB" dirty="0">
                <a:solidFill>
                  <a:srgbClr val="FFFFFF"/>
                </a:solidFill>
                <a:sym typeface="Montserrat ExtraBold"/>
              </a:rPr>
              <a:t>NATUREFINANCE’S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ExtraBold" panose="00000900000000000000" pitchFamily="2" charset="0"/>
                <a:sym typeface="Montserrat ExtraBold"/>
              </a:rPr>
              <a:t> QUANTITATIVE TOOL ASSESSES THE NATURE ALIGNMENT OF FINANCIAL FLOWS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4303A0-8E84-4426-0498-A7F21AB006F8}"/>
              </a:ext>
            </a:extLst>
          </p:cNvPr>
          <p:cNvSpPr txBox="1"/>
          <p:nvPr/>
        </p:nvSpPr>
        <p:spPr>
          <a:xfrm>
            <a:off x="541112" y="4482001"/>
            <a:ext cx="2341756" cy="292388"/>
          </a:xfrm>
          <a:prstGeom prst="rect">
            <a:avLst/>
          </a:prstGeom>
          <a:solidFill>
            <a:schemeClr val="dk1">
              <a:alpha val="53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300" i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Bilateral/multilateral aid</a:t>
            </a:r>
            <a:endParaRPr kumimoji="0" lang="en-US" sz="13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F1BD48-045C-DD40-3599-662D0B949126}"/>
              </a:ext>
            </a:extLst>
          </p:cNvPr>
          <p:cNvSpPr txBox="1"/>
          <p:nvPr/>
        </p:nvSpPr>
        <p:spPr>
          <a:xfrm>
            <a:off x="3926593" y="2314257"/>
            <a:ext cx="2852898" cy="126188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COUNTRY ASSESSMENT*</a:t>
            </a:r>
            <a:endParaRPr kumimoji="0" lang="en-US" sz="1400" i="0" u="none" strike="sng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CB2B82-0A79-6131-FC17-D96A8109DCD0}"/>
              </a:ext>
            </a:extLst>
          </p:cNvPr>
          <p:cNvSpPr txBox="1"/>
          <p:nvPr/>
        </p:nvSpPr>
        <p:spPr>
          <a:xfrm>
            <a:off x="3926832" y="5010029"/>
            <a:ext cx="3059276" cy="936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3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SECTOR</a:t>
            </a:r>
            <a:r>
              <a:rPr kumimoji="0" lang="en-US" sz="14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ASSESSMENT</a:t>
            </a:r>
            <a:r>
              <a:rPr lang="en-US" sz="1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**</a:t>
            </a:r>
            <a:endParaRPr lang="en-US" sz="1000" strike="sngStrike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FF507939-B3E2-5FA4-ED48-A93603207C34}"/>
              </a:ext>
            </a:extLst>
          </p:cNvPr>
          <p:cNvCxnSpPr>
            <a:cxnSpLocks/>
            <a:stCxn id="35" idx="3"/>
            <a:endCxn id="6" idx="1"/>
          </p:cNvCxnSpPr>
          <p:nvPr/>
        </p:nvCxnSpPr>
        <p:spPr>
          <a:xfrm flipV="1">
            <a:off x="2882868" y="2945199"/>
            <a:ext cx="1043725" cy="1134018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>
            <a:extLst>
              <a:ext uri="{FF2B5EF4-FFF2-40B4-BE49-F238E27FC236}">
                <a16:creationId xmlns:a16="http://schemas.microsoft.com/office/drawing/2014/main" id="{3BC17359-F372-FCAE-7CA0-575E7E01240E}"/>
              </a:ext>
            </a:extLst>
          </p:cNvPr>
          <p:cNvCxnSpPr>
            <a:cxnSpLocks/>
            <a:stCxn id="35" idx="3"/>
            <a:endCxn id="11" idx="1"/>
          </p:cNvCxnSpPr>
          <p:nvPr/>
        </p:nvCxnSpPr>
        <p:spPr>
          <a:xfrm>
            <a:off x="2882868" y="4079217"/>
            <a:ext cx="1043964" cy="1398812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Graphic 35">
            <a:extLst>
              <a:ext uri="{FF2B5EF4-FFF2-40B4-BE49-F238E27FC236}">
                <a16:creationId xmlns:a16="http://schemas.microsoft.com/office/drawing/2014/main" id="{8D532DF3-B01C-5FFD-7D00-77AE47B43A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72741" y="5621900"/>
            <a:ext cx="1869933" cy="712820"/>
          </a:xfrm>
          <a:prstGeom prst="rect">
            <a:avLst/>
          </a:prstGeom>
        </p:spPr>
      </p:pic>
      <p:sp>
        <p:nvSpPr>
          <p:cNvPr id="8" name="Triangle 40">
            <a:extLst>
              <a:ext uri="{FF2B5EF4-FFF2-40B4-BE49-F238E27FC236}">
                <a16:creationId xmlns:a16="http://schemas.microsoft.com/office/drawing/2014/main" id="{1898AE4B-93AE-73E6-0746-26639C2D08A9}"/>
              </a:ext>
            </a:extLst>
          </p:cNvPr>
          <p:cNvSpPr/>
          <p:nvPr/>
        </p:nvSpPr>
        <p:spPr>
          <a:xfrm rot="5400000">
            <a:off x="6062965" y="3553614"/>
            <a:ext cx="3493236" cy="926531"/>
          </a:xfrm>
          <a:prstGeom prst="triangle">
            <a:avLst/>
          </a:prstGeom>
          <a:solidFill>
            <a:schemeClr val="bg1">
              <a:alpha val="26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9B61BEA-6F44-B78D-0B31-CE29E58B670D}"/>
              </a:ext>
            </a:extLst>
          </p:cNvPr>
          <p:cNvSpPr txBox="1"/>
          <p:nvPr/>
        </p:nvSpPr>
        <p:spPr>
          <a:xfrm>
            <a:off x="541112" y="3719217"/>
            <a:ext cx="2341756" cy="720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FINANCIAL FLOWS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241E934-EA5B-10F7-2A92-55882792214B}"/>
              </a:ext>
            </a:extLst>
          </p:cNvPr>
          <p:cNvSpPr txBox="1"/>
          <p:nvPr/>
        </p:nvSpPr>
        <p:spPr>
          <a:xfrm>
            <a:off x="541112" y="4832562"/>
            <a:ext cx="2341756" cy="292388"/>
          </a:xfrm>
          <a:prstGeom prst="rect">
            <a:avLst/>
          </a:prstGeom>
          <a:solidFill>
            <a:schemeClr val="dk1">
              <a:alpha val="53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300" i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Donor Funding</a:t>
            </a:r>
            <a:endParaRPr kumimoji="0" lang="en-US" sz="13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A105D83-B03B-3E2B-E132-0092DCE6629F}"/>
              </a:ext>
            </a:extLst>
          </p:cNvPr>
          <p:cNvSpPr txBox="1"/>
          <p:nvPr/>
        </p:nvSpPr>
        <p:spPr>
          <a:xfrm>
            <a:off x="541112" y="5183123"/>
            <a:ext cx="2341756" cy="292388"/>
          </a:xfrm>
          <a:prstGeom prst="rect">
            <a:avLst/>
          </a:prstGeom>
          <a:solidFill>
            <a:schemeClr val="dk1">
              <a:alpha val="53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300" i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 finance sources</a:t>
            </a:r>
            <a:endParaRPr kumimoji="0" lang="en-US" sz="13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9818DEB-990F-9A96-564C-A386D5DB2146}"/>
              </a:ext>
            </a:extLst>
          </p:cNvPr>
          <p:cNvSpPr txBox="1"/>
          <p:nvPr/>
        </p:nvSpPr>
        <p:spPr>
          <a:xfrm>
            <a:off x="541112" y="2697770"/>
            <a:ext cx="2341756" cy="292388"/>
          </a:xfrm>
          <a:prstGeom prst="rect">
            <a:avLst/>
          </a:prstGeom>
          <a:solidFill>
            <a:schemeClr val="dk1">
              <a:alpha val="53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Gov</a:t>
            </a:r>
            <a:r>
              <a:rPr lang="en-US" sz="1300" i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ernment</a:t>
            </a:r>
            <a:r>
              <a:rPr lang="en-US" sz="1300" i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Expenditure</a:t>
            </a:r>
            <a:endParaRPr kumimoji="0" lang="en-US" sz="13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6259D3F-A801-4F5C-FBC3-0B9CD9B6E9A1}"/>
              </a:ext>
            </a:extLst>
          </p:cNvPr>
          <p:cNvSpPr txBox="1"/>
          <p:nvPr/>
        </p:nvSpPr>
        <p:spPr>
          <a:xfrm>
            <a:off x="541112" y="3368656"/>
            <a:ext cx="2341756" cy="292388"/>
          </a:xfrm>
          <a:prstGeom prst="rect">
            <a:avLst/>
          </a:prstGeom>
          <a:solidFill>
            <a:schemeClr val="dk1">
              <a:alpha val="53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3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Grants and Subsidies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CD568AE-106A-0D87-59D3-ADC61E572370}"/>
              </a:ext>
            </a:extLst>
          </p:cNvPr>
          <p:cNvSpPr txBox="1"/>
          <p:nvPr/>
        </p:nvSpPr>
        <p:spPr>
          <a:xfrm>
            <a:off x="541112" y="3033213"/>
            <a:ext cx="2341756" cy="292388"/>
          </a:xfrm>
          <a:prstGeom prst="rect">
            <a:avLst/>
          </a:prstGeom>
          <a:solidFill>
            <a:schemeClr val="dk1">
              <a:alpha val="53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Bonds/Loans</a:t>
            </a:r>
          </a:p>
        </p:txBody>
      </p:sp>
      <p:sp>
        <p:nvSpPr>
          <p:cNvPr id="63" name="Google Shape;288;p74">
            <a:extLst>
              <a:ext uri="{FF2B5EF4-FFF2-40B4-BE49-F238E27FC236}">
                <a16:creationId xmlns:a16="http://schemas.microsoft.com/office/drawing/2014/main" id="{518151F5-9476-05C1-8EB7-781F3F43DF54}"/>
              </a:ext>
            </a:extLst>
          </p:cNvPr>
          <p:cNvSpPr txBox="1"/>
          <p:nvPr/>
        </p:nvSpPr>
        <p:spPr>
          <a:xfrm>
            <a:off x="295095" y="6307627"/>
            <a:ext cx="8965105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600"/>
              <a:buFontTx/>
              <a:buNone/>
              <a:tabLst/>
              <a:defRPr/>
            </a:pPr>
            <a:r>
              <a:rPr kumimoji="0" lang="pt-BR" sz="105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/>
                <a:ea typeface="+mn-lt"/>
                <a:cs typeface="Calibri"/>
              </a:rPr>
              <a:t>*Country assessment uses data from the Global Green Growth Initiative (GGGI) and Global  Footprint Network (GFI)</a:t>
            </a:r>
          </a:p>
          <a:p>
            <a:pPr marL="127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600"/>
              <a:buFontTx/>
              <a:buNone/>
              <a:tabLst/>
              <a:defRPr/>
            </a:pPr>
            <a:r>
              <a:rPr kumimoji="0" lang="pt-BR" sz="105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/>
                <a:ea typeface="+mn-lt"/>
                <a:cs typeface="Calibri"/>
              </a:rPr>
              <a:t>**Sector assessment uses data from OECD’s CRS, ENCORE and Science-based targets for nature(SBTN)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914AEBC-C7EC-6F08-C59C-36E9880F0EEC}"/>
              </a:ext>
            </a:extLst>
          </p:cNvPr>
          <p:cNvGrpSpPr/>
          <p:nvPr/>
        </p:nvGrpSpPr>
        <p:grpSpPr>
          <a:xfrm>
            <a:off x="8272849" y="2839012"/>
            <a:ext cx="3023223" cy="2248307"/>
            <a:chOff x="9417665" y="2974389"/>
            <a:chExt cx="2474649" cy="1800000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F368CDB7-0223-5183-4B2C-8016C51BA729}"/>
                </a:ext>
              </a:extLst>
            </p:cNvPr>
            <p:cNvSpPr/>
            <p:nvPr/>
          </p:nvSpPr>
          <p:spPr>
            <a:xfrm>
              <a:off x="9754989" y="2974389"/>
              <a:ext cx="1800000" cy="180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4B9D0A16-DFD6-F9BB-22FA-81D9470E2195}"/>
                </a:ext>
              </a:extLst>
            </p:cNvPr>
            <p:cNvSpPr txBox="1"/>
            <p:nvPr/>
          </p:nvSpPr>
          <p:spPr>
            <a:xfrm>
              <a:off x="9417665" y="3612779"/>
              <a:ext cx="247464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ALIGNMENT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SCORE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5909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0193634-B196-A669-ECC6-21E3C3FD15D9}"/>
              </a:ext>
            </a:extLst>
          </p:cNvPr>
          <p:cNvSpPr txBox="1"/>
          <p:nvPr/>
        </p:nvSpPr>
        <p:spPr>
          <a:xfrm>
            <a:off x="-167822" y="233146"/>
            <a:ext cx="12527643" cy="99001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algn="ctr">
              <a:lnSpc>
                <a:spcPts val="3500"/>
              </a:lnSpc>
              <a:buClr>
                <a:schemeClr val="dk1"/>
              </a:buClr>
              <a:buSzPts val="3500"/>
              <a:defRPr sz="3200">
                <a:solidFill>
                  <a:schemeClr val="bg1"/>
                </a:solidFill>
                <a:latin typeface="Montserrat ExtraBold" panose="00000900000000000000" pitchFamily="2" charset="0"/>
                <a:ea typeface="Montserrat ExtraBold"/>
                <a:cs typeface="Montserrat ExtraBold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3500"/>
              <a:buFontTx/>
              <a:buNone/>
              <a:tabLst/>
              <a:defRPr/>
            </a:pPr>
            <a:r>
              <a:rPr lang="en-GB" dirty="0">
                <a:solidFill>
                  <a:srgbClr val="FFFFFF"/>
                </a:solidFill>
                <a:latin typeface="Montserrat ExtraBold"/>
              </a:rPr>
              <a:t>THE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ExtraBold"/>
              </a:rPr>
              <a:t>COUNTRY ASSESSMENT IS BASED ON THREE PARAMETERS TO EVALUATE ITS BIODIVERSITY RISK (1/2)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ExtraBold" panose="000009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ED5E90-176A-F44E-5F4A-BDD21C72DFD2}"/>
              </a:ext>
            </a:extLst>
          </p:cNvPr>
          <p:cNvSpPr txBox="1"/>
          <p:nvPr/>
        </p:nvSpPr>
        <p:spPr>
          <a:xfrm>
            <a:off x="5921829" y="2298503"/>
            <a:ext cx="57917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Measures the presence of biodiversity in the country. </a:t>
            </a:r>
            <a:r>
              <a:rPr lang="en-US" sz="1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kumimoji="0" lang="en-US" sz="1400" b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 see investments in high biodiversity countries requiring greater alignment.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sz="1400" b="1" u="sng" dirty="0">
                <a:solidFill>
                  <a:srgbClr val="FFFFFF"/>
                </a:solidFill>
                <a:latin typeface="Calibri"/>
                <a:cs typeface="Calibri"/>
              </a:rPr>
              <a:t>Data source</a:t>
            </a:r>
            <a:r>
              <a:rPr lang="en-CA" sz="140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lang="en-CA" sz="1400" dirty="0">
                <a:solidFill>
                  <a:srgbClr val="FFFFFF"/>
                </a:solidFill>
                <a:highlight>
                  <a:srgbClr val="329A7B"/>
                </a:highlight>
                <a:latin typeface="Calibri"/>
                <a:cs typeface="Calibri"/>
              </a:rPr>
              <a:t>National Biodiversity Index (NBI)</a:t>
            </a:r>
            <a:r>
              <a:rPr lang="en-CA" sz="1400" dirty="0">
                <a:solidFill>
                  <a:srgbClr val="FFFFFF"/>
                </a:solidFill>
                <a:latin typeface="Calibri"/>
                <a:cs typeface="Calibri"/>
              </a:rPr>
              <a:t> calculated by CBD.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51A784-EC08-A0D0-2FF2-10B36463A9FF}"/>
              </a:ext>
            </a:extLst>
          </p:cNvPr>
          <p:cNvSpPr txBox="1"/>
          <p:nvPr/>
        </p:nvSpPr>
        <p:spPr>
          <a:xfrm>
            <a:off x="478460" y="2395724"/>
            <a:ext cx="2376000" cy="3240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COUNTRY ASSESSMENT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4D3349-8717-D0B7-4BD8-D87FC8595870}"/>
              </a:ext>
            </a:extLst>
          </p:cNvPr>
          <p:cNvSpPr txBox="1"/>
          <p:nvPr/>
        </p:nvSpPr>
        <p:spPr>
          <a:xfrm>
            <a:off x="3061290" y="2160733"/>
            <a:ext cx="2653710" cy="1080000"/>
          </a:xfrm>
          <a:prstGeom prst="rect">
            <a:avLst/>
          </a:prstGeom>
          <a:solidFill>
            <a:srgbClr val="25735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Species intactness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1EDA47-DE74-9664-8CAD-7CA6266DB0E0}"/>
              </a:ext>
            </a:extLst>
          </p:cNvPr>
          <p:cNvSpPr txBox="1"/>
          <p:nvPr/>
        </p:nvSpPr>
        <p:spPr>
          <a:xfrm>
            <a:off x="3061290" y="3564732"/>
            <a:ext cx="2653710" cy="792000"/>
          </a:xfrm>
          <a:prstGeom prst="rect">
            <a:avLst/>
          </a:prstGeom>
          <a:solidFill>
            <a:srgbClr val="25735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i="1" dirty="0">
                <a:solidFill>
                  <a:srgbClr val="FFFFFF"/>
                </a:solidFill>
                <a:latin typeface="Calibri"/>
                <a:cs typeface="Calibri"/>
              </a:rPr>
              <a:t>Nature use intensity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lt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D4350F-53EC-951B-9CC9-A1E06B896D49}"/>
              </a:ext>
            </a:extLst>
          </p:cNvPr>
          <p:cNvSpPr txBox="1"/>
          <p:nvPr/>
        </p:nvSpPr>
        <p:spPr>
          <a:xfrm>
            <a:off x="3061290" y="4680732"/>
            <a:ext cx="2653710" cy="1080000"/>
          </a:xfrm>
          <a:prstGeom prst="rect">
            <a:avLst/>
          </a:prstGeom>
          <a:solidFill>
            <a:srgbClr val="25735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i="1" dirty="0">
                <a:solidFill>
                  <a:srgbClr val="FFFFFF"/>
                </a:solidFill>
                <a:latin typeface="Calibri"/>
                <a:cs typeface="Calibri"/>
              </a:rPr>
              <a:t>Country ecosystem vitality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lt"/>
              <a:cs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019FDA3-50C7-462D-ABC1-F2325DF3ACE8}"/>
              </a:ext>
            </a:extLst>
          </p:cNvPr>
          <p:cNvSpPr txBox="1"/>
          <p:nvPr/>
        </p:nvSpPr>
        <p:spPr>
          <a:xfrm>
            <a:off x="5921830" y="3420733"/>
            <a:ext cx="582190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Nature intensity is calculated as nature use per unit of GDP, using estimates of land and water use per unit of GDP, each priced according to their estimated nature impact</a:t>
            </a:r>
            <a:r>
              <a:rPr lang="en-US" sz="1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u="sng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source: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329A7B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EORA’s country footprint data</a:t>
            </a:r>
            <a:endParaRPr lang="en-US" sz="1400" b="1" u="sng" dirty="0">
              <a:solidFill>
                <a:srgbClr val="FFFFFF"/>
              </a:solidFill>
              <a:highlight>
                <a:srgbClr val="329A7B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8CDF803-A195-20E3-D51E-5E7BFDA4FE71}"/>
              </a:ext>
            </a:extLst>
          </p:cNvPr>
          <p:cNvSpPr txBox="1"/>
          <p:nvPr/>
        </p:nvSpPr>
        <p:spPr>
          <a:xfrm>
            <a:off x="5921829" y="4680732"/>
            <a:ext cx="582190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Assesses a countries’ actions toward retaining natural ecosystems and protecting the full range of biodiversity within their borders (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</a:t>
            </a:r>
            <a:r>
              <a:rPr lang="en-US" sz="1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country’s environmental performance)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u="sng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source: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400" dirty="0">
                <a:solidFill>
                  <a:srgbClr val="FFFFFF"/>
                </a:solidFill>
                <a:highlight>
                  <a:srgbClr val="329A7B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Yale University’s Environmental Performance Index (EPI)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64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0193634-B196-A669-ECC6-21E3C3FD15D9}"/>
              </a:ext>
            </a:extLst>
          </p:cNvPr>
          <p:cNvSpPr txBox="1"/>
          <p:nvPr/>
        </p:nvSpPr>
        <p:spPr>
          <a:xfrm>
            <a:off x="12700" y="143537"/>
            <a:ext cx="12166600" cy="99001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algn="ctr">
              <a:lnSpc>
                <a:spcPts val="3500"/>
              </a:lnSpc>
              <a:buClr>
                <a:schemeClr val="dk1"/>
              </a:buClr>
              <a:buSzPts val="3500"/>
              <a:defRPr sz="3200">
                <a:solidFill>
                  <a:schemeClr val="bg1"/>
                </a:solidFill>
                <a:latin typeface="Montserrat ExtraBold" panose="00000900000000000000" pitchFamily="2" charset="0"/>
                <a:ea typeface="Montserrat ExtraBold"/>
                <a:cs typeface="Montserrat ExtraBold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3500"/>
              <a:buFontTx/>
              <a:buNone/>
              <a:tabLst/>
              <a:defRPr/>
            </a:pPr>
            <a:r>
              <a:rPr lang="en-GB" dirty="0">
                <a:solidFill>
                  <a:srgbClr val="FFFFFF"/>
                </a:solidFill>
                <a:latin typeface="Montserrat ExtraBold"/>
              </a:rPr>
              <a:t>THE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ExtraBold"/>
              </a:rPr>
              <a:t>SECTOR ASSESSMENT ANALYSES IMPACTS OF UPSTREAM &amp; DOWNSTREAM ACTIVITIES (2/2)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ExtraBold" panose="000009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6F12E1-E8F9-8671-0847-2C5610E41B95}"/>
              </a:ext>
            </a:extLst>
          </p:cNvPr>
          <p:cNvSpPr txBox="1"/>
          <p:nvPr/>
        </p:nvSpPr>
        <p:spPr>
          <a:xfrm>
            <a:off x="7882882" y="1767603"/>
            <a:ext cx="379597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US" sz="16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source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dirty="0">
                <a:solidFill>
                  <a:schemeClr val="bg1"/>
                </a:solidFill>
                <a:highlight>
                  <a:srgbClr val="329A7B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SBTN and ENCORE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used to assess sector level materiality</a:t>
            </a: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US" sz="16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framework provides upstream, operations and downstream score for each sector and we have used average scores across the value chain for each sector.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6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591C43CB-764D-FB40-B665-548895BD91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39" y="6318789"/>
            <a:ext cx="868472" cy="482484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F467BB71-16CC-C4AF-92E9-6A2174CC8AD7}"/>
              </a:ext>
            </a:extLst>
          </p:cNvPr>
          <p:cNvSpPr txBox="1"/>
          <p:nvPr/>
        </p:nvSpPr>
        <p:spPr>
          <a:xfrm>
            <a:off x="2949430" y="1782111"/>
            <a:ext cx="2653200" cy="1080000"/>
          </a:xfrm>
          <a:prstGeom prst="rect">
            <a:avLst/>
          </a:prstGeom>
          <a:solidFill>
            <a:schemeClr val="accent3">
              <a:lumMod val="60000"/>
              <a:lumOff val="40000"/>
              <a:alpha val="31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Land, Water,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Sea Use Change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7129EED-84C7-4F95-0AFC-A4E68942C91A}"/>
              </a:ext>
            </a:extLst>
          </p:cNvPr>
          <p:cNvSpPr txBox="1"/>
          <p:nvPr/>
        </p:nvSpPr>
        <p:spPr>
          <a:xfrm>
            <a:off x="2949430" y="3032056"/>
            <a:ext cx="2653200" cy="504000"/>
          </a:xfrm>
          <a:prstGeom prst="rect">
            <a:avLst/>
          </a:prstGeom>
          <a:solidFill>
            <a:schemeClr val="accent3">
              <a:lumMod val="60000"/>
              <a:lumOff val="40000"/>
              <a:alpha val="31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Resource Exploitation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939C468-66BC-57DB-8EA4-55A66C3AEC04}"/>
              </a:ext>
            </a:extLst>
          </p:cNvPr>
          <p:cNvSpPr txBox="1"/>
          <p:nvPr/>
        </p:nvSpPr>
        <p:spPr>
          <a:xfrm>
            <a:off x="2949430" y="3706001"/>
            <a:ext cx="2653200" cy="576000"/>
          </a:xfrm>
          <a:prstGeom prst="rect">
            <a:avLst/>
          </a:prstGeom>
          <a:solidFill>
            <a:schemeClr val="accent3">
              <a:lumMod val="60000"/>
              <a:lumOff val="40000"/>
              <a:alpha val="31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Climate Change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0DADE01-A2FD-E235-338B-7B553F12EC01}"/>
              </a:ext>
            </a:extLst>
          </p:cNvPr>
          <p:cNvSpPr txBox="1"/>
          <p:nvPr/>
        </p:nvSpPr>
        <p:spPr>
          <a:xfrm>
            <a:off x="2949430" y="4451946"/>
            <a:ext cx="2653200" cy="1044000"/>
          </a:xfrm>
          <a:prstGeom prst="rect">
            <a:avLst/>
          </a:prstGeom>
          <a:solidFill>
            <a:schemeClr val="accent3">
              <a:lumMod val="60000"/>
              <a:lumOff val="40000"/>
              <a:alpha val="31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Pollution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0E4CB60-C67F-BE37-D8DC-7B26590800BE}"/>
              </a:ext>
            </a:extLst>
          </p:cNvPr>
          <p:cNvSpPr txBox="1"/>
          <p:nvPr/>
        </p:nvSpPr>
        <p:spPr>
          <a:xfrm>
            <a:off x="2949430" y="5665890"/>
            <a:ext cx="2653200" cy="504000"/>
          </a:xfrm>
          <a:prstGeom prst="rect">
            <a:avLst/>
          </a:prstGeom>
          <a:solidFill>
            <a:schemeClr val="accent3">
              <a:lumMod val="60000"/>
              <a:lumOff val="40000"/>
              <a:alpha val="31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Invasives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B665D54-A3CC-9453-B45B-42FE045D0DFE}"/>
              </a:ext>
            </a:extLst>
          </p:cNvPr>
          <p:cNvSpPr txBox="1"/>
          <p:nvPr/>
        </p:nvSpPr>
        <p:spPr>
          <a:xfrm>
            <a:off x="5806756" y="3698378"/>
            <a:ext cx="1872000" cy="252000"/>
          </a:xfrm>
          <a:prstGeom prst="rect">
            <a:avLst/>
          </a:prstGeom>
          <a:solidFill>
            <a:schemeClr val="accent3">
              <a:lumMod val="20000"/>
              <a:lumOff val="80000"/>
              <a:alpha val="37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GHG Emissions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08FA4DF-F5EE-DE74-9F87-8F9881ADDCF5}"/>
              </a:ext>
            </a:extLst>
          </p:cNvPr>
          <p:cNvSpPr txBox="1"/>
          <p:nvPr/>
        </p:nvSpPr>
        <p:spPr>
          <a:xfrm>
            <a:off x="5806756" y="4053985"/>
            <a:ext cx="1872000" cy="252000"/>
          </a:xfrm>
          <a:prstGeom prst="rect">
            <a:avLst/>
          </a:prstGeom>
          <a:solidFill>
            <a:schemeClr val="accent3">
              <a:lumMod val="20000"/>
              <a:lumOff val="80000"/>
              <a:alpha val="37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 GHG Emissions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7E0F271-BA39-8313-4304-2F8468DB6255}"/>
              </a:ext>
            </a:extLst>
          </p:cNvPr>
          <p:cNvSpPr txBox="1"/>
          <p:nvPr/>
        </p:nvSpPr>
        <p:spPr>
          <a:xfrm>
            <a:off x="5806756" y="4463160"/>
            <a:ext cx="1872000" cy="276999"/>
          </a:xfrm>
          <a:prstGeom prst="rect">
            <a:avLst/>
          </a:prstGeom>
          <a:solidFill>
            <a:schemeClr val="accent3">
              <a:lumMod val="20000"/>
              <a:lumOff val="80000"/>
              <a:alpha val="37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Water Pollutants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57BA3BC-857F-7BC3-7421-77760C85B54D}"/>
              </a:ext>
            </a:extLst>
          </p:cNvPr>
          <p:cNvSpPr txBox="1"/>
          <p:nvPr/>
        </p:nvSpPr>
        <p:spPr>
          <a:xfrm>
            <a:off x="5806756" y="4852478"/>
            <a:ext cx="1872000" cy="276999"/>
          </a:xfrm>
          <a:prstGeom prst="rect">
            <a:avLst/>
          </a:prstGeom>
          <a:solidFill>
            <a:schemeClr val="accent3">
              <a:lumMod val="20000"/>
              <a:lumOff val="80000"/>
              <a:alpha val="37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Soil Pollutants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D626DA9-7E9B-D813-47B0-E035223B0020}"/>
              </a:ext>
            </a:extLst>
          </p:cNvPr>
          <p:cNvSpPr txBox="1"/>
          <p:nvPr/>
        </p:nvSpPr>
        <p:spPr>
          <a:xfrm>
            <a:off x="5806756" y="5214339"/>
            <a:ext cx="1872000" cy="276999"/>
          </a:xfrm>
          <a:prstGeom prst="rect">
            <a:avLst/>
          </a:prstGeom>
          <a:solidFill>
            <a:schemeClr val="accent3">
              <a:lumMod val="20000"/>
              <a:lumOff val="80000"/>
              <a:alpha val="37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Solid Waste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228FE81-C61C-5ED5-35C8-56F87BEBE421}"/>
              </a:ext>
            </a:extLst>
          </p:cNvPr>
          <p:cNvSpPr txBox="1"/>
          <p:nvPr/>
        </p:nvSpPr>
        <p:spPr>
          <a:xfrm>
            <a:off x="5806756" y="5665890"/>
            <a:ext cx="1872000" cy="504000"/>
          </a:xfrm>
          <a:prstGeom prst="rect">
            <a:avLst/>
          </a:prstGeom>
          <a:solidFill>
            <a:schemeClr val="accent3">
              <a:lumMod val="20000"/>
              <a:lumOff val="80000"/>
              <a:alpha val="37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Disturbance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405C391-3CB6-DB62-68AB-3339D59C3674}"/>
              </a:ext>
            </a:extLst>
          </p:cNvPr>
          <p:cNvSpPr txBox="1"/>
          <p:nvPr/>
        </p:nvSpPr>
        <p:spPr>
          <a:xfrm>
            <a:off x="5806756" y="3041767"/>
            <a:ext cx="1872000" cy="504000"/>
          </a:xfrm>
          <a:prstGeom prst="rect">
            <a:avLst/>
          </a:prstGeom>
          <a:solidFill>
            <a:schemeClr val="accent3">
              <a:lumMod val="20000"/>
              <a:lumOff val="80000"/>
              <a:alpha val="37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Water Use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17AC37F-7937-95CF-BF7F-48EF25810749}"/>
              </a:ext>
            </a:extLst>
          </p:cNvPr>
          <p:cNvSpPr txBox="1"/>
          <p:nvPr/>
        </p:nvSpPr>
        <p:spPr>
          <a:xfrm>
            <a:off x="5806756" y="1804260"/>
            <a:ext cx="1872000" cy="276999"/>
          </a:xfrm>
          <a:prstGeom prst="rect">
            <a:avLst/>
          </a:prstGeom>
          <a:solidFill>
            <a:schemeClr val="accent3">
              <a:lumMod val="20000"/>
              <a:lumOff val="80000"/>
              <a:alpha val="37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Terrestrial Ecosystem Use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4CDB084-9F8D-F5BE-5B1D-76B2CFD04224}"/>
              </a:ext>
            </a:extLst>
          </p:cNvPr>
          <p:cNvSpPr txBox="1"/>
          <p:nvPr/>
        </p:nvSpPr>
        <p:spPr>
          <a:xfrm>
            <a:off x="5806756" y="2173592"/>
            <a:ext cx="1872000" cy="276999"/>
          </a:xfrm>
          <a:prstGeom prst="rect">
            <a:avLst/>
          </a:prstGeom>
          <a:solidFill>
            <a:schemeClr val="accent3">
              <a:lumMod val="20000"/>
              <a:lumOff val="80000"/>
              <a:alpha val="37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Freshwater Ecosystem Use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1178DC9-0324-CEE5-65EA-E52C619F8C78}"/>
              </a:ext>
            </a:extLst>
          </p:cNvPr>
          <p:cNvSpPr txBox="1"/>
          <p:nvPr/>
        </p:nvSpPr>
        <p:spPr>
          <a:xfrm>
            <a:off x="5806756" y="2538884"/>
            <a:ext cx="1872000" cy="276999"/>
          </a:xfrm>
          <a:prstGeom prst="rect">
            <a:avLst/>
          </a:prstGeom>
          <a:solidFill>
            <a:schemeClr val="accent3">
              <a:lumMod val="20000"/>
              <a:lumOff val="80000"/>
              <a:alpha val="37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Marine Ecosystem Use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6E1A248-26C8-97DE-3069-E8A54A13C1C0}"/>
              </a:ext>
            </a:extLst>
          </p:cNvPr>
          <p:cNvSpPr txBox="1"/>
          <p:nvPr/>
        </p:nvSpPr>
        <p:spPr>
          <a:xfrm>
            <a:off x="369304" y="1767603"/>
            <a:ext cx="2376000" cy="4392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50" b="1" i="0" u="none" strike="noStrike" cap="none" spc="30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600" dirty="0"/>
              <a:t>SECTOR ANALYSIS</a:t>
            </a:r>
          </a:p>
          <a:p>
            <a:endParaRPr lang="en-US" sz="1600" dirty="0"/>
          </a:p>
          <a:p>
            <a:r>
              <a:rPr lang="en-US" sz="1400" b="0" i="1" spc="0" dirty="0"/>
              <a:t>Upstream &amp; downstream</a:t>
            </a:r>
          </a:p>
        </p:txBody>
      </p:sp>
    </p:spTree>
    <p:extLst>
      <p:ext uri="{BB962C8B-B14F-4D97-AF65-F5344CB8AC3E}">
        <p14:creationId xmlns:p14="http://schemas.microsoft.com/office/powerpoint/2010/main" val="498005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0193634-B196-A669-ECC6-21E3C3FD15D9}"/>
              </a:ext>
            </a:extLst>
          </p:cNvPr>
          <p:cNvSpPr txBox="1"/>
          <p:nvPr/>
        </p:nvSpPr>
        <p:spPr>
          <a:xfrm>
            <a:off x="-445392" y="542212"/>
            <a:ext cx="12166600" cy="5411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ts val="3500"/>
              </a:lnSpc>
              <a:buClr>
                <a:schemeClr val="dk1"/>
              </a:buClr>
              <a:buSzPts val="3500"/>
              <a:defRPr sz="3200">
                <a:solidFill>
                  <a:schemeClr val="bg1"/>
                </a:solidFill>
                <a:latin typeface="Montserrat ExtraBold" panose="00000900000000000000" pitchFamily="2" charset="0"/>
                <a:ea typeface="Montserrat ExtraBold"/>
                <a:cs typeface="Montserrat ExtraBold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3500"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ExtraBold" panose="00000900000000000000" pitchFamily="2" charset="0"/>
                <a:sym typeface="Montserrat ExtraBold"/>
              </a:rPr>
              <a:t>CURRENT DATA COVERAGE STATUS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8D532DF3-B01C-5FFD-7D00-77AE47B43A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72741" y="6013787"/>
            <a:ext cx="1869933" cy="7128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5D9096-F970-668D-E429-B890CDBECC69}"/>
              </a:ext>
            </a:extLst>
          </p:cNvPr>
          <p:cNvSpPr txBox="1"/>
          <p:nvPr/>
        </p:nvSpPr>
        <p:spPr>
          <a:xfrm>
            <a:off x="1197196" y="2014960"/>
            <a:ext cx="8104848" cy="2805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PUBLIC DEBT	 				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329A7B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Substantial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(especially G-20)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DEVELOPMENT FINANCE 	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329A7B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Substantial</a:t>
            </a:r>
          </a:p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PUBLIC EXPENDITURE 		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E0B038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Partial</a:t>
            </a:r>
          </a:p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RISK MITIGATION 			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C2502C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Limited</a:t>
            </a:r>
          </a:p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PRIVATE EQUITY 				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C2502C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Limited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57AFBC-0C29-8BE6-E914-FB82BBAA28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2160000">
            <a:off x="6073405" y="3559763"/>
            <a:ext cx="7428321" cy="282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159456"/>
      </p:ext>
    </p:extLst>
  </p:cSld>
  <p:clrMapOvr>
    <a:masterClrMapping/>
  </p:clrMapOvr>
</p:sld>
</file>

<file path=ppt/theme/theme1.xml><?xml version="1.0" encoding="utf-8"?>
<a:theme xmlns:a="http://schemas.openxmlformats.org/drawingml/2006/main" name="1_DialogoBrasilTheme">
  <a:themeElements>
    <a:clrScheme name="F4B Colours">
      <a:dk1>
        <a:srgbClr val="2C2C2C"/>
      </a:dk1>
      <a:lt1>
        <a:srgbClr val="FFFFFF"/>
      </a:lt1>
      <a:dk2>
        <a:srgbClr val="7F7F7F"/>
      </a:dk2>
      <a:lt2>
        <a:srgbClr val="E7E6E6"/>
      </a:lt2>
      <a:accent1>
        <a:srgbClr val="329A7B"/>
      </a:accent1>
      <a:accent2>
        <a:srgbClr val="17552C"/>
      </a:accent2>
      <a:accent3>
        <a:srgbClr val="612B89"/>
      </a:accent3>
      <a:accent4>
        <a:srgbClr val="69B9B2"/>
      </a:accent4>
      <a:accent5>
        <a:srgbClr val="E7AB30"/>
      </a:accent5>
      <a:accent6>
        <a:srgbClr val="ABB2FC"/>
      </a:accent6>
      <a:hlink>
        <a:srgbClr val="63A9FB"/>
      </a:hlink>
      <a:folHlink>
        <a:srgbClr val="030C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9E22B6C791A049B80FE026DF85099F" ma:contentTypeVersion="8" ma:contentTypeDescription="Create a new document." ma:contentTypeScope="" ma:versionID="f8993d42262779fe5199284540177233">
  <xsd:schema xmlns:xsd="http://www.w3.org/2001/XMLSchema" xmlns:xs="http://www.w3.org/2001/XMLSchema" xmlns:p="http://schemas.microsoft.com/office/2006/metadata/properties" xmlns:ns2="d40adc8a-e899-41b4-ac1c-82171930c230" xmlns:ns3="84d11b4a-084f-4397-8c57-f56c120cce5c" targetNamespace="http://schemas.microsoft.com/office/2006/metadata/properties" ma:root="true" ma:fieldsID="3855f5d96702161a892c4785ef1eb99e" ns2:_="" ns3:_="">
    <xsd:import namespace="d40adc8a-e899-41b4-ac1c-82171930c230"/>
    <xsd:import namespace="84d11b4a-084f-4397-8c57-f56c120cce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0adc8a-e899-41b4-ac1c-82171930c2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d11b4a-084f-4397-8c57-f56c120cce5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83C299-1F1C-4DBD-B885-DBA11F7C6CB4}">
  <ds:schemaRefs>
    <ds:schemaRef ds:uri="84d11b4a-084f-4397-8c57-f56c120cce5c"/>
    <ds:schemaRef ds:uri="d40adc8a-e899-41b4-ac1c-82171930c23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29FD013-8E56-4D6E-8782-E099D15E3D88}">
  <ds:schemaRefs>
    <ds:schemaRef ds:uri="http://schemas.microsoft.com/office/2006/metadata/properties"/>
    <ds:schemaRef ds:uri="http://www.w3.org/XML/1998/namespace"/>
    <ds:schemaRef ds:uri="84d11b4a-084f-4397-8c57-f56c120cce5c"/>
    <ds:schemaRef ds:uri="http://purl.org/dc/elements/1.1/"/>
    <ds:schemaRef ds:uri="http://purl.org/dc/terms/"/>
    <ds:schemaRef ds:uri="d40adc8a-e899-41b4-ac1c-82171930c230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73B9EEE-2F50-4B71-8B7B-A0424C237D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4988</TotalTime>
  <Words>1257</Words>
  <Application>Microsoft Macintosh PowerPoint</Application>
  <PresentationFormat>Widescreen</PresentationFormat>
  <Paragraphs>177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DM Sans</vt:lpstr>
      <vt:lpstr>Montserrat</vt:lpstr>
      <vt:lpstr>Montserrat ExtraBold</vt:lpstr>
      <vt:lpstr>Montserrat Medium</vt:lpstr>
      <vt:lpstr>Poppins</vt:lpstr>
      <vt:lpstr>Times New Roman</vt:lpstr>
      <vt:lpstr>Wingdings</vt:lpstr>
      <vt:lpstr>1_DialogoBrasilTheme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Doncel</dc:creator>
  <cp:lastModifiedBy>Jeremy Eppel</cp:lastModifiedBy>
  <cp:revision>48</cp:revision>
  <dcterms:created xsi:type="dcterms:W3CDTF">2022-08-01T18:13:59Z</dcterms:created>
  <dcterms:modified xsi:type="dcterms:W3CDTF">2022-11-22T12:21:46Z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0x010100CE9E22B6C791A049B80FE026DF85099F</vt:lpwstr>
  </property>
</Properties>
</file>