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430" r:id="rId3"/>
    <p:sldId id="433" r:id="rId4"/>
    <p:sldId id="436" r:id="rId5"/>
    <p:sldId id="431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CB005E9-E2DC-4256-BB1D-63E2AB62C77E}">
          <p14:sldIdLst/>
        </p14:section>
        <p14:section name="Default Section" id="{5B669F79-34A0-408E-96FE-9072F23AC9F4}">
          <p14:sldIdLst>
            <p14:sldId id="258"/>
            <p14:sldId id="430"/>
            <p14:sldId id="433"/>
            <p14:sldId id="436"/>
            <p14:sldId id="43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626" autoAdjust="0"/>
  </p:normalViewPr>
  <p:slideViewPr>
    <p:cSldViewPr snapToGrid="0">
      <p:cViewPr varScale="1">
        <p:scale>
          <a:sx n="92" d="100"/>
          <a:sy n="92" d="100"/>
        </p:scale>
        <p:origin x="12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B544E-A39E-40C8-9A5F-8554766CC7B0}" type="datetimeFigureOut">
              <a:rPr lang="nl-NL" smtClean="0"/>
              <a:t>21-11-2022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578D7-315A-4B86-B518-7FD6E4D368A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9732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3F78-5509-4637-B397-C3DEABA5615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3823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13F78-5509-4637-B397-C3DEABA5615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6088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6578D7-315A-4B86-B518-7FD6E4D368A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6676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6578D7-315A-4B86-B518-7FD6E4D368A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1827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6578D7-315A-4B86-B518-7FD6E4D368A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5160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5BB80-540A-48D9-94C6-30485232D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8BBA2B-C867-44F8-9FA1-97E61299F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B4C38-3143-4319-A717-58091A341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November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F64EA-277D-4DD5-9DCF-3CAD7552A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E5181-3092-4660-A1C4-95BAA5271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D078-0B52-4D4E-8F60-FDD3D10C82C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224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36B99-B309-472F-957F-D0EA9EA8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CAB50-85E8-4CB1-8291-1A0572781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F9B79-2296-44C4-88B1-9C44B6BB9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November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97BDD-ADD7-40A5-8491-63F0F2E69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6F8E2-44A2-4512-82FE-AC5FCF440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D078-0B52-4D4E-8F60-FDD3D10C82C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7397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DF7E77-47B9-4E76-B1BD-3D337B1C7C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317915-1E53-4282-9B54-133F2C691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029E4-3A3B-4DA8-A23B-61B707C95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November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5C77B-B1AA-4935-9BE3-B1639047C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621E5-A7FF-40A4-8E65-5E06D4D09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D078-0B52-4D4E-8F60-FDD3D10C82C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2455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Foto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"/>
            <a:ext cx="12192000" cy="6855684"/>
          </a:xfrm>
          <a:prstGeom prst="rect">
            <a:avLst/>
          </a:prstGeom>
        </p:spPr>
      </p:pic>
      <p:pic>
        <p:nvPicPr>
          <p:cNvPr id="10" name="Picture 2" descr="R:\Projecten\372_TID_DNB_DIRECT\van_tid\20160712_logos\DNB_merkteken_pos_eurosysteemwit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00" y="4760223"/>
            <a:ext cx="3249600" cy="103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 userDrawn="1"/>
        </p:nvSpPr>
        <p:spPr bwMode="gray">
          <a:xfrm>
            <a:off x="422440" y="2235265"/>
            <a:ext cx="8673613" cy="2446339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68800" rIns="268800" rtlCol="0" anchor="ctr"/>
          <a:lstStyle/>
          <a:p>
            <a:pPr algn="ctr"/>
            <a:endParaRPr lang="nl-NL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2443" y="2830848"/>
            <a:ext cx="8673611" cy="610184"/>
          </a:xfrm>
          <a:prstGeom prst="rect">
            <a:avLst/>
          </a:prstGeom>
          <a:noFill/>
        </p:spPr>
        <p:txBody>
          <a:bodyPr lIns="201600" tIns="0" rIns="201600" bIns="0" anchor="t" anchorCtr="0">
            <a:normAutofit/>
          </a:bodyPr>
          <a:lstStyle>
            <a:lvl1pPr algn="l">
              <a:lnSpc>
                <a:spcPts val="5000"/>
              </a:lnSpc>
              <a:defRPr sz="5000">
                <a:solidFill>
                  <a:srgbClr val="EAE7F4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22442" y="3441627"/>
            <a:ext cx="8673612" cy="665152"/>
          </a:xfrm>
          <a:prstGeom prst="rect">
            <a:avLst/>
          </a:prstGeom>
        </p:spPr>
        <p:txBody>
          <a:bodyPr lIns="201600" tIns="0" rIns="201600" bIns="0">
            <a:normAutofit/>
          </a:bodyPr>
          <a:lstStyle>
            <a:lvl1pPr marL="0" indent="0" algn="l">
              <a:lnSpc>
                <a:spcPts val="5000"/>
              </a:lnSpc>
              <a:buNone/>
              <a:defRPr sz="3333" b="0">
                <a:solidFill>
                  <a:srgbClr val="EAE7F4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 hasCustomPrompt="1"/>
          </p:nvPr>
        </p:nvSpPr>
        <p:spPr bwMode="gray">
          <a:xfrm>
            <a:off x="423333" y="4038345"/>
            <a:ext cx="8672720" cy="609600"/>
          </a:xfrm>
          <a:prstGeom prst="rect">
            <a:avLst/>
          </a:prstGeom>
        </p:spPr>
        <p:txBody>
          <a:bodyPr lIns="201600" tIns="0" rIns="201600" bIns="0"/>
          <a:lstStyle>
            <a:lvl1pPr marL="0" indent="0">
              <a:lnSpc>
                <a:spcPts val="5000"/>
              </a:lnSpc>
              <a:buNone/>
              <a:defRPr sz="3333" b="0" baseline="0">
                <a:solidFill>
                  <a:srgbClr val="9888C0"/>
                </a:solidFill>
              </a:defRPr>
            </a:lvl1pPr>
          </a:lstStyle>
          <a:p>
            <a:pPr lvl="0"/>
            <a:r>
              <a:rPr lang="nl-NL" dirty="0"/>
              <a:t>Klik om de auteur en datum in te typen.</a:t>
            </a:r>
          </a:p>
        </p:txBody>
      </p:sp>
      <p:sp>
        <p:nvSpPr>
          <p:cNvPr id="11" name="dnbmarking"/>
          <p:cNvSpPr txBox="1"/>
          <p:nvPr userDrawn="1"/>
        </p:nvSpPr>
        <p:spPr>
          <a:xfrm>
            <a:off x="541867" y="875977"/>
            <a:ext cx="2656552" cy="143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933">
                <a:solidFill>
                  <a:srgbClr val="454E55"/>
                </a:solidFill>
              </a:rPr>
              <a:t> </a:t>
            </a:r>
            <a:endParaRPr lang="nl-NL" sz="933" dirty="0">
              <a:solidFill>
                <a:srgbClr val="454E55"/>
              </a:solidFill>
            </a:endParaRPr>
          </a:p>
        </p:txBody>
      </p:sp>
      <p:pic>
        <p:nvPicPr>
          <p:cNvPr id="12" name="dnb_public" descr="R:\Projecten\372_TID_DNB_DIRECT\Develop\png_classificatie\pptdonker_voor_lichte_achtergrond\DNB_classificatie_PPT-1_public-diapositief-donke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dnb_unrestricted" descr="R:\Projecten\372_TID_DNB_DIRECT\Develop\png_classificatie\pptdonker_voor_lichte_achtergrond\DNB_classificatie_PPT-2_unrestricted-diapositief-donker.png" hidden="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dnb_restricted" descr="R:\Projecten\372_TID_DNB_DIRECT\Develop\png_classificatie\pptdonker_voor_lichte_achtergrond\DNB_classificatie_PPT-3_restricted-diapositief-donker.png" hidden="1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dnb_confidential" descr="R:\Projecten\372_TID_DNB_DIRECT\Develop\png_classificatie\pptdonker_voor_lichte_achtergrond\DNB_classificatie_PPT-4_confidential-diapositief-donker.png" hidden="1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dnb_secret" descr="R:\Projecten\372_TID_DNB_DIRECT\Develop\png_classificatie\pptdonker_voor_lichte_achtergrond\DNB_classificatie_PPT-5_secret-diapositief-donker.png" hidden="1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" y="355200"/>
            <a:ext cx="2265600" cy="6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681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3600" y="316800"/>
            <a:ext cx="11424000" cy="67428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93600" y="1464000"/>
            <a:ext cx="11404800" cy="4492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890132" y="6374971"/>
            <a:ext cx="1752243" cy="24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nl-NL"/>
              <a:t>17 November 2021</a:t>
            </a:r>
            <a:endParaRPr lang="nl-NL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3843" y="6374251"/>
            <a:ext cx="6008021" cy="24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65745" y="6374400"/>
            <a:ext cx="804424" cy="240000"/>
          </a:xfrm>
          <a:prstGeom prst="rect">
            <a:avLst/>
          </a:prstGeom>
        </p:spPr>
        <p:txBody>
          <a:bodyPr vert="horz" lIns="0" tIns="0" rIns="0" bIns="0" rtlCol="0" anchor="t" anchorCtr="1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73EE6724-4521-4EF8-974D-BA1C7F9CD007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460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A8BD6-885B-4C5A-A940-169DAC5CD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F28E0-0037-4114-8314-6940AAA76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C725E-98C3-4C70-A2BD-908D6835B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November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47F53-F4CD-480C-8EC9-053F0AC64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74F53-C867-40DC-BAA6-4EF4326AC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D078-0B52-4D4E-8F60-FDD3D10C82C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170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125C2-98B8-46DB-BC55-086E87581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6F4DE-6430-4686-8C5F-EEB09F3DF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67A8F-CE40-46D9-8C32-A693280CA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November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F8727-CA45-4845-A2B3-7E19B4551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26718-03C7-4D9B-901B-597F82A5D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D078-0B52-4D4E-8F60-FDD3D10C82C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872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692C5-9EC7-477A-9013-0EEDF019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2BB09-D5D4-49EF-9FD2-6A071D58AB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AD18E-1DE3-4BD9-997A-74B5D352B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8CF53-56C1-403C-AAF1-E2F28798B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November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6CBA9-150F-4296-A6D2-6531E1FB2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31D6F-9A87-4059-A8BE-231D4757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D078-0B52-4D4E-8F60-FDD3D10C82C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385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84CCF-F4B9-45D0-AAFA-FC8B305B2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260BD-5FB3-446E-97BC-8F208827C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A8FC9E-D2EA-469F-9714-2A4317364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3615C5-F1C6-43DD-B887-AC568D21BB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761BDC-7AE4-43D2-8EBD-EA13A73F36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414F3E-9C65-47B8-B7CC-C6867DB63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November 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AF3770-2D81-4B83-B214-D64355F2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DAB502-4E51-42BA-B90A-C245BA080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D078-0B52-4D4E-8F60-FDD3D10C82C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753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62B9-BB06-4377-B903-63138018F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0E96C-D8C8-4CAB-8E39-5F74F26F7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November 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925EDE-1692-47D3-B540-00A7814E2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068E44-A143-4352-9AAF-295B10AA4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D078-0B52-4D4E-8F60-FDD3D10C82C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4828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941902-5F05-4B0E-A27F-2DB352926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November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6A7E78-2A1D-483F-9AFC-568D0A02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AD3A4A-D3AC-4AE8-B5F3-C1863129E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D078-0B52-4D4E-8F60-FDD3D10C82C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580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EE63E-0F2D-4359-A6F2-74361ED0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D9408-9607-4F1D-8F2D-730B73C77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E37D14-A355-4AEE-8920-1B1642B36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03BA3-AE55-412C-BD81-6D148B7E6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November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86369-42B6-4B8F-9141-7459DBE31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C3D64-6BE9-4523-9F96-2B03A2EA4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D078-0B52-4D4E-8F60-FDD3D10C82C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9127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6FC6-463E-4F17-AD92-2B4A1CDA7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38B3D7-A6CF-47FC-B432-BCC35FBC7A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A81934-0736-44FF-8DEB-E7A8545A8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0A814-41F1-49F1-9D50-BA05A739D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17 November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2C619-350C-4F53-9992-AB627947D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7587F-8E50-4E4E-83F2-730F88D8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D078-0B52-4D4E-8F60-FDD3D10C82C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9221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16857D-EBEB-4A8D-8844-1A561C83D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4311F-40E8-4934-81F0-2741105FF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FB0A4-56D5-4ABB-B8F4-694DB545F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17 November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F6D85-9CCE-4725-8BF9-76F2A0D4BF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80F71-DCCB-4D76-B9B7-E2E183E47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8732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423333" y="2212241"/>
            <a:ext cx="8910238" cy="1216759"/>
          </a:xfrm>
        </p:spPr>
        <p:txBody>
          <a:bodyPr>
            <a:noAutofit/>
          </a:bodyPr>
          <a:lstStyle/>
          <a:p>
            <a:pPr>
              <a:lnSpc>
                <a:spcPts val="4667"/>
              </a:lnSpc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</a:rPr>
              <a:t>Nature-related risks and the role of central banks</a:t>
            </a:r>
            <a:br>
              <a:rPr lang="en-US" sz="3200" dirty="0"/>
            </a:br>
            <a:r>
              <a:rPr lang="en-US" sz="2000" dirty="0"/>
              <a:t>Interface Dialogue Finance and Biodiversity (IDFB), 22 November 2022</a:t>
            </a:r>
            <a:br>
              <a:rPr lang="en-GB" sz="3200" dirty="0"/>
            </a:br>
            <a:br>
              <a:rPr lang="en-GB" sz="3200" dirty="0"/>
            </a:br>
            <a:endParaRPr lang="en-GB" sz="3200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423333" y="3429000"/>
            <a:ext cx="8624974" cy="121676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1600" b="1" dirty="0" err="1"/>
              <a:t>Dr.</a:t>
            </a:r>
            <a:r>
              <a:rPr lang="en-GB" sz="1600" b="1" dirty="0"/>
              <a:t> Saskia de Vries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600" dirty="0"/>
              <a:t>Head of department International Financial Architecture, De </a:t>
            </a:r>
            <a:r>
              <a:rPr lang="en-GB" sz="1600" dirty="0" err="1"/>
              <a:t>Nederlandsche</a:t>
            </a:r>
            <a:r>
              <a:rPr lang="en-GB" sz="1600" dirty="0"/>
              <a:t> Bank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600" dirty="0"/>
              <a:t>Co-chair NGFS Task force on nature-related risks</a:t>
            </a:r>
          </a:p>
          <a:p>
            <a:pPr>
              <a:lnSpc>
                <a:spcPct val="120000"/>
              </a:lnSpc>
            </a:pPr>
            <a:r>
              <a:rPr lang="en-GB" sz="933" i="1" dirty="0"/>
              <a:t>Views expressed do not necessarily coincide with those of de </a:t>
            </a:r>
            <a:r>
              <a:rPr lang="en-GB" sz="933" i="1" dirty="0" err="1"/>
              <a:t>Nederlandsche</a:t>
            </a:r>
            <a:r>
              <a:rPr lang="en-GB" sz="933" i="1" dirty="0"/>
              <a:t> Bank or the </a:t>
            </a:r>
            <a:r>
              <a:rPr lang="en-GB" sz="933" i="1" dirty="0" err="1"/>
              <a:t>Eurosystem</a:t>
            </a:r>
            <a:endParaRPr lang="en-GB" sz="933" i="1" dirty="0"/>
          </a:p>
        </p:txBody>
      </p:sp>
    </p:spTree>
    <p:extLst>
      <p:ext uri="{BB962C8B-B14F-4D97-AF65-F5344CB8AC3E}">
        <p14:creationId xmlns:p14="http://schemas.microsoft.com/office/powerpoint/2010/main" val="323149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0CB2B-B287-416F-B89C-D0A37EC56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01" y="281492"/>
            <a:ext cx="11424000" cy="674288"/>
          </a:xfrm>
        </p:spPr>
        <p:txBody>
          <a:bodyPr anchor="t">
            <a:normAutofit fontScale="90000"/>
          </a:bodyPr>
          <a:lstStyle/>
          <a:p>
            <a:r>
              <a:rPr lang="nl-NL" dirty="0" err="1"/>
              <a:t>Biodiversity</a:t>
            </a:r>
            <a:r>
              <a:rPr lang="nl-NL" dirty="0"/>
              <a:t> </a:t>
            </a:r>
            <a:r>
              <a:rPr lang="nl-NL" dirty="0" err="1"/>
              <a:t>loss</a:t>
            </a:r>
            <a:r>
              <a:rPr lang="nl-NL" dirty="0"/>
              <a:t> as a source of financial risk</a:t>
            </a:r>
            <a:endParaRPr lang="nl-NL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5BED2-3F2A-4CA4-A851-32AA85A4C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510" y="1331036"/>
            <a:ext cx="6520094" cy="500532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6635F2-7A9D-2BDB-60AC-5449AA4D4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5680" y="6377279"/>
            <a:ext cx="603318" cy="199229"/>
          </a:xfrm>
        </p:spPr>
        <p:txBody>
          <a:bodyPr/>
          <a:lstStyle/>
          <a:p>
            <a:fld id="{73EE6724-4521-4EF8-974D-BA1C7F9CD007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803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086A-3142-4E3F-9234-B2A970037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20" y="365124"/>
            <a:ext cx="11815399" cy="1325563"/>
          </a:xfrm>
        </p:spPr>
        <p:txBody>
          <a:bodyPr anchor="t">
            <a:normAutofit fontScale="90000"/>
          </a:bodyPr>
          <a:lstStyle/>
          <a:p>
            <a:r>
              <a:rPr lang="nl-NL" dirty="0" err="1"/>
              <a:t>Dependence</a:t>
            </a:r>
            <a:r>
              <a:rPr lang="nl-NL" dirty="0"/>
              <a:t> on </a:t>
            </a:r>
            <a:r>
              <a:rPr lang="nl-NL" dirty="0" err="1"/>
              <a:t>ecosystem</a:t>
            </a:r>
            <a:r>
              <a:rPr lang="nl-NL" dirty="0"/>
              <a:t> services: </a:t>
            </a:r>
            <a:r>
              <a:rPr lang="nl-NL" dirty="0" err="1"/>
              <a:t>physical</a:t>
            </a:r>
            <a:r>
              <a:rPr lang="nl-NL" dirty="0"/>
              <a:t> risk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F149CE-2FE2-534E-0163-1258593338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4"/>
          <a:stretch/>
        </p:blipFill>
        <p:spPr>
          <a:xfrm>
            <a:off x="2724278" y="1164846"/>
            <a:ext cx="6743443" cy="5693154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704116D-4FF0-075E-3A5D-E9B9072C49A9}"/>
              </a:ext>
            </a:extLst>
          </p:cNvPr>
          <p:cNvSpPr txBox="1">
            <a:spLocks/>
          </p:cNvSpPr>
          <p:nvPr/>
        </p:nvSpPr>
        <p:spPr>
          <a:xfrm>
            <a:off x="11025680" y="6377279"/>
            <a:ext cx="603318" cy="199229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EE6724-4521-4EF8-974D-BA1C7F9CD007}" type="slidenum">
              <a:rPr lang="nl-NL" sz="1400" smtClean="0"/>
              <a:pPr algn="ctr"/>
              <a:t>3</a:t>
            </a:fld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559478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086A-3142-4E3F-9234-B2A970037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84" y="365124"/>
            <a:ext cx="10970071" cy="1325563"/>
          </a:xfrm>
        </p:spPr>
        <p:txBody>
          <a:bodyPr anchor="t">
            <a:normAutofit/>
          </a:bodyPr>
          <a:lstStyle/>
          <a:p>
            <a:r>
              <a:rPr lang="en-US" sz="4000" dirty="0"/>
              <a:t>Financial institutions’ impact on biodiversity: transition risk</a:t>
            </a:r>
            <a:endParaRPr lang="nl-NL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48A183-9377-3F4B-5C5E-F9AEF6154E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04" y="2177677"/>
            <a:ext cx="5124096" cy="35604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E6F2DF-95E0-1AC6-9C22-CA55B2138B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088" y="2177677"/>
            <a:ext cx="4983167" cy="3742962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1392A3C-F43C-51FA-1401-CB033576C1DD}"/>
              </a:ext>
            </a:extLst>
          </p:cNvPr>
          <p:cNvSpPr txBox="1">
            <a:spLocks/>
          </p:cNvSpPr>
          <p:nvPr/>
        </p:nvSpPr>
        <p:spPr>
          <a:xfrm>
            <a:off x="11025680" y="6377279"/>
            <a:ext cx="603318" cy="199229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3EE6724-4521-4EF8-974D-BA1C7F9CD007}" type="slidenum">
              <a:rPr lang="nl-NL" sz="1400" smtClean="0"/>
              <a:pPr algn="ctr"/>
              <a:t>4</a:t>
            </a:fld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478126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DD17-5579-4F89-A2F8-5AA5F1868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00" y="316800"/>
            <a:ext cx="11424000" cy="674288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Central banks and financial supervisors are already acting</a:t>
            </a:r>
            <a:endParaRPr lang="nl-NL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50C917F-06EB-48C0-9EC1-A4C824A5F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9952" y="1459326"/>
            <a:ext cx="9099130" cy="4407585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E0C71C8-3DA9-5593-2287-8FEBFB233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5680" y="6377279"/>
            <a:ext cx="603318" cy="199229"/>
          </a:xfrm>
        </p:spPr>
        <p:txBody>
          <a:bodyPr/>
          <a:lstStyle/>
          <a:p>
            <a:fld id="{73EE6724-4521-4EF8-974D-BA1C7F9CD007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2503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104</Words>
  <Application>Microsoft Office PowerPoint</Application>
  <PresentationFormat>Widescreen</PresentationFormat>
  <Paragraphs>18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Verdana</vt:lpstr>
      <vt:lpstr>Office Theme</vt:lpstr>
      <vt:lpstr>Nature-related risks and the role of central banks Interface Dialogue Finance and Biodiversity (IDFB), 22 November 2022  </vt:lpstr>
      <vt:lpstr>Biodiversity loss as a source of financial risk</vt:lpstr>
      <vt:lpstr>Dependence on ecosystem services: physical risk    </vt:lpstr>
      <vt:lpstr>Financial institutions’ impact on biodiversity: transition risk</vt:lpstr>
      <vt:lpstr>Central banks and financial supervisors are already acting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stability implications of biodiversity loss</dc:title>
  <dc:creator>Prodani, J. (Julja) (FS_IFA)</dc:creator>
  <cp:lastModifiedBy>Vries, S.E. de (Saskia) (FS_IFA)</cp:lastModifiedBy>
  <cp:revision>49</cp:revision>
  <dcterms:created xsi:type="dcterms:W3CDTF">2022-05-17T13:46:56Z</dcterms:created>
  <dcterms:modified xsi:type="dcterms:W3CDTF">2022-11-21T10:50:00Z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NB-SecurityLevel">
    <vt:lpwstr>1;#DNB-PUBLIC|6586d48a-5a89-4714-9622-7fec6f978734</vt:lpwstr>
  </property>
  <property fmtid="{D5CDD505-2E9C-101B-9397-08002B2CF9AE}" pid="3" name="dnb_marking">
    <vt:lpwstr> </vt:lpwstr>
  </property>
</Properties>
</file>