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aMxM5DBW62OlU2yLXKPMwFezu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941D13-67FE-43FC-9D9F-6953E1772B10}">
  <a:tblStyle styleId="{A9941D13-67FE-43FC-9D9F-6953E1772B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  <a:fill>
          <a:solidFill>
            <a:srgbClr val="D9E2F3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9E2F3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9525" cap="flat" cmpd="sng">
              <a:solidFill>
                <a:srgbClr val="8EAADB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srgbClr val="FFFFFF"/>
      </a:tcTxStyle>
      <a:tcStyle>
        <a:tcBdr>
          <a:left>
            <a:ln w="9525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f03e0de06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13f03e0de0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olgpagina">
  <p:cSld name="1_Volgpagi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 txBox="1"/>
          <p:nvPr/>
        </p:nvSpPr>
        <p:spPr>
          <a:xfrm>
            <a:off x="695865" y="563376"/>
            <a:ext cx="10713308" cy="71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64A1"/>
              </a:buClr>
              <a:buSzPts val="4800"/>
              <a:buFont typeface="Helvetica Neue"/>
              <a:buNone/>
            </a:pPr>
            <a:r>
              <a:rPr lang="en-GB" sz="4800" b="1" dirty="0">
                <a:solidFill>
                  <a:srgbClr val="2B64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IDFB meeting #12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7953556" y="6178584"/>
            <a:ext cx="3643222" cy="3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6F6C"/>
              </a:buClr>
              <a:buSzPts val="15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695864" y="0"/>
            <a:ext cx="10798384" cy="94827"/>
          </a:xfrm>
          <a:prstGeom prst="rect">
            <a:avLst/>
          </a:prstGeom>
          <a:solidFill>
            <a:srgbClr val="2B64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695864" y="6773059"/>
            <a:ext cx="10798384" cy="94827"/>
          </a:xfrm>
          <a:prstGeom prst="rect">
            <a:avLst/>
          </a:prstGeom>
          <a:solidFill>
            <a:srgbClr val="496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 txBox="1"/>
          <p:nvPr/>
        </p:nvSpPr>
        <p:spPr>
          <a:xfrm>
            <a:off x="695864" y="1328984"/>
            <a:ext cx="10795920" cy="59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D26"/>
              </a:buClr>
              <a:buSzPts val="2800"/>
              <a:buFont typeface="Arial"/>
              <a:buNone/>
            </a:pPr>
            <a:r>
              <a:rPr lang="en-GB" sz="3200" dirty="0" err="1">
                <a:solidFill>
                  <a:srgbClr val="409D26"/>
                </a:solidFill>
                <a:latin typeface="Calibri"/>
                <a:ea typeface="Calibri"/>
                <a:cs typeface="Calibri"/>
                <a:sym typeface="Calibri"/>
              </a:rPr>
              <a:t>FfB</a:t>
            </a:r>
            <a:r>
              <a:rPr lang="en-GB" sz="3200" dirty="0">
                <a:solidFill>
                  <a:srgbClr val="409D26"/>
                </a:solidFill>
                <a:latin typeface="Calibri"/>
                <a:ea typeface="Calibri"/>
                <a:cs typeface="Calibri"/>
                <a:sym typeface="Calibri"/>
              </a:rPr>
              <a:t> Foundation actions towards CBD COP15 II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7931145" y="6330984"/>
            <a:ext cx="3643222" cy="3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6F6C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96F6C"/>
                </a:solidFill>
                <a:latin typeface="Calibri"/>
                <a:ea typeface="Calibri"/>
                <a:cs typeface="Calibri"/>
                <a:sym typeface="Calibri"/>
              </a:rPr>
              <a:t>27 September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64" y="5702450"/>
            <a:ext cx="2604384" cy="8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75" y="2031212"/>
            <a:ext cx="6077450" cy="33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4875" y="2079788"/>
            <a:ext cx="3643224" cy="3297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046F0-3711-D04F-C6D9-640DDB44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876" y="2061675"/>
            <a:ext cx="3243473" cy="1841633"/>
          </a:xfrm>
          <a:prstGeom prst="rect">
            <a:avLst/>
          </a:prstGeom>
        </p:spPr>
      </p:pic>
      <p:sp>
        <p:nvSpPr>
          <p:cNvPr id="43" name="Google Shape;43;p11"/>
          <p:cNvSpPr txBox="1"/>
          <p:nvPr/>
        </p:nvSpPr>
        <p:spPr>
          <a:xfrm>
            <a:off x="695864" y="439778"/>
            <a:ext cx="9053617" cy="56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000" b="1" dirty="0">
                <a:solidFill>
                  <a:srgbClr val="2B64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Policy Advocacy working group activities</a:t>
            </a:r>
            <a:endParaRPr sz="3000" b="1" dirty="0">
              <a:solidFill>
                <a:srgbClr val="2B64A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11"/>
          <p:cNvSpPr txBox="1"/>
          <p:nvPr/>
        </p:nvSpPr>
        <p:spPr>
          <a:xfrm>
            <a:off x="10981185" y="6270146"/>
            <a:ext cx="5594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496F6C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100" b="0" i="0" u="none" strike="noStrike" cap="none">
              <a:solidFill>
                <a:srgbClr val="496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695864" y="0"/>
            <a:ext cx="10798384" cy="94827"/>
          </a:xfrm>
          <a:prstGeom prst="rect">
            <a:avLst/>
          </a:prstGeom>
          <a:solidFill>
            <a:srgbClr val="2B64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3840" y="6239247"/>
            <a:ext cx="426922" cy="42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395" y="6045451"/>
            <a:ext cx="1731871" cy="5888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/>
        </p:nvSpPr>
        <p:spPr>
          <a:xfrm>
            <a:off x="695864" y="1244167"/>
            <a:ext cx="62538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Global Biodiversity Framework (GBF) negotiations: 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Official CBD observer as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FfB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Foundation since 2021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SzPts val="2000"/>
              <a:buFont typeface="Calibri"/>
              <a:buChar char="●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Got two CBD finance chairs in 2022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Attended 3 Open-Ended Working Group meetings in 2021/2022 and published two position papers before the meetings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Engagement with negotiators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ánd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doing text suggestions on the following GBF parts: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Goal D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aligning public and private financial flows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Target 14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enabling public policy environment of public and private financial flows aligning with the goals and targets of the GBF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Target 15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policy measures for mandatory and regular monitoring, assessment and disclosure for all businesses and financial institutions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1876" y="4090237"/>
            <a:ext cx="3955425" cy="22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749A8A-57B6-C010-33E5-DDBAF54DE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5418">
            <a:off x="8398727" y="1215047"/>
            <a:ext cx="3046111" cy="2057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f03e0de06_0_39"/>
          <p:cNvSpPr txBox="1"/>
          <p:nvPr/>
        </p:nvSpPr>
        <p:spPr>
          <a:xfrm>
            <a:off x="543128" y="305075"/>
            <a:ext cx="112314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64A1"/>
              </a:buClr>
              <a:buSzPts val="2800"/>
              <a:buFont typeface="Helvetica Neue"/>
              <a:buNone/>
            </a:pPr>
            <a:r>
              <a:rPr lang="nl-NL" sz="3000" b="1" dirty="0">
                <a:solidFill>
                  <a:srgbClr val="2B64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 ministers engagement</a:t>
            </a:r>
            <a:endParaRPr sz="3000" b="1" i="0" u="none" strike="noStrike" cap="none" dirty="0">
              <a:solidFill>
                <a:srgbClr val="2B64A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g13f03e0de06_0_39"/>
          <p:cNvSpPr txBox="1"/>
          <p:nvPr/>
        </p:nvSpPr>
        <p:spPr>
          <a:xfrm>
            <a:off x="10981185" y="6270146"/>
            <a:ext cx="559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496F6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496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13f03e0de06_0_39"/>
          <p:cNvSpPr/>
          <p:nvPr/>
        </p:nvSpPr>
        <p:spPr>
          <a:xfrm>
            <a:off x="695864" y="0"/>
            <a:ext cx="10798500" cy="94800"/>
          </a:xfrm>
          <a:prstGeom prst="rect">
            <a:avLst/>
          </a:prstGeom>
          <a:solidFill>
            <a:srgbClr val="2B64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g13f03e0de06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840" y="6239247"/>
            <a:ext cx="426923" cy="42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3f03e0de06_0_39"/>
          <p:cNvPicPr preferRelativeResize="0"/>
          <p:nvPr/>
        </p:nvPicPr>
        <p:blipFill rotWithShape="1">
          <a:blip r:embed="rId4">
            <a:alphaModFix/>
          </a:blip>
          <a:srcRect r="3203"/>
          <a:stretch/>
        </p:blipFill>
        <p:spPr>
          <a:xfrm>
            <a:off x="7730909" y="533483"/>
            <a:ext cx="3809776" cy="23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6D27F9-E154-05E6-22F7-54EFDF2E0A7F}"/>
              </a:ext>
            </a:extLst>
          </p:cNvPr>
          <p:cNvSpPr txBox="1"/>
          <p:nvPr/>
        </p:nvSpPr>
        <p:spPr>
          <a:xfrm>
            <a:off x="570570" y="1079650"/>
            <a:ext cx="644491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b="1" dirty="0"/>
              <a:t>3 key messages for finance ministers:</a:t>
            </a:r>
          </a:p>
          <a:p>
            <a:endParaRPr lang="en-NL" sz="1600" b="1" dirty="0"/>
          </a:p>
          <a:p>
            <a:pPr marL="342900" indent="-342900">
              <a:buFont typeface="+mj-lt"/>
              <a:buAutoNum type="arabicPeriod"/>
            </a:pPr>
            <a:r>
              <a:rPr lang="en-GB" sz="1600" b="0" i="0" dirty="0">
                <a:solidFill>
                  <a:srgbClr val="15181B"/>
                </a:solidFill>
                <a:effectLst/>
                <a:latin typeface="+mj-lt"/>
              </a:rPr>
              <a:t>Ensure that the ‘alignment of public and private financial flows with an ambitious Global Biodiversity Framework’ is a firm position taken by your governments in the negotiations at COP15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15181B"/>
                </a:solidFill>
                <a:latin typeface="+mj-lt"/>
              </a:rPr>
              <a:t>Invitation to join COP15 round table at Finance Day 14 December</a:t>
            </a:r>
          </a:p>
          <a:p>
            <a:pPr marL="342900" indent="-342900">
              <a:buFont typeface="+mj-lt"/>
              <a:buAutoNum type="arabicPeriod"/>
            </a:pPr>
            <a:r>
              <a:rPr lang="en-NL" sz="1600" dirty="0">
                <a:latin typeface="+mj-lt"/>
              </a:rPr>
              <a:t>Implement ‘aligning financial flows’ by:</a:t>
            </a:r>
          </a:p>
          <a:p>
            <a:r>
              <a:rPr lang="en-NL" sz="1600" dirty="0">
                <a:effectLst/>
                <a:latin typeface="+mj-lt"/>
              </a:rPr>
              <a:t>	- </a:t>
            </a:r>
            <a:r>
              <a:rPr lang="en-GB" sz="1600" dirty="0">
                <a:effectLst/>
                <a:latin typeface="Helvetica Neue" panose="02000503000000020004" pitchFamily="2" charset="0"/>
              </a:rPr>
              <a:t>Setting Disclosure Regulations</a:t>
            </a:r>
          </a:p>
          <a:p>
            <a:r>
              <a:rPr lang="en-GB" sz="1600" dirty="0">
                <a:latin typeface="Helvetica Neue" panose="02000503000000020004" pitchFamily="2" charset="0"/>
              </a:rPr>
              <a:t>	- </a:t>
            </a:r>
            <a:r>
              <a:rPr lang="en-GB" sz="1600" dirty="0">
                <a:effectLst/>
                <a:latin typeface="Helvetica Neue" panose="02000503000000020004" pitchFamily="2" charset="0"/>
              </a:rPr>
              <a:t>Requiring Transformation Pathways for the finance 	   sector</a:t>
            </a:r>
          </a:p>
          <a:p>
            <a:pPr lvl="2"/>
            <a:r>
              <a:rPr lang="en-GB" sz="1600" dirty="0">
                <a:latin typeface="Helvetica Neue" panose="02000503000000020004" pitchFamily="2" charset="0"/>
              </a:rPr>
              <a:t>	- </a:t>
            </a:r>
            <a:r>
              <a:rPr lang="en-GB" sz="1600" dirty="0">
                <a:effectLst/>
                <a:latin typeface="Helvetica Neue" panose="02000503000000020004" pitchFamily="2" charset="0"/>
              </a:rPr>
              <a:t>Integrating nature-related risks into Regulatory 		   Frameworks</a:t>
            </a:r>
          </a:p>
          <a:p>
            <a:pPr lvl="2"/>
            <a:r>
              <a:rPr lang="en-GB" sz="1600" dirty="0">
                <a:latin typeface="Helvetica Neue" panose="02000503000000020004" pitchFamily="2" charset="0"/>
              </a:rPr>
              <a:t>	- S</a:t>
            </a:r>
            <a:r>
              <a:rPr lang="en-GB" sz="1600" dirty="0">
                <a:effectLst/>
                <a:latin typeface="Helvetica Neue" panose="02000503000000020004" pitchFamily="2" charset="0"/>
              </a:rPr>
              <a:t>upporting Central Banks and Financial Supervisors</a:t>
            </a:r>
          </a:p>
          <a:p>
            <a:pPr lvl="2"/>
            <a:r>
              <a:rPr lang="en-GB" sz="1600" dirty="0">
                <a:latin typeface="Helvetica Neue" panose="02000503000000020004" pitchFamily="2" charset="0"/>
              </a:rPr>
              <a:t>	</a:t>
            </a:r>
            <a:r>
              <a:rPr lang="en-GB" sz="1600" dirty="0">
                <a:effectLst/>
                <a:latin typeface="Helvetica Neue" panose="02000503000000020004" pitchFamily="2" charset="0"/>
              </a:rPr>
              <a:t>- Creating Economic Incentives for businesses and 	   the finance sector</a:t>
            </a:r>
          </a:p>
          <a:p>
            <a:endParaRPr lang="en-NL" sz="1600" dirty="0">
              <a:latin typeface="+mj-lt"/>
            </a:endParaRPr>
          </a:p>
          <a:p>
            <a:endParaRPr lang="en-NL" sz="1600" dirty="0"/>
          </a:p>
        </p:txBody>
      </p:sp>
      <p:pic>
        <p:nvPicPr>
          <p:cNvPr id="71" name="Google Shape;71;g13f03e0de06_0_39"/>
          <p:cNvPicPr preferRelativeResize="0"/>
          <p:nvPr/>
        </p:nvPicPr>
        <p:blipFill rotWithShape="1">
          <a:blip r:embed="rId5">
            <a:alphaModFix/>
          </a:blip>
          <a:srcRect l="29241" t="38360" r="21450" b="13191"/>
          <a:stretch/>
        </p:blipFill>
        <p:spPr>
          <a:xfrm>
            <a:off x="7929595" y="1931319"/>
            <a:ext cx="3611090" cy="18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7;g13f03e0de06_0_10">
            <a:extLst>
              <a:ext uri="{FF2B5EF4-FFF2-40B4-BE49-F238E27FC236}">
                <a16:creationId xmlns:a16="http://schemas.microsoft.com/office/drawing/2014/main" id="{18A1F07D-6E7B-02CF-9254-43DE26BFD0B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395" y="6148552"/>
            <a:ext cx="1356081" cy="48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1;g13f03e0de06_0_10">
            <a:extLst>
              <a:ext uri="{FF2B5EF4-FFF2-40B4-BE49-F238E27FC236}">
                <a16:creationId xmlns:a16="http://schemas.microsoft.com/office/drawing/2014/main" id="{34D4208B-9C55-E84F-3661-99AC5DF93EC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3003" y="4115098"/>
            <a:ext cx="4598427" cy="21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0;g13f03e0de06_0_10">
            <a:extLst>
              <a:ext uri="{FF2B5EF4-FFF2-40B4-BE49-F238E27FC236}">
                <a16:creationId xmlns:a16="http://schemas.microsoft.com/office/drawing/2014/main" id="{F0EC3A59-8BB5-F36F-F21A-A0BC791DF1E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815" y="4824248"/>
            <a:ext cx="2479522" cy="152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Helvetica Neue</vt:lpstr>
      <vt:lpstr>Arial</vt:lpstr>
      <vt:lpstr>Calibri</vt:lpstr>
      <vt:lpstr>Kantoorthema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de Horde</dc:creator>
  <cp:lastModifiedBy>Jorien van Hoogen</cp:lastModifiedBy>
  <cp:revision>7</cp:revision>
  <dcterms:created xsi:type="dcterms:W3CDTF">2021-02-02T10:38:21Z</dcterms:created>
  <dcterms:modified xsi:type="dcterms:W3CDTF">2022-09-27T08:39:25Z</dcterms:modified>
</cp:coreProperties>
</file>