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2"/>
  </p:notesMasterIdLst>
  <p:sldIdLst>
    <p:sldId id="295" r:id="rId5"/>
    <p:sldId id="258" r:id="rId6"/>
    <p:sldId id="3270" r:id="rId7"/>
    <p:sldId id="3268" r:id="rId8"/>
    <p:sldId id="3271" r:id="rId9"/>
    <p:sldId id="286"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FD2912-1D75-172D-CD7F-AB60AC482E97}" name="Nathalie Nathe" initials="NN" userId="S::nathalie.nathe@f4b-initiative.net::20507e61-40e7-4781-9dee-1b9feea2f20d" providerId="AD"/>
  <p188:author id="{60EDA553-4A39-C6D4-923E-B5437698EEDB}" name="Guest User" initials="GU" userId="S::urn:spo:anon#9097399ee104f811912a18ba9e67783767bfd5a3cb78d2ba4ae78ddbac76a4be::" providerId="AD"/>
  <p188:author id="{A2F22D86-FC93-9CBC-4064-825E2334E647}" name="Gurvir Ahluwalia - CW" initials="GAC" userId="S::gurvir.ahluwalia@cfainstitute.org::c0056f74-baa5-4693-9b64-7078fa474f50" providerId="AD"/>
  <p188:author id="{D8946CAB-04CD-FA3E-259B-BCB8CA07D13B}" name="Nathalie Nathe" initials="NN" userId="Nathalie Nathe" providerId="None"/>
  <p188:author id="{EFFC2BBC-BA0E-1D33-ED70-FD6D8C0E1E49}" name="Joanna O'Malley" initials="JO" userId="S::joanna.omalley@f4b-initiative.net::959b3883-21d4-402c-ad8e-1fc105a877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94F40"/>
    <a:srgbClr val="CFD9DF"/>
    <a:srgbClr val="475D69"/>
    <a:srgbClr val="2E635E"/>
    <a:srgbClr val="25735C"/>
    <a:srgbClr val="35464F"/>
    <a:srgbClr val="858792"/>
    <a:srgbClr val="329A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57409-275E-71DA-AF13-27431D373141}" v="6" dt="2022-08-19T16:25:16.123"/>
    <p1510:client id="{D01BFEF7-3E34-4CB5-9014-EEDD00E59A1B}" v="15" dt="2022-08-12T17:04:04.975"/>
    <p1510:client id="{D99ECE4B-888B-FDD5-B234-944D7ED58D3C}" v="70" dt="2022-08-19T16:18:2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3" autoAdjust="0"/>
    <p:restoredTop sz="84195" autoAdjust="0"/>
  </p:normalViewPr>
  <p:slideViewPr>
    <p:cSldViewPr snapToGrid="0">
      <p:cViewPr>
        <p:scale>
          <a:sx n="100" d="100"/>
          <a:sy n="100" d="100"/>
        </p:scale>
        <p:origin x="278" y="-75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E1D64-F27C-4492-B38A-094FFCFCCC53}" type="datetimeFigureOut">
              <a:rPr lang="en-IE" smtClean="0"/>
              <a:t>12/09/2022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E8C0D-F028-4C41-8018-4F69900A179B}" type="slidenum">
              <a:rPr lang="en-IE" smtClean="0"/>
              <a:t>‹#›</a:t>
            </a:fld>
            <a:endParaRPr lang="en-IE"/>
          </a:p>
        </p:txBody>
      </p:sp>
    </p:spTree>
    <p:extLst>
      <p:ext uri="{BB962C8B-B14F-4D97-AF65-F5344CB8AC3E}">
        <p14:creationId xmlns:p14="http://schemas.microsoft.com/office/powerpoint/2010/main" val="203337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pt-BR" dirty="0">
              <a:cs typeface="Calibri"/>
            </a:endParaRPr>
          </a:p>
          <a:p>
            <a:pPr marL="0" lvl="0" indent="0" algn="l" rtl="0">
              <a:lnSpc>
                <a:spcPct val="100000"/>
              </a:lnSpc>
              <a:spcBef>
                <a:spcPts val="0"/>
              </a:spcBef>
              <a:spcAft>
                <a:spcPts val="0"/>
              </a:spcAft>
              <a:buSzPts val="1400"/>
              <a:buNone/>
            </a:pPr>
            <a:endParaRPr dirty="0"/>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pt-B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87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AE8C0D-F028-4C41-8018-4F69900A179B}" type="slidenum">
              <a:rPr lang="en-IE" smtClean="0"/>
              <a:t>2</a:t>
            </a:fld>
            <a:endParaRPr lang="en-IE"/>
          </a:p>
        </p:txBody>
      </p:sp>
    </p:spTree>
    <p:extLst>
      <p:ext uri="{BB962C8B-B14F-4D97-AF65-F5344CB8AC3E}">
        <p14:creationId xmlns:p14="http://schemas.microsoft.com/office/powerpoint/2010/main" val="245379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156D4-9E12-4819-B2D0-3DD5107E0C2B}" type="slidenum">
              <a:rPr lang="pt-BR" smtClean="0"/>
              <a:t>4</a:t>
            </a:fld>
            <a:endParaRPr lang="pt-BR"/>
          </a:p>
        </p:txBody>
      </p:sp>
    </p:spTree>
    <p:extLst>
      <p:ext uri="{BB962C8B-B14F-4D97-AF65-F5344CB8AC3E}">
        <p14:creationId xmlns:p14="http://schemas.microsoft.com/office/powerpoint/2010/main" val="364978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AE8C0D-F028-4C41-8018-4F69900A179B}" type="slidenum">
              <a:rPr lang="en-IE" smtClean="0"/>
              <a:t>5</a:t>
            </a:fld>
            <a:endParaRPr lang="en-IE"/>
          </a:p>
        </p:txBody>
      </p:sp>
    </p:spTree>
    <p:extLst>
      <p:ext uri="{BB962C8B-B14F-4D97-AF65-F5344CB8AC3E}">
        <p14:creationId xmlns:p14="http://schemas.microsoft.com/office/powerpoint/2010/main" val="29226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4" name="Google Shape;5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pt-B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190609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as Partes de Conteúdo" type="twoObj">
  <p:cSld name="Duas Partes de Conteúdo">
    <p:spTree>
      <p:nvGrpSpPr>
        <p:cNvPr id="1" name="Shape 144"/>
        <p:cNvGrpSpPr/>
        <p:nvPr/>
      </p:nvGrpSpPr>
      <p:grpSpPr>
        <a:xfrm>
          <a:off x="0" y="0"/>
          <a:ext cx="0" cy="0"/>
          <a:chOff x="0" y="0"/>
          <a:chExt cx="0" cy="0"/>
        </a:xfrm>
      </p:grpSpPr>
      <p:sp>
        <p:nvSpPr>
          <p:cNvPr id="145" name="Google Shape;14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6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34787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151"/>
        <p:cNvGrpSpPr/>
        <p:nvPr/>
      </p:nvGrpSpPr>
      <p:grpSpPr>
        <a:xfrm>
          <a:off x="0" y="0"/>
          <a:ext cx="0" cy="0"/>
          <a:chOff x="0" y="0"/>
          <a:chExt cx="0" cy="0"/>
        </a:xfrm>
      </p:grpSpPr>
      <p:sp>
        <p:nvSpPr>
          <p:cNvPr id="152" name="Google Shape;152;p6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6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6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6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384570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mente Título" type="titleOnly">
  <p:cSld name="Somente Título">
    <p:spTree>
      <p:nvGrpSpPr>
        <p:cNvPr id="1" name="Shape 160"/>
        <p:cNvGrpSpPr/>
        <p:nvPr/>
      </p:nvGrpSpPr>
      <p:grpSpPr>
        <a:xfrm>
          <a:off x="0" y="0"/>
          <a:ext cx="0" cy="0"/>
          <a:chOff x="0" y="0"/>
          <a:chExt cx="0" cy="0"/>
        </a:xfrm>
      </p:grpSpPr>
      <p:sp>
        <p:nvSpPr>
          <p:cNvPr id="161" name="Google Shape;161;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396261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údo com Legenda" type="objTx">
  <p:cSld name="Conteúdo com Legenda">
    <p:spTree>
      <p:nvGrpSpPr>
        <p:cNvPr id="1" name="Shape 169"/>
        <p:cNvGrpSpPr/>
        <p:nvPr/>
      </p:nvGrpSpPr>
      <p:grpSpPr>
        <a:xfrm>
          <a:off x="0" y="0"/>
          <a:ext cx="0" cy="0"/>
          <a:chOff x="0" y="0"/>
          <a:chExt cx="0" cy="0"/>
        </a:xfrm>
      </p:grpSpPr>
      <p:sp>
        <p:nvSpPr>
          <p:cNvPr id="170" name="Google Shape;170;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2" name="Google Shape;172;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65769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176"/>
        <p:cNvGrpSpPr/>
        <p:nvPr/>
      </p:nvGrpSpPr>
      <p:grpSpPr>
        <a:xfrm>
          <a:off x="0" y="0"/>
          <a:ext cx="0" cy="0"/>
          <a:chOff x="0" y="0"/>
          <a:chExt cx="0" cy="0"/>
        </a:xfrm>
      </p:grpSpPr>
      <p:sp>
        <p:nvSpPr>
          <p:cNvPr id="177" name="Google Shape;177;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7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79" name="Google Shape;179;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2443648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e Texto Vertical" type="vertTx">
  <p:cSld name="Título e Texto Vertical">
    <p:spTree>
      <p:nvGrpSpPr>
        <p:cNvPr id="1" name="Shape 183"/>
        <p:cNvGrpSpPr/>
        <p:nvPr/>
      </p:nvGrpSpPr>
      <p:grpSpPr>
        <a:xfrm>
          <a:off x="0" y="0"/>
          <a:ext cx="0" cy="0"/>
          <a:chOff x="0" y="0"/>
          <a:chExt cx="0" cy="0"/>
        </a:xfrm>
      </p:grpSpPr>
      <p:sp>
        <p:nvSpPr>
          <p:cNvPr id="184" name="Google Shape;184;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7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247350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Texto e Título Vertical">
    <p:spTree>
      <p:nvGrpSpPr>
        <p:cNvPr id="1" name="Shape 189"/>
        <p:cNvGrpSpPr/>
        <p:nvPr/>
      </p:nvGrpSpPr>
      <p:grpSpPr>
        <a:xfrm>
          <a:off x="0" y="0"/>
          <a:ext cx="0" cy="0"/>
          <a:chOff x="0" y="0"/>
          <a:chExt cx="0" cy="0"/>
        </a:xfrm>
      </p:grpSpPr>
      <p:sp>
        <p:nvSpPr>
          <p:cNvPr id="190" name="Google Shape;190;p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7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373812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165"/>
        <p:cNvGrpSpPr/>
        <p:nvPr/>
      </p:nvGrpSpPr>
      <p:grpSpPr>
        <a:xfrm>
          <a:off x="0" y="0"/>
          <a:ext cx="0" cy="0"/>
          <a:chOff x="0" y="0"/>
          <a:chExt cx="0" cy="0"/>
        </a:xfrm>
      </p:grpSpPr>
      <p:sp>
        <p:nvSpPr>
          <p:cNvPr id="166" name="Google Shape;16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299187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4">
  <p:cSld name="Photo 4">
    <p:spTree>
      <p:nvGrpSpPr>
        <p:cNvPr id="1" name="Shape 122"/>
        <p:cNvGrpSpPr/>
        <p:nvPr/>
      </p:nvGrpSpPr>
      <p:grpSpPr>
        <a:xfrm>
          <a:off x="0" y="0"/>
          <a:ext cx="0" cy="0"/>
          <a:chOff x="0" y="0"/>
          <a:chExt cx="0" cy="0"/>
        </a:xfrm>
      </p:grpSpPr>
      <p:sp>
        <p:nvSpPr>
          <p:cNvPr id="123" name="Google Shape;123;p61"/>
          <p:cNvSpPr>
            <a:spLocks noGrp="1"/>
          </p:cNvSpPr>
          <p:nvPr>
            <p:ph type="pic" idx="2"/>
          </p:nvPr>
        </p:nvSpPr>
        <p:spPr>
          <a:xfrm>
            <a:off x="3181350" y="0"/>
            <a:ext cx="901065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9351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14"/>
        <p:cNvGrpSpPr/>
        <p:nvPr/>
      </p:nvGrpSpPr>
      <p:grpSpPr>
        <a:xfrm>
          <a:off x="0" y="0"/>
          <a:ext cx="0" cy="0"/>
          <a:chOff x="0" y="0"/>
          <a:chExt cx="0" cy="0"/>
        </a:xfrm>
      </p:grpSpPr>
      <p:sp>
        <p:nvSpPr>
          <p:cNvPr id="115" name="Google Shape;115;p55"/>
          <p:cNvSpPr>
            <a:spLocks noGrp="1"/>
          </p:cNvSpPr>
          <p:nvPr>
            <p:ph type="pic" idx="2"/>
          </p:nvPr>
        </p:nvSpPr>
        <p:spPr>
          <a:xfrm>
            <a:off x="319088" y="301625"/>
            <a:ext cx="5335587" cy="62499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370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1">
  <p:cSld name="Photo 1">
    <p:spTree>
      <p:nvGrpSpPr>
        <p:cNvPr id="1" name="Shape 116"/>
        <p:cNvGrpSpPr/>
        <p:nvPr/>
      </p:nvGrpSpPr>
      <p:grpSpPr>
        <a:xfrm>
          <a:off x="0" y="0"/>
          <a:ext cx="0" cy="0"/>
          <a:chOff x="0" y="0"/>
          <a:chExt cx="0" cy="0"/>
        </a:xfrm>
      </p:grpSpPr>
      <p:sp>
        <p:nvSpPr>
          <p:cNvPr id="117" name="Google Shape;117;p58"/>
          <p:cNvSpPr>
            <a:spLocks noGrp="1"/>
          </p:cNvSpPr>
          <p:nvPr>
            <p:ph type="pic" idx="2"/>
          </p:nvPr>
        </p:nvSpPr>
        <p:spPr>
          <a:xfrm>
            <a:off x="0" y="0"/>
            <a:ext cx="11549063"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9437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2">
  <p:cSld name="Photo 2">
    <p:spTree>
      <p:nvGrpSpPr>
        <p:cNvPr id="1" name="Shape 118"/>
        <p:cNvGrpSpPr/>
        <p:nvPr/>
      </p:nvGrpSpPr>
      <p:grpSpPr>
        <a:xfrm>
          <a:off x="0" y="0"/>
          <a:ext cx="0" cy="0"/>
          <a:chOff x="0" y="0"/>
          <a:chExt cx="0" cy="0"/>
        </a:xfrm>
      </p:grpSpPr>
      <p:sp>
        <p:nvSpPr>
          <p:cNvPr id="119" name="Google Shape;119;p59"/>
          <p:cNvSpPr>
            <a:spLocks noGrp="1"/>
          </p:cNvSpPr>
          <p:nvPr>
            <p:ph type="pic" idx="2"/>
          </p:nvPr>
        </p:nvSpPr>
        <p:spPr>
          <a:xfrm>
            <a:off x="642937" y="0"/>
            <a:ext cx="11549063"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9283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3">
  <p:cSld name="Photo 3">
    <p:spTree>
      <p:nvGrpSpPr>
        <p:cNvPr id="1" name="Shape 120"/>
        <p:cNvGrpSpPr/>
        <p:nvPr/>
      </p:nvGrpSpPr>
      <p:grpSpPr>
        <a:xfrm>
          <a:off x="0" y="0"/>
          <a:ext cx="0" cy="0"/>
          <a:chOff x="0" y="0"/>
          <a:chExt cx="0" cy="0"/>
        </a:xfrm>
      </p:grpSpPr>
      <p:sp>
        <p:nvSpPr>
          <p:cNvPr id="121" name="Google Shape;121;p60"/>
          <p:cNvSpPr>
            <a:spLocks noGrp="1"/>
          </p:cNvSpPr>
          <p:nvPr>
            <p:ph type="pic" idx="2"/>
          </p:nvPr>
        </p:nvSpPr>
        <p:spPr>
          <a:xfrm>
            <a:off x="0" y="0"/>
            <a:ext cx="901065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900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124"/>
        <p:cNvGrpSpPr/>
        <p:nvPr/>
      </p:nvGrpSpPr>
      <p:grpSpPr>
        <a:xfrm>
          <a:off x="0" y="0"/>
          <a:ext cx="0" cy="0"/>
          <a:chOff x="0" y="0"/>
          <a:chExt cx="0" cy="0"/>
        </a:xfrm>
      </p:grpSpPr>
      <p:sp>
        <p:nvSpPr>
          <p:cNvPr id="125" name="Google Shape;125;p53"/>
          <p:cNvSpPr>
            <a:spLocks noGrp="1"/>
          </p:cNvSpPr>
          <p:nvPr>
            <p:ph type="pic" idx="2"/>
          </p:nvPr>
        </p:nvSpPr>
        <p:spPr>
          <a:xfrm>
            <a:off x="7812088" y="0"/>
            <a:ext cx="4379912"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7179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de Título" type="title">
  <p:cSld name="Slide de Título">
    <p:spTree>
      <p:nvGrpSpPr>
        <p:cNvPr id="1" name="Shape 126"/>
        <p:cNvGrpSpPr/>
        <p:nvPr/>
      </p:nvGrpSpPr>
      <p:grpSpPr>
        <a:xfrm>
          <a:off x="0" y="0"/>
          <a:ext cx="0" cy="0"/>
          <a:chOff x="0" y="0"/>
          <a:chExt cx="0" cy="0"/>
        </a:xfrm>
      </p:grpSpPr>
      <p:sp>
        <p:nvSpPr>
          <p:cNvPr id="127" name="Google Shape;127;p6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2969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Conteúdo" type="obj">
  <p:cSld name="Título e Conteúdo">
    <p:spTree>
      <p:nvGrpSpPr>
        <p:cNvPr id="1" name="Shape 132"/>
        <p:cNvGrpSpPr/>
        <p:nvPr/>
      </p:nvGrpSpPr>
      <p:grpSpPr>
        <a:xfrm>
          <a:off x="0" y="0"/>
          <a:ext cx="0" cy="0"/>
          <a:chOff x="0" y="0"/>
          <a:chExt cx="0" cy="0"/>
        </a:xfrm>
      </p:grpSpPr>
      <p:sp>
        <p:nvSpPr>
          <p:cNvPr id="133" name="Google Shape;13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51808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Cabeçalho da Seção">
    <p:spTree>
      <p:nvGrpSpPr>
        <p:cNvPr id="1" name="Shape 138"/>
        <p:cNvGrpSpPr/>
        <p:nvPr/>
      </p:nvGrpSpPr>
      <p:grpSpPr>
        <a:xfrm>
          <a:off x="0" y="0"/>
          <a:ext cx="0" cy="0"/>
          <a:chOff x="0" y="0"/>
          <a:chExt cx="0" cy="0"/>
        </a:xfrm>
      </p:grpSpPr>
      <p:sp>
        <p:nvSpPr>
          <p:cNvPr id="139" name="Google Shape;139;p6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99999"/>
              </a:buClr>
              <a:buSzPts val="2400"/>
              <a:buNone/>
              <a:defRPr sz="2400">
                <a:solidFill>
                  <a:srgbClr val="999999"/>
                </a:solidFill>
              </a:defRPr>
            </a:lvl1pPr>
            <a:lvl2pPr marL="914400" lvl="1" indent="-228600" algn="l">
              <a:lnSpc>
                <a:spcPct val="90000"/>
              </a:lnSpc>
              <a:spcBef>
                <a:spcPts val="500"/>
              </a:spcBef>
              <a:spcAft>
                <a:spcPts val="0"/>
              </a:spcAft>
              <a:buClr>
                <a:srgbClr val="999999"/>
              </a:buClr>
              <a:buSzPts val="2000"/>
              <a:buNone/>
              <a:defRPr sz="2000">
                <a:solidFill>
                  <a:srgbClr val="999999"/>
                </a:solidFill>
              </a:defRPr>
            </a:lvl2pPr>
            <a:lvl3pPr marL="1371600" lvl="2" indent="-228600" algn="l">
              <a:lnSpc>
                <a:spcPct val="90000"/>
              </a:lnSpc>
              <a:spcBef>
                <a:spcPts val="500"/>
              </a:spcBef>
              <a:spcAft>
                <a:spcPts val="0"/>
              </a:spcAft>
              <a:buClr>
                <a:srgbClr val="999999"/>
              </a:buClr>
              <a:buSzPts val="1800"/>
              <a:buNone/>
              <a:defRPr sz="1800">
                <a:solidFill>
                  <a:srgbClr val="999999"/>
                </a:solidFill>
              </a:defRPr>
            </a:lvl3pPr>
            <a:lvl4pPr marL="1828800" lvl="3" indent="-228600" algn="l">
              <a:lnSpc>
                <a:spcPct val="90000"/>
              </a:lnSpc>
              <a:spcBef>
                <a:spcPts val="500"/>
              </a:spcBef>
              <a:spcAft>
                <a:spcPts val="0"/>
              </a:spcAft>
              <a:buClr>
                <a:srgbClr val="999999"/>
              </a:buClr>
              <a:buSzPts val="1600"/>
              <a:buNone/>
              <a:defRPr sz="1600">
                <a:solidFill>
                  <a:srgbClr val="999999"/>
                </a:solidFill>
              </a:defRPr>
            </a:lvl4pPr>
            <a:lvl5pPr marL="2286000" lvl="4" indent="-228600" algn="l">
              <a:lnSpc>
                <a:spcPct val="90000"/>
              </a:lnSpc>
              <a:spcBef>
                <a:spcPts val="500"/>
              </a:spcBef>
              <a:spcAft>
                <a:spcPts val="0"/>
              </a:spcAft>
              <a:buClr>
                <a:srgbClr val="999999"/>
              </a:buClr>
              <a:buSzPts val="1600"/>
              <a:buNone/>
              <a:defRPr sz="1600">
                <a:solidFill>
                  <a:srgbClr val="999999"/>
                </a:solidFill>
              </a:defRPr>
            </a:lvl5pPr>
            <a:lvl6pPr marL="2743200" lvl="5" indent="-228600" algn="l">
              <a:lnSpc>
                <a:spcPct val="90000"/>
              </a:lnSpc>
              <a:spcBef>
                <a:spcPts val="500"/>
              </a:spcBef>
              <a:spcAft>
                <a:spcPts val="0"/>
              </a:spcAft>
              <a:buClr>
                <a:srgbClr val="999999"/>
              </a:buClr>
              <a:buSzPts val="1600"/>
              <a:buNone/>
              <a:defRPr sz="1600">
                <a:solidFill>
                  <a:srgbClr val="999999"/>
                </a:solidFill>
              </a:defRPr>
            </a:lvl6pPr>
            <a:lvl7pPr marL="3200400" lvl="6" indent="-228600" algn="l">
              <a:lnSpc>
                <a:spcPct val="90000"/>
              </a:lnSpc>
              <a:spcBef>
                <a:spcPts val="500"/>
              </a:spcBef>
              <a:spcAft>
                <a:spcPts val="0"/>
              </a:spcAft>
              <a:buClr>
                <a:srgbClr val="999999"/>
              </a:buClr>
              <a:buSzPts val="1600"/>
              <a:buNone/>
              <a:defRPr sz="1600">
                <a:solidFill>
                  <a:srgbClr val="999999"/>
                </a:solidFill>
              </a:defRPr>
            </a:lvl7pPr>
            <a:lvl8pPr marL="3657600" lvl="7" indent="-228600" algn="l">
              <a:lnSpc>
                <a:spcPct val="90000"/>
              </a:lnSpc>
              <a:spcBef>
                <a:spcPts val="500"/>
              </a:spcBef>
              <a:spcAft>
                <a:spcPts val="0"/>
              </a:spcAft>
              <a:buClr>
                <a:srgbClr val="999999"/>
              </a:buClr>
              <a:buSzPts val="1600"/>
              <a:buNone/>
              <a:defRPr sz="1600">
                <a:solidFill>
                  <a:srgbClr val="999999"/>
                </a:solidFill>
              </a:defRPr>
            </a:lvl8pPr>
            <a:lvl9pPr marL="4114800" lvl="8" indent="-228600" algn="l">
              <a:lnSpc>
                <a:spcPct val="90000"/>
              </a:lnSpc>
              <a:spcBef>
                <a:spcPts val="500"/>
              </a:spcBef>
              <a:spcAft>
                <a:spcPts val="0"/>
              </a:spcAft>
              <a:buClr>
                <a:srgbClr val="999999"/>
              </a:buClr>
              <a:buSzPts val="1600"/>
              <a:buNone/>
              <a:defRPr sz="1600">
                <a:solidFill>
                  <a:srgbClr val="999999"/>
                </a:solidFill>
              </a:defRPr>
            </a:lvl9pPr>
          </a:lstStyle>
          <a:p>
            <a:endParaRPr/>
          </a:p>
        </p:txBody>
      </p:sp>
      <p:sp>
        <p:nvSpPr>
          <p:cNvPr id="141" name="Google Shape;14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8984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999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999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a:t>
            </a:fld>
            <a:endParaRPr/>
          </a:p>
        </p:txBody>
      </p:sp>
    </p:spTree>
    <p:extLst>
      <p:ext uri="{BB962C8B-B14F-4D97-AF65-F5344CB8AC3E}">
        <p14:creationId xmlns:p14="http://schemas.microsoft.com/office/powerpoint/2010/main" val="3091834585"/>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02" r:id="rId15"/>
    <p:sldLayoutId id="2147483703" r:id="rId16"/>
    <p:sldLayoutId id="2147483704" r:id="rId17"/>
    <p:sldLayoutId id="214748370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53" name="Picture 52" descr="A picture containing mountain, sky, outdoor, nature&#10;&#10;Description automatically generated">
            <a:extLst>
              <a:ext uri="{FF2B5EF4-FFF2-40B4-BE49-F238E27FC236}">
                <a16:creationId xmlns:a16="http://schemas.microsoft.com/office/drawing/2014/main" id="{3B8275C2-CFE5-725E-CAF4-F243350EE66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090" r="10866" b="735"/>
          <a:stretch/>
        </p:blipFill>
        <p:spPr>
          <a:xfrm>
            <a:off x="-1" y="-715"/>
            <a:ext cx="12192001" cy="6858716"/>
          </a:xfrm>
          <a:prstGeom prst="rect">
            <a:avLst/>
          </a:prstGeom>
        </p:spPr>
      </p:pic>
      <p:grpSp>
        <p:nvGrpSpPr>
          <p:cNvPr id="31" name="Group 30">
            <a:extLst>
              <a:ext uri="{FF2B5EF4-FFF2-40B4-BE49-F238E27FC236}">
                <a16:creationId xmlns:a16="http://schemas.microsoft.com/office/drawing/2014/main" id="{D1579483-9A32-55D3-0786-68EE430E2AE4}"/>
              </a:ext>
            </a:extLst>
          </p:cNvPr>
          <p:cNvGrpSpPr/>
          <p:nvPr/>
        </p:nvGrpSpPr>
        <p:grpSpPr>
          <a:xfrm>
            <a:off x="1737630" y="2044038"/>
            <a:ext cx="3463135" cy="1320748"/>
            <a:chOff x="2245630" y="2108252"/>
            <a:chExt cx="2781517" cy="1060797"/>
          </a:xfrm>
        </p:grpSpPr>
        <p:grpSp>
          <p:nvGrpSpPr>
            <p:cNvPr id="3" name="Graphic 1">
              <a:extLst>
                <a:ext uri="{FF2B5EF4-FFF2-40B4-BE49-F238E27FC236}">
                  <a16:creationId xmlns:a16="http://schemas.microsoft.com/office/drawing/2014/main" id="{1E2177F0-5957-F1DB-EF3D-610311D16458}"/>
                </a:ext>
              </a:extLst>
            </p:cNvPr>
            <p:cNvGrpSpPr/>
            <p:nvPr/>
          </p:nvGrpSpPr>
          <p:grpSpPr>
            <a:xfrm>
              <a:off x="3210648" y="2209974"/>
              <a:ext cx="1816499" cy="782413"/>
              <a:chOff x="3309502" y="3000806"/>
              <a:chExt cx="1816499" cy="782413"/>
            </a:xfrm>
          </p:grpSpPr>
          <p:grpSp>
            <p:nvGrpSpPr>
              <p:cNvPr id="4" name="Graphic 1">
                <a:extLst>
                  <a:ext uri="{FF2B5EF4-FFF2-40B4-BE49-F238E27FC236}">
                    <a16:creationId xmlns:a16="http://schemas.microsoft.com/office/drawing/2014/main" id="{AA508B2A-D44E-DD8E-8B83-8FC5D196CA20}"/>
                  </a:ext>
                </a:extLst>
              </p:cNvPr>
              <p:cNvGrpSpPr/>
              <p:nvPr/>
            </p:nvGrpSpPr>
            <p:grpSpPr>
              <a:xfrm>
                <a:off x="3313835" y="3000806"/>
                <a:ext cx="1812166" cy="354864"/>
                <a:chOff x="3313835" y="3000806"/>
                <a:chExt cx="1812166" cy="354864"/>
              </a:xfrm>
              <a:solidFill>
                <a:srgbClr val="2F3E46"/>
              </a:solidFill>
            </p:grpSpPr>
            <p:sp>
              <p:nvSpPr>
                <p:cNvPr id="5" name="Freeform: Shape 4">
                  <a:extLst>
                    <a:ext uri="{FF2B5EF4-FFF2-40B4-BE49-F238E27FC236}">
                      <a16:creationId xmlns:a16="http://schemas.microsoft.com/office/drawing/2014/main" id="{EC7DB76F-6037-3B3E-8E37-2C5383CF8160}"/>
                    </a:ext>
                  </a:extLst>
                </p:cNvPr>
                <p:cNvSpPr/>
                <p:nvPr/>
              </p:nvSpPr>
              <p:spPr>
                <a:xfrm>
                  <a:off x="3313835" y="3002238"/>
                  <a:ext cx="271509" cy="349135"/>
                </a:xfrm>
                <a:custGeom>
                  <a:avLst/>
                  <a:gdLst>
                    <a:gd name="connsiteX0" fmla="*/ 266605 w 271509"/>
                    <a:gd name="connsiteY0" fmla="*/ 5442 h 349135"/>
                    <a:gd name="connsiteX1" fmla="*/ 253070 w 271509"/>
                    <a:gd name="connsiteY1" fmla="*/ 0 h 349135"/>
                    <a:gd name="connsiteX2" fmla="*/ 239894 w 271509"/>
                    <a:gd name="connsiteY2" fmla="*/ 5335 h 349135"/>
                    <a:gd name="connsiteX3" fmla="*/ 234595 w 271509"/>
                    <a:gd name="connsiteY3" fmla="*/ 18511 h 349135"/>
                    <a:gd name="connsiteX4" fmla="*/ 234595 w 271509"/>
                    <a:gd name="connsiteY4" fmla="*/ 276988 h 349135"/>
                    <a:gd name="connsiteX5" fmla="*/ 34588 w 271509"/>
                    <a:gd name="connsiteY5" fmla="*/ 7376 h 349135"/>
                    <a:gd name="connsiteX6" fmla="*/ 18977 w 271509"/>
                    <a:gd name="connsiteY6" fmla="*/ 36 h 349135"/>
                    <a:gd name="connsiteX7" fmla="*/ 5657 w 271509"/>
                    <a:gd name="connsiteY7" fmla="*/ 5263 h 349135"/>
                    <a:gd name="connsiteX8" fmla="*/ 0 w 271509"/>
                    <a:gd name="connsiteY8" fmla="*/ 19514 h 349135"/>
                    <a:gd name="connsiteX9" fmla="*/ 0 w 271509"/>
                    <a:gd name="connsiteY9" fmla="*/ 331126 h 349135"/>
                    <a:gd name="connsiteX10" fmla="*/ 5299 w 271509"/>
                    <a:gd name="connsiteY10" fmla="*/ 343801 h 349135"/>
                    <a:gd name="connsiteX11" fmla="*/ 18475 w 271509"/>
                    <a:gd name="connsiteY11" fmla="*/ 349136 h 349135"/>
                    <a:gd name="connsiteX12" fmla="*/ 31294 w 271509"/>
                    <a:gd name="connsiteY12" fmla="*/ 343908 h 349135"/>
                    <a:gd name="connsiteX13" fmla="*/ 36951 w 271509"/>
                    <a:gd name="connsiteY13" fmla="*/ 331126 h 349135"/>
                    <a:gd name="connsiteX14" fmla="*/ 36951 w 271509"/>
                    <a:gd name="connsiteY14" fmla="*/ 74081 h 349135"/>
                    <a:gd name="connsiteX15" fmla="*/ 235991 w 271509"/>
                    <a:gd name="connsiteY15" fmla="*/ 342261 h 349135"/>
                    <a:gd name="connsiteX16" fmla="*/ 236457 w 271509"/>
                    <a:gd name="connsiteY16" fmla="*/ 342798 h 349135"/>
                    <a:gd name="connsiteX17" fmla="*/ 242973 w 271509"/>
                    <a:gd name="connsiteY17" fmla="*/ 347202 h 349135"/>
                    <a:gd name="connsiteX18" fmla="*/ 251566 w 271509"/>
                    <a:gd name="connsiteY18" fmla="*/ 349100 h 349135"/>
                    <a:gd name="connsiteX19" fmla="*/ 265602 w 271509"/>
                    <a:gd name="connsiteY19" fmla="*/ 343622 h 349135"/>
                    <a:gd name="connsiteX20" fmla="*/ 271510 w 271509"/>
                    <a:gd name="connsiteY20" fmla="*/ 328655 h 349135"/>
                    <a:gd name="connsiteX21" fmla="*/ 271510 w 271509"/>
                    <a:gd name="connsiteY21" fmla="*/ 18511 h 349135"/>
                    <a:gd name="connsiteX22" fmla="*/ 266569 w 271509"/>
                    <a:gd name="connsiteY22" fmla="*/ 5478 h 349135"/>
                    <a:gd name="connsiteX23" fmla="*/ 266569 w 271509"/>
                    <a:gd name="connsiteY23" fmla="*/ 5478 h 34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509" h="349135">
                      <a:moveTo>
                        <a:pt x="266605" y="5442"/>
                      </a:moveTo>
                      <a:cubicBezTo>
                        <a:pt x="263203" y="1826"/>
                        <a:pt x="258656" y="0"/>
                        <a:pt x="253070" y="0"/>
                      </a:cubicBezTo>
                      <a:cubicBezTo>
                        <a:pt x="247879" y="0"/>
                        <a:pt x="243439" y="1790"/>
                        <a:pt x="239894" y="5335"/>
                      </a:cubicBezTo>
                      <a:cubicBezTo>
                        <a:pt x="236349" y="8880"/>
                        <a:pt x="234595" y="13284"/>
                        <a:pt x="234595" y="18511"/>
                      </a:cubicBezTo>
                      <a:lnTo>
                        <a:pt x="234595" y="276988"/>
                      </a:lnTo>
                      <a:lnTo>
                        <a:pt x="34588" y="7376"/>
                      </a:lnTo>
                      <a:cubicBezTo>
                        <a:pt x="32153" y="4010"/>
                        <a:pt x="27462" y="36"/>
                        <a:pt x="18977" y="36"/>
                      </a:cubicBezTo>
                      <a:cubicBezTo>
                        <a:pt x="13821" y="36"/>
                        <a:pt x="9345" y="1790"/>
                        <a:pt x="5657" y="5263"/>
                      </a:cubicBezTo>
                      <a:cubicBezTo>
                        <a:pt x="1898" y="8808"/>
                        <a:pt x="0" y="13606"/>
                        <a:pt x="0" y="19514"/>
                      </a:cubicBezTo>
                      <a:lnTo>
                        <a:pt x="0" y="331126"/>
                      </a:lnTo>
                      <a:cubicBezTo>
                        <a:pt x="0" y="336031"/>
                        <a:pt x="1790" y="340292"/>
                        <a:pt x="5299" y="343801"/>
                      </a:cubicBezTo>
                      <a:cubicBezTo>
                        <a:pt x="8808" y="347345"/>
                        <a:pt x="13248" y="349136"/>
                        <a:pt x="18475" y="349136"/>
                      </a:cubicBezTo>
                      <a:cubicBezTo>
                        <a:pt x="23309" y="349136"/>
                        <a:pt x="27642" y="347381"/>
                        <a:pt x="31294" y="343908"/>
                      </a:cubicBezTo>
                      <a:cubicBezTo>
                        <a:pt x="35053" y="340363"/>
                        <a:pt x="36951" y="336067"/>
                        <a:pt x="36951" y="331126"/>
                      </a:cubicBezTo>
                      <a:lnTo>
                        <a:pt x="36951" y="74081"/>
                      </a:lnTo>
                      <a:lnTo>
                        <a:pt x="235991" y="342261"/>
                      </a:lnTo>
                      <a:lnTo>
                        <a:pt x="236457" y="342798"/>
                      </a:lnTo>
                      <a:cubicBezTo>
                        <a:pt x="238140" y="344481"/>
                        <a:pt x="240324" y="345985"/>
                        <a:pt x="242973" y="347202"/>
                      </a:cubicBezTo>
                      <a:cubicBezTo>
                        <a:pt x="245730" y="348455"/>
                        <a:pt x="248595" y="349100"/>
                        <a:pt x="251566" y="349100"/>
                      </a:cubicBezTo>
                      <a:cubicBezTo>
                        <a:pt x="257045" y="349100"/>
                        <a:pt x="261771" y="347274"/>
                        <a:pt x="265602" y="343622"/>
                      </a:cubicBezTo>
                      <a:cubicBezTo>
                        <a:pt x="269505" y="339934"/>
                        <a:pt x="271510" y="334885"/>
                        <a:pt x="271510" y="328655"/>
                      </a:cubicBezTo>
                      <a:lnTo>
                        <a:pt x="271510" y="18511"/>
                      </a:lnTo>
                      <a:cubicBezTo>
                        <a:pt x="271510" y="13391"/>
                        <a:pt x="269827" y="8987"/>
                        <a:pt x="266569" y="5478"/>
                      </a:cubicBezTo>
                      <a:lnTo>
                        <a:pt x="266569" y="5478"/>
                      </a:lnTo>
                      <a:close/>
                    </a:path>
                  </a:pathLst>
                </a:custGeom>
                <a:solidFill>
                  <a:srgbClr val="2F3E46"/>
                </a:solidFill>
                <a:ln w="358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B5B82233-51C7-FD04-18CB-305D6F09610F}"/>
                    </a:ext>
                  </a:extLst>
                </p:cNvPr>
                <p:cNvSpPr/>
                <p:nvPr/>
              </p:nvSpPr>
              <p:spPr>
                <a:xfrm>
                  <a:off x="3635185" y="3000806"/>
                  <a:ext cx="295284" cy="351033"/>
                </a:xfrm>
                <a:custGeom>
                  <a:avLst/>
                  <a:gdLst>
                    <a:gd name="connsiteX0" fmla="*/ 166458 w 295284"/>
                    <a:gd name="connsiteY0" fmla="*/ 12603 h 351033"/>
                    <a:gd name="connsiteX1" fmla="*/ 159297 w 295284"/>
                    <a:gd name="connsiteY1" fmla="*/ 3616 h 351033"/>
                    <a:gd name="connsiteX2" fmla="*/ 147911 w 295284"/>
                    <a:gd name="connsiteY2" fmla="*/ 0 h 351033"/>
                    <a:gd name="connsiteX3" fmla="*/ 128827 w 295284"/>
                    <a:gd name="connsiteY3" fmla="*/ 12747 h 351033"/>
                    <a:gd name="connsiteX4" fmla="*/ 752 w 295284"/>
                    <a:gd name="connsiteY4" fmla="*/ 326113 h 351033"/>
                    <a:gd name="connsiteX5" fmla="*/ 0 w 295284"/>
                    <a:gd name="connsiteY5" fmla="*/ 332057 h 351033"/>
                    <a:gd name="connsiteX6" fmla="*/ 0 w 295284"/>
                    <a:gd name="connsiteY6" fmla="*/ 333918 h 351033"/>
                    <a:gd name="connsiteX7" fmla="*/ 5299 w 295284"/>
                    <a:gd name="connsiteY7" fmla="*/ 346200 h 351033"/>
                    <a:gd name="connsiteX8" fmla="*/ 18941 w 295284"/>
                    <a:gd name="connsiteY8" fmla="*/ 351033 h 351033"/>
                    <a:gd name="connsiteX9" fmla="*/ 36593 w 295284"/>
                    <a:gd name="connsiteY9" fmla="*/ 338251 h 351033"/>
                    <a:gd name="connsiteX10" fmla="*/ 71216 w 295284"/>
                    <a:gd name="connsiteY10" fmla="*/ 252641 h 351033"/>
                    <a:gd name="connsiteX11" fmla="*/ 222135 w 295284"/>
                    <a:gd name="connsiteY11" fmla="*/ 252641 h 351033"/>
                    <a:gd name="connsiteX12" fmla="*/ 257295 w 295284"/>
                    <a:gd name="connsiteY12" fmla="*/ 338394 h 351033"/>
                    <a:gd name="connsiteX13" fmla="*/ 264456 w 295284"/>
                    <a:gd name="connsiteY13" fmla="*/ 347381 h 351033"/>
                    <a:gd name="connsiteX14" fmla="*/ 275842 w 295284"/>
                    <a:gd name="connsiteY14" fmla="*/ 350997 h 351033"/>
                    <a:gd name="connsiteX15" fmla="*/ 289269 w 295284"/>
                    <a:gd name="connsiteY15" fmla="*/ 345877 h 351033"/>
                    <a:gd name="connsiteX16" fmla="*/ 295285 w 295284"/>
                    <a:gd name="connsiteY16" fmla="*/ 332021 h 351033"/>
                    <a:gd name="connsiteX17" fmla="*/ 294175 w 295284"/>
                    <a:gd name="connsiteY17" fmla="*/ 325003 h 351033"/>
                    <a:gd name="connsiteX18" fmla="*/ 166422 w 295284"/>
                    <a:gd name="connsiteY18" fmla="*/ 12532 h 351033"/>
                    <a:gd name="connsiteX19" fmla="*/ 206488 w 295284"/>
                    <a:gd name="connsiteY19" fmla="*/ 214222 h 351033"/>
                    <a:gd name="connsiteX20" fmla="*/ 86362 w 295284"/>
                    <a:gd name="connsiteY20" fmla="*/ 214222 h 351033"/>
                    <a:gd name="connsiteX21" fmla="*/ 146013 w 295284"/>
                    <a:gd name="connsiteY21" fmla="*/ 66418 h 351033"/>
                    <a:gd name="connsiteX22" fmla="*/ 206524 w 295284"/>
                    <a:gd name="connsiteY22" fmla="*/ 214222 h 35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84" h="351033">
                      <a:moveTo>
                        <a:pt x="166458" y="12603"/>
                      </a:moveTo>
                      <a:cubicBezTo>
                        <a:pt x="164811" y="8915"/>
                        <a:pt x="162412" y="5908"/>
                        <a:pt x="159297" y="3616"/>
                      </a:cubicBezTo>
                      <a:cubicBezTo>
                        <a:pt x="156003" y="1217"/>
                        <a:pt x="152172" y="0"/>
                        <a:pt x="147911" y="0"/>
                      </a:cubicBezTo>
                      <a:cubicBezTo>
                        <a:pt x="138745" y="0"/>
                        <a:pt x="132157" y="4404"/>
                        <a:pt x="128827" y="12747"/>
                      </a:cubicBezTo>
                      <a:lnTo>
                        <a:pt x="752" y="326113"/>
                      </a:lnTo>
                      <a:cubicBezTo>
                        <a:pt x="251" y="327617"/>
                        <a:pt x="0" y="329514"/>
                        <a:pt x="0" y="332057"/>
                      </a:cubicBezTo>
                      <a:lnTo>
                        <a:pt x="0" y="333918"/>
                      </a:lnTo>
                      <a:cubicBezTo>
                        <a:pt x="430" y="338967"/>
                        <a:pt x="2220" y="343120"/>
                        <a:pt x="5299" y="346200"/>
                      </a:cubicBezTo>
                      <a:cubicBezTo>
                        <a:pt x="8486" y="349422"/>
                        <a:pt x="13105" y="351033"/>
                        <a:pt x="18941" y="351033"/>
                      </a:cubicBezTo>
                      <a:cubicBezTo>
                        <a:pt x="24777" y="351033"/>
                        <a:pt x="32368" y="348813"/>
                        <a:pt x="36593" y="338251"/>
                      </a:cubicBezTo>
                      <a:lnTo>
                        <a:pt x="71216" y="252641"/>
                      </a:lnTo>
                      <a:lnTo>
                        <a:pt x="222135" y="252641"/>
                      </a:lnTo>
                      <a:lnTo>
                        <a:pt x="257295" y="338394"/>
                      </a:lnTo>
                      <a:cubicBezTo>
                        <a:pt x="258942" y="342082"/>
                        <a:pt x="261341" y="345125"/>
                        <a:pt x="264456" y="347381"/>
                      </a:cubicBezTo>
                      <a:cubicBezTo>
                        <a:pt x="267715" y="349780"/>
                        <a:pt x="271546" y="350997"/>
                        <a:pt x="275842" y="350997"/>
                      </a:cubicBezTo>
                      <a:cubicBezTo>
                        <a:pt x="280963" y="350997"/>
                        <a:pt x="285474" y="349279"/>
                        <a:pt x="289269" y="345877"/>
                      </a:cubicBezTo>
                      <a:cubicBezTo>
                        <a:pt x="293208" y="342368"/>
                        <a:pt x="295285" y="337606"/>
                        <a:pt x="295285" y="332021"/>
                      </a:cubicBezTo>
                      <a:cubicBezTo>
                        <a:pt x="295285" y="330302"/>
                        <a:pt x="294926" y="328082"/>
                        <a:pt x="294175" y="325003"/>
                      </a:cubicBezTo>
                      <a:lnTo>
                        <a:pt x="166422" y="12532"/>
                      </a:lnTo>
                      <a:close/>
                      <a:moveTo>
                        <a:pt x="206488" y="214222"/>
                      </a:moveTo>
                      <a:lnTo>
                        <a:pt x="86362" y="214222"/>
                      </a:lnTo>
                      <a:lnTo>
                        <a:pt x="146013" y="66418"/>
                      </a:lnTo>
                      <a:lnTo>
                        <a:pt x="206524" y="214222"/>
                      </a:lnTo>
                      <a:close/>
                    </a:path>
                  </a:pathLst>
                </a:custGeom>
                <a:solidFill>
                  <a:srgbClr val="2F3E46"/>
                </a:solidFill>
                <a:ln w="358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61B8D44-1C40-5FDE-BC9A-76792232917E}"/>
                    </a:ext>
                  </a:extLst>
                </p:cNvPr>
                <p:cNvSpPr/>
                <p:nvPr/>
              </p:nvSpPr>
              <p:spPr>
                <a:xfrm>
                  <a:off x="3912245" y="3002274"/>
                  <a:ext cx="269612" cy="349063"/>
                </a:xfrm>
                <a:custGeom>
                  <a:avLst/>
                  <a:gdLst>
                    <a:gd name="connsiteX0" fmla="*/ 263919 w 269612"/>
                    <a:gd name="connsiteY0" fmla="*/ 5192 h 349063"/>
                    <a:gd name="connsiteX1" fmla="*/ 250134 w 269612"/>
                    <a:gd name="connsiteY1" fmla="*/ 0 h 349063"/>
                    <a:gd name="connsiteX2" fmla="*/ 19442 w 269612"/>
                    <a:gd name="connsiteY2" fmla="*/ 0 h 349063"/>
                    <a:gd name="connsiteX3" fmla="*/ 5657 w 269612"/>
                    <a:gd name="connsiteY3" fmla="*/ 5228 h 349063"/>
                    <a:gd name="connsiteX4" fmla="*/ 0 w 269612"/>
                    <a:gd name="connsiteY4" fmla="*/ 18511 h 349063"/>
                    <a:gd name="connsiteX5" fmla="*/ 5657 w 269612"/>
                    <a:gd name="connsiteY5" fmla="*/ 32260 h 349063"/>
                    <a:gd name="connsiteX6" fmla="*/ 19442 w 269612"/>
                    <a:gd name="connsiteY6" fmla="*/ 37488 h 349063"/>
                    <a:gd name="connsiteX7" fmla="*/ 114863 w 269612"/>
                    <a:gd name="connsiteY7" fmla="*/ 37488 h 349063"/>
                    <a:gd name="connsiteX8" fmla="*/ 114863 w 269612"/>
                    <a:gd name="connsiteY8" fmla="*/ 329622 h 349063"/>
                    <a:gd name="connsiteX9" fmla="*/ 120413 w 269612"/>
                    <a:gd name="connsiteY9" fmla="*/ 343514 h 349063"/>
                    <a:gd name="connsiteX10" fmla="*/ 134806 w 269612"/>
                    <a:gd name="connsiteY10" fmla="*/ 349064 h 349063"/>
                    <a:gd name="connsiteX11" fmla="*/ 148842 w 269612"/>
                    <a:gd name="connsiteY11" fmla="*/ 343622 h 349063"/>
                    <a:gd name="connsiteX12" fmla="*/ 154750 w 269612"/>
                    <a:gd name="connsiteY12" fmla="*/ 329622 h 349063"/>
                    <a:gd name="connsiteX13" fmla="*/ 154750 w 269612"/>
                    <a:gd name="connsiteY13" fmla="*/ 37452 h 349063"/>
                    <a:gd name="connsiteX14" fmla="*/ 250170 w 269612"/>
                    <a:gd name="connsiteY14" fmla="*/ 37452 h 349063"/>
                    <a:gd name="connsiteX15" fmla="*/ 263848 w 269612"/>
                    <a:gd name="connsiteY15" fmla="*/ 32583 h 349063"/>
                    <a:gd name="connsiteX16" fmla="*/ 269612 w 269612"/>
                    <a:gd name="connsiteY16" fmla="*/ 18977 h 349063"/>
                    <a:gd name="connsiteX17" fmla="*/ 263955 w 269612"/>
                    <a:gd name="connsiteY17" fmla="*/ 5228 h 349063"/>
                    <a:gd name="connsiteX18" fmla="*/ 263955 w 269612"/>
                    <a:gd name="connsiteY18" fmla="*/ 5228 h 34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612" h="349063">
                      <a:moveTo>
                        <a:pt x="263919" y="5192"/>
                      </a:moveTo>
                      <a:cubicBezTo>
                        <a:pt x="260231" y="1719"/>
                        <a:pt x="255613" y="0"/>
                        <a:pt x="250134" y="0"/>
                      </a:cubicBezTo>
                      <a:lnTo>
                        <a:pt x="19442" y="0"/>
                      </a:lnTo>
                      <a:cubicBezTo>
                        <a:pt x="13964" y="0"/>
                        <a:pt x="9309" y="1754"/>
                        <a:pt x="5657" y="5228"/>
                      </a:cubicBezTo>
                      <a:cubicBezTo>
                        <a:pt x="1898" y="8772"/>
                        <a:pt x="0" y="13248"/>
                        <a:pt x="0" y="18511"/>
                      </a:cubicBezTo>
                      <a:cubicBezTo>
                        <a:pt x="0" y="24097"/>
                        <a:pt x="1898" y="28751"/>
                        <a:pt x="5657" y="32260"/>
                      </a:cubicBezTo>
                      <a:cubicBezTo>
                        <a:pt x="9309" y="35733"/>
                        <a:pt x="13964" y="37488"/>
                        <a:pt x="19442" y="37488"/>
                      </a:cubicBezTo>
                      <a:lnTo>
                        <a:pt x="114863" y="37488"/>
                      </a:lnTo>
                      <a:lnTo>
                        <a:pt x="114863" y="329622"/>
                      </a:lnTo>
                      <a:cubicBezTo>
                        <a:pt x="114863" y="335172"/>
                        <a:pt x="116725" y="339826"/>
                        <a:pt x="120413" y="343514"/>
                      </a:cubicBezTo>
                      <a:cubicBezTo>
                        <a:pt x="124100" y="347202"/>
                        <a:pt x="128934" y="349064"/>
                        <a:pt x="134806" y="349064"/>
                      </a:cubicBezTo>
                      <a:cubicBezTo>
                        <a:pt x="140284" y="349064"/>
                        <a:pt x="145011" y="347238"/>
                        <a:pt x="148842" y="343622"/>
                      </a:cubicBezTo>
                      <a:cubicBezTo>
                        <a:pt x="152745" y="339934"/>
                        <a:pt x="154750" y="335207"/>
                        <a:pt x="154750" y="329622"/>
                      </a:cubicBezTo>
                      <a:lnTo>
                        <a:pt x="154750" y="37452"/>
                      </a:lnTo>
                      <a:lnTo>
                        <a:pt x="250170" y="37452"/>
                      </a:lnTo>
                      <a:cubicBezTo>
                        <a:pt x="255577" y="37452"/>
                        <a:pt x="260196" y="35805"/>
                        <a:pt x="263848" y="32583"/>
                      </a:cubicBezTo>
                      <a:cubicBezTo>
                        <a:pt x="267679" y="29181"/>
                        <a:pt x="269612" y="24598"/>
                        <a:pt x="269612" y="18977"/>
                      </a:cubicBezTo>
                      <a:cubicBezTo>
                        <a:pt x="269612" y="13355"/>
                        <a:pt x="267715" y="8772"/>
                        <a:pt x="263955" y="5228"/>
                      </a:cubicBezTo>
                      <a:lnTo>
                        <a:pt x="263955" y="5228"/>
                      </a:lnTo>
                      <a:close/>
                    </a:path>
                  </a:pathLst>
                </a:custGeom>
                <a:solidFill>
                  <a:srgbClr val="2F3E46"/>
                </a:solidFill>
                <a:ln w="358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0E353F6-7B3D-7149-0797-547182E003C3}"/>
                    </a:ext>
                  </a:extLst>
                </p:cNvPr>
                <p:cNvSpPr/>
                <p:nvPr/>
              </p:nvSpPr>
              <p:spPr>
                <a:xfrm>
                  <a:off x="4238930" y="3002238"/>
                  <a:ext cx="264313" cy="353432"/>
                </a:xfrm>
                <a:custGeom>
                  <a:avLst/>
                  <a:gdLst>
                    <a:gd name="connsiteX0" fmla="*/ 258728 w 264313"/>
                    <a:gd name="connsiteY0" fmla="*/ 5586 h 353432"/>
                    <a:gd name="connsiteX1" fmla="*/ 244835 w 264313"/>
                    <a:gd name="connsiteY1" fmla="*/ 36 h 353432"/>
                    <a:gd name="connsiteX2" fmla="*/ 231086 w 264313"/>
                    <a:gd name="connsiteY2" fmla="*/ 5693 h 353432"/>
                    <a:gd name="connsiteX3" fmla="*/ 225859 w 264313"/>
                    <a:gd name="connsiteY3" fmla="*/ 19478 h 353432"/>
                    <a:gd name="connsiteX4" fmla="*/ 225859 w 264313"/>
                    <a:gd name="connsiteY4" fmla="*/ 220130 h 353432"/>
                    <a:gd name="connsiteX5" fmla="*/ 213184 w 264313"/>
                    <a:gd name="connsiteY5" fmla="*/ 267572 h 353432"/>
                    <a:gd name="connsiteX6" fmla="*/ 179061 w 264313"/>
                    <a:gd name="connsiteY6" fmla="*/ 301944 h 353432"/>
                    <a:gd name="connsiteX7" fmla="*/ 132372 w 264313"/>
                    <a:gd name="connsiteY7" fmla="*/ 314584 h 353432"/>
                    <a:gd name="connsiteX8" fmla="*/ 86147 w 264313"/>
                    <a:gd name="connsiteY8" fmla="*/ 301944 h 353432"/>
                    <a:gd name="connsiteX9" fmla="*/ 52276 w 264313"/>
                    <a:gd name="connsiteY9" fmla="*/ 267607 h 353432"/>
                    <a:gd name="connsiteX10" fmla="*/ 39851 w 264313"/>
                    <a:gd name="connsiteY10" fmla="*/ 220130 h 353432"/>
                    <a:gd name="connsiteX11" fmla="*/ 39851 w 264313"/>
                    <a:gd name="connsiteY11" fmla="*/ 19478 h 353432"/>
                    <a:gd name="connsiteX12" fmla="*/ 33943 w 264313"/>
                    <a:gd name="connsiteY12" fmla="*/ 5478 h 353432"/>
                    <a:gd name="connsiteX13" fmla="*/ 20409 w 264313"/>
                    <a:gd name="connsiteY13" fmla="*/ 0 h 353432"/>
                    <a:gd name="connsiteX14" fmla="*/ 5550 w 264313"/>
                    <a:gd name="connsiteY14" fmla="*/ 5550 h 353432"/>
                    <a:gd name="connsiteX15" fmla="*/ 0 w 264313"/>
                    <a:gd name="connsiteY15" fmla="*/ 19442 h 353432"/>
                    <a:gd name="connsiteX16" fmla="*/ 0 w 264313"/>
                    <a:gd name="connsiteY16" fmla="*/ 220094 h 353432"/>
                    <a:gd name="connsiteX17" fmla="*/ 17616 w 264313"/>
                    <a:gd name="connsiteY17" fmla="*/ 287479 h 353432"/>
                    <a:gd name="connsiteX18" fmla="*/ 65452 w 264313"/>
                    <a:gd name="connsiteY18" fmla="*/ 335816 h 353432"/>
                    <a:gd name="connsiteX19" fmla="*/ 132407 w 264313"/>
                    <a:gd name="connsiteY19" fmla="*/ 353432 h 353432"/>
                    <a:gd name="connsiteX20" fmla="*/ 198862 w 264313"/>
                    <a:gd name="connsiteY20" fmla="*/ 335816 h 353432"/>
                    <a:gd name="connsiteX21" fmla="*/ 246697 w 264313"/>
                    <a:gd name="connsiteY21" fmla="*/ 287479 h 353432"/>
                    <a:gd name="connsiteX22" fmla="*/ 264313 w 264313"/>
                    <a:gd name="connsiteY22" fmla="*/ 220094 h 353432"/>
                    <a:gd name="connsiteX23" fmla="*/ 264313 w 264313"/>
                    <a:gd name="connsiteY23" fmla="*/ 19478 h 353432"/>
                    <a:gd name="connsiteX24" fmla="*/ 258763 w 264313"/>
                    <a:gd name="connsiteY24" fmla="*/ 5586 h 353432"/>
                    <a:gd name="connsiteX25" fmla="*/ 258763 w 264313"/>
                    <a:gd name="connsiteY25" fmla="*/ 5586 h 3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313" h="353432">
                      <a:moveTo>
                        <a:pt x="258728" y="5586"/>
                      </a:moveTo>
                      <a:cubicBezTo>
                        <a:pt x="255040" y="1898"/>
                        <a:pt x="250349" y="36"/>
                        <a:pt x="244835" y="36"/>
                      </a:cubicBezTo>
                      <a:cubicBezTo>
                        <a:pt x="239321" y="36"/>
                        <a:pt x="234631" y="1933"/>
                        <a:pt x="231086" y="5693"/>
                      </a:cubicBezTo>
                      <a:cubicBezTo>
                        <a:pt x="227613" y="9381"/>
                        <a:pt x="225859" y="14000"/>
                        <a:pt x="225859" y="19478"/>
                      </a:cubicBezTo>
                      <a:lnTo>
                        <a:pt x="225859" y="220130"/>
                      </a:lnTo>
                      <a:cubicBezTo>
                        <a:pt x="225859" y="237245"/>
                        <a:pt x="221598" y="253214"/>
                        <a:pt x="213184" y="267572"/>
                      </a:cubicBezTo>
                      <a:cubicBezTo>
                        <a:pt x="204769" y="281965"/>
                        <a:pt x="193276" y="293530"/>
                        <a:pt x="179061" y="301944"/>
                      </a:cubicBezTo>
                      <a:cubicBezTo>
                        <a:pt x="164883" y="310323"/>
                        <a:pt x="149164" y="314584"/>
                        <a:pt x="132372" y="314584"/>
                      </a:cubicBezTo>
                      <a:cubicBezTo>
                        <a:pt x="115579" y="314584"/>
                        <a:pt x="100362" y="310323"/>
                        <a:pt x="86147" y="301944"/>
                      </a:cubicBezTo>
                      <a:cubicBezTo>
                        <a:pt x="71933" y="293530"/>
                        <a:pt x="60547" y="282001"/>
                        <a:pt x="52276" y="267607"/>
                      </a:cubicBezTo>
                      <a:cubicBezTo>
                        <a:pt x="44040" y="253249"/>
                        <a:pt x="39851" y="237280"/>
                        <a:pt x="39851" y="220130"/>
                      </a:cubicBezTo>
                      <a:lnTo>
                        <a:pt x="39851" y="19478"/>
                      </a:lnTo>
                      <a:cubicBezTo>
                        <a:pt x="39851" y="13892"/>
                        <a:pt x="37882" y="9202"/>
                        <a:pt x="33943" y="5478"/>
                      </a:cubicBezTo>
                      <a:cubicBezTo>
                        <a:pt x="30112" y="1862"/>
                        <a:pt x="25529" y="0"/>
                        <a:pt x="20409" y="0"/>
                      </a:cubicBezTo>
                      <a:cubicBezTo>
                        <a:pt x="14215" y="0"/>
                        <a:pt x="9238" y="1862"/>
                        <a:pt x="5550" y="5550"/>
                      </a:cubicBezTo>
                      <a:cubicBezTo>
                        <a:pt x="1862" y="9238"/>
                        <a:pt x="0" y="13928"/>
                        <a:pt x="0" y="19442"/>
                      </a:cubicBezTo>
                      <a:lnTo>
                        <a:pt x="0" y="220094"/>
                      </a:lnTo>
                      <a:cubicBezTo>
                        <a:pt x="0" y="244441"/>
                        <a:pt x="5908" y="267142"/>
                        <a:pt x="17616" y="287479"/>
                      </a:cubicBezTo>
                      <a:cubicBezTo>
                        <a:pt x="29324" y="307852"/>
                        <a:pt x="45401" y="324108"/>
                        <a:pt x="65452" y="335816"/>
                      </a:cubicBezTo>
                      <a:cubicBezTo>
                        <a:pt x="85503" y="347524"/>
                        <a:pt x="108024" y="353432"/>
                        <a:pt x="132407" y="353432"/>
                      </a:cubicBezTo>
                      <a:cubicBezTo>
                        <a:pt x="156791" y="353432"/>
                        <a:pt x="178811" y="347489"/>
                        <a:pt x="198862" y="335816"/>
                      </a:cubicBezTo>
                      <a:cubicBezTo>
                        <a:pt x="218912" y="324144"/>
                        <a:pt x="234989" y="307888"/>
                        <a:pt x="246697" y="287479"/>
                      </a:cubicBezTo>
                      <a:cubicBezTo>
                        <a:pt x="258370" y="267106"/>
                        <a:pt x="264313" y="244441"/>
                        <a:pt x="264313" y="220094"/>
                      </a:cubicBezTo>
                      <a:lnTo>
                        <a:pt x="264313" y="19478"/>
                      </a:lnTo>
                      <a:cubicBezTo>
                        <a:pt x="264313" y="13964"/>
                        <a:pt x="262451" y="9274"/>
                        <a:pt x="258763" y="5586"/>
                      </a:cubicBezTo>
                      <a:lnTo>
                        <a:pt x="258763" y="5586"/>
                      </a:lnTo>
                      <a:close/>
                    </a:path>
                  </a:pathLst>
                </a:custGeom>
                <a:solidFill>
                  <a:srgbClr val="2F3E46"/>
                </a:solidFill>
                <a:ln w="358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90A36BA-7BB2-8AEA-7A76-640B593CD308}"/>
                    </a:ext>
                  </a:extLst>
                </p:cNvPr>
                <p:cNvSpPr/>
                <p:nvPr/>
              </p:nvSpPr>
              <p:spPr>
                <a:xfrm>
                  <a:off x="4584485" y="3002238"/>
                  <a:ext cx="264814" cy="349135"/>
                </a:xfrm>
                <a:custGeom>
                  <a:avLst/>
                  <a:gdLst>
                    <a:gd name="connsiteX0" fmla="*/ 255075 w 264814"/>
                    <a:gd name="connsiteY0" fmla="*/ 313796 h 349135"/>
                    <a:gd name="connsiteX1" fmla="*/ 245408 w 264814"/>
                    <a:gd name="connsiteY1" fmla="*/ 299653 h 349135"/>
                    <a:gd name="connsiteX2" fmla="*/ 241505 w 264814"/>
                    <a:gd name="connsiteY2" fmla="*/ 258799 h 349135"/>
                    <a:gd name="connsiteX3" fmla="*/ 226575 w 264814"/>
                    <a:gd name="connsiteY3" fmla="*/ 208350 h 349135"/>
                    <a:gd name="connsiteX4" fmla="*/ 199828 w 264814"/>
                    <a:gd name="connsiteY4" fmla="*/ 183609 h 349135"/>
                    <a:gd name="connsiteX5" fmla="*/ 234058 w 264814"/>
                    <a:gd name="connsiteY5" fmla="*/ 153819 h 349135"/>
                    <a:gd name="connsiteX6" fmla="*/ 251173 w 264814"/>
                    <a:gd name="connsiteY6" fmla="*/ 96495 h 349135"/>
                    <a:gd name="connsiteX7" fmla="*/ 238140 w 264814"/>
                    <a:gd name="connsiteY7" fmla="*/ 46976 h 349135"/>
                    <a:gd name="connsiteX8" fmla="*/ 202084 w 264814"/>
                    <a:gd name="connsiteY8" fmla="*/ 12460 h 349135"/>
                    <a:gd name="connsiteX9" fmla="*/ 150310 w 264814"/>
                    <a:gd name="connsiteY9" fmla="*/ 0 h 349135"/>
                    <a:gd name="connsiteX10" fmla="*/ 19442 w 264814"/>
                    <a:gd name="connsiteY10" fmla="*/ 0 h 349135"/>
                    <a:gd name="connsiteX11" fmla="*/ 5550 w 264814"/>
                    <a:gd name="connsiteY11" fmla="*/ 5550 h 349135"/>
                    <a:gd name="connsiteX12" fmla="*/ 0 w 264814"/>
                    <a:gd name="connsiteY12" fmla="*/ 19442 h 349135"/>
                    <a:gd name="connsiteX13" fmla="*/ 0 w 264814"/>
                    <a:gd name="connsiteY13" fmla="*/ 329658 h 349135"/>
                    <a:gd name="connsiteX14" fmla="*/ 6588 w 264814"/>
                    <a:gd name="connsiteY14" fmla="*/ 343836 h 349135"/>
                    <a:gd name="connsiteX15" fmla="*/ 21412 w 264814"/>
                    <a:gd name="connsiteY15" fmla="*/ 349136 h 349135"/>
                    <a:gd name="connsiteX16" fmla="*/ 35161 w 264814"/>
                    <a:gd name="connsiteY16" fmla="*/ 343478 h 349135"/>
                    <a:gd name="connsiteX17" fmla="*/ 40388 w 264814"/>
                    <a:gd name="connsiteY17" fmla="*/ 329693 h 349135"/>
                    <a:gd name="connsiteX18" fmla="*/ 40388 w 264814"/>
                    <a:gd name="connsiteY18" fmla="*/ 204232 h 349135"/>
                    <a:gd name="connsiteX19" fmla="*/ 143077 w 264814"/>
                    <a:gd name="connsiteY19" fmla="*/ 204232 h 349135"/>
                    <a:gd name="connsiteX20" fmla="*/ 185255 w 264814"/>
                    <a:gd name="connsiteY20" fmla="*/ 217086 h 349135"/>
                    <a:gd name="connsiteX21" fmla="*/ 202156 w 264814"/>
                    <a:gd name="connsiteY21" fmla="*/ 260840 h 349135"/>
                    <a:gd name="connsiteX22" fmla="*/ 210856 w 264814"/>
                    <a:gd name="connsiteY22" fmla="*/ 318665 h 349135"/>
                    <a:gd name="connsiteX23" fmla="*/ 234667 w 264814"/>
                    <a:gd name="connsiteY23" fmla="*/ 346021 h 349135"/>
                    <a:gd name="connsiteX24" fmla="*/ 255075 w 264814"/>
                    <a:gd name="connsiteY24" fmla="*/ 346021 h 349135"/>
                    <a:gd name="connsiteX25" fmla="*/ 262380 w 264814"/>
                    <a:gd name="connsiteY25" fmla="*/ 338609 h 349135"/>
                    <a:gd name="connsiteX26" fmla="*/ 264814 w 264814"/>
                    <a:gd name="connsiteY26" fmla="*/ 330123 h 349135"/>
                    <a:gd name="connsiteX27" fmla="*/ 255111 w 264814"/>
                    <a:gd name="connsiteY27" fmla="*/ 313760 h 349135"/>
                    <a:gd name="connsiteX28" fmla="*/ 40388 w 264814"/>
                    <a:gd name="connsiteY28" fmla="*/ 38455 h 349135"/>
                    <a:gd name="connsiteX29" fmla="*/ 147911 w 264814"/>
                    <a:gd name="connsiteY29" fmla="*/ 38455 h 349135"/>
                    <a:gd name="connsiteX30" fmla="*/ 193204 w 264814"/>
                    <a:gd name="connsiteY30" fmla="*/ 55247 h 349135"/>
                    <a:gd name="connsiteX31" fmla="*/ 210391 w 264814"/>
                    <a:gd name="connsiteY31" fmla="*/ 97533 h 349135"/>
                    <a:gd name="connsiteX32" fmla="*/ 202227 w 264814"/>
                    <a:gd name="connsiteY32" fmla="*/ 133052 h 349135"/>
                    <a:gd name="connsiteX33" fmla="*/ 180565 w 264814"/>
                    <a:gd name="connsiteY33" fmla="*/ 157435 h 349135"/>
                    <a:gd name="connsiteX34" fmla="*/ 151563 w 264814"/>
                    <a:gd name="connsiteY34" fmla="*/ 167747 h 349135"/>
                    <a:gd name="connsiteX35" fmla="*/ 40388 w 264814"/>
                    <a:gd name="connsiteY35" fmla="*/ 167747 h 349135"/>
                    <a:gd name="connsiteX36" fmla="*/ 40388 w 264814"/>
                    <a:gd name="connsiteY36" fmla="*/ 38455 h 34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4814" h="349135">
                      <a:moveTo>
                        <a:pt x="255075" y="313796"/>
                      </a:moveTo>
                      <a:cubicBezTo>
                        <a:pt x="250671" y="311218"/>
                        <a:pt x="247485" y="306563"/>
                        <a:pt x="245408" y="299653"/>
                      </a:cubicBezTo>
                      <a:cubicBezTo>
                        <a:pt x="243117" y="292026"/>
                        <a:pt x="241792" y="278277"/>
                        <a:pt x="241505" y="258799"/>
                      </a:cubicBezTo>
                      <a:cubicBezTo>
                        <a:pt x="241147" y="239178"/>
                        <a:pt x="236135" y="222206"/>
                        <a:pt x="226575" y="208350"/>
                      </a:cubicBezTo>
                      <a:cubicBezTo>
                        <a:pt x="219306" y="197823"/>
                        <a:pt x="210355" y="189552"/>
                        <a:pt x="199828" y="183609"/>
                      </a:cubicBezTo>
                      <a:cubicBezTo>
                        <a:pt x="213470" y="177020"/>
                        <a:pt x="224963" y="167031"/>
                        <a:pt x="234058" y="153819"/>
                      </a:cubicBezTo>
                      <a:cubicBezTo>
                        <a:pt x="245408" y="137384"/>
                        <a:pt x="251173" y="118085"/>
                        <a:pt x="251173" y="96495"/>
                      </a:cubicBezTo>
                      <a:cubicBezTo>
                        <a:pt x="251173" y="78234"/>
                        <a:pt x="246769" y="61585"/>
                        <a:pt x="238140" y="46976"/>
                      </a:cubicBezTo>
                      <a:cubicBezTo>
                        <a:pt x="229475" y="32368"/>
                        <a:pt x="217337" y="20767"/>
                        <a:pt x="202084" y="12460"/>
                      </a:cubicBezTo>
                      <a:cubicBezTo>
                        <a:pt x="186867" y="4189"/>
                        <a:pt x="169466" y="0"/>
                        <a:pt x="150310" y="0"/>
                      </a:cubicBezTo>
                      <a:lnTo>
                        <a:pt x="19442" y="0"/>
                      </a:lnTo>
                      <a:cubicBezTo>
                        <a:pt x="13892" y="0"/>
                        <a:pt x="9238" y="1862"/>
                        <a:pt x="5550" y="5550"/>
                      </a:cubicBezTo>
                      <a:cubicBezTo>
                        <a:pt x="1862" y="9238"/>
                        <a:pt x="0" y="13928"/>
                        <a:pt x="0" y="19442"/>
                      </a:cubicBezTo>
                      <a:lnTo>
                        <a:pt x="0" y="329658"/>
                      </a:lnTo>
                      <a:cubicBezTo>
                        <a:pt x="0" y="335279"/>
                        <a:pt x="2292" y="340184"/>
                        <a:pt x="6588" y="343836"/>
                      </a:cubicBezTo>
                      <a:cubicBezTo>
                        <a:pt x="10706" y="347345"/>
                        <a:pt x="15683" y="349136"/>
                        <a:pt x="21412" y="349136"/>
                      </a:cubicBezTo>
                      <a:cubicBezTo>
                        <a:pt x="27140" y="349136"/>
                        <a:pt x="31616" y="347238"/>
                        <a:pt x="35161" y="343478"/>
                      </a:cubicBezTo>
                      <a:cubicBezTo>
                        <a:pt x="38634" y="339790"/>
                        <a:pt x="40388" y="335172"/>
                        <a:pt x="40388" y="329693"/>
                      </a:cubicBezTo>
                      <a:lnTo>
                        <a:pt x="40388" y="204232"/>
                      </a:lnTo>
                      <a:lnTo>
                        <a:pt x="143077" y="204232"/>
                      </a:lnTo>
                      <a:cubicBezTo>
                        <a:pt x="159368" y="204232"/>
                        <a:pt x="173583" y="208565"/>
                        <a:pt x="185255" y="217086"/>
                      </a:cubicBezTo>
                      <a:cubicBezTo>
                        <a:pt x="196462" y="225286"/>
                        <a:pt x="202156" y="240002"/>
                        <a:pt x="202156" y="260840"/>
                      </a:cubicBezTo>
                      <a:cubicBezTo>
                        <a:pt x="202156" y="287372"/>
                        <a:pt x="205020" y="306277"/>
                        <a:pt x="210856" y="318665"/>
                      </a:cubicBezTo>
                      <a:cubicBezTo>
                        <a:pt x="216764" y="331197"/>
                        <a:pt x="224784" y="340399"/>
                        <a:pt x="234667" y="346021"/>
                      </a:cubicBezTo>
                      <a:cubicBezTo>
                        <a:pt x="240181" y="349171"/>
                        <a:pt x="248487" y="349780"/>
                        <a:pt x="255075" y="346021"/>
                      </a:cubicBezTo>
                      <a:cubicBezTo>
                        <a:pt x="258083" y="344302"/>
                        <a:pt x="260518" y="341903"/>
                        <a:pt x="262380" y="338609"/>
                      </a:cubicBezTo>
                      <a:cubicBezTo>
                        <a:pt x="264027" y="335279"/>
                        <a:pt x="264814" y="332522"/>
                        <a:pt x="264814" y="330123"/>
                      </a:cubicBezTo>
                      <a:cubicBezTo>
                        <a:pt x="264814" y="325612"/>
                        <a:pt x="263167" y="319131"/>
                        <a:pt x="255111" y="313760"/>
                      </a:cubicBezTo>
                      <a:close/>
                      <a:moveTo>
                        <a:pt x="40388" y="38455"/>
                      </a:moveTo>
                      <a:lnTo>
                        <a:pt x="147911" y="38455"/>
                      </a:lnTo>
                      <a:cubicBezTo>
                        <a:pt x="166780" y="38455"/>
                        <a:pt x="181604" y="43933"/>
                        <a:pt x="193204" y="55247"/>
                      </a:cubicBezTo>
                      <a:cubicBezTo>
                        <a:pt x="204769" y="66526"/>
                        <a:pt x="210391" y="80347"/>
                        <a:pt x="210391" y="97533"/>
                      </a:cubicBezTo>
                      <a:cubicBezTo>
                        <a:pt x="210391" y="110888"/>
                        <a:pt x="207634" y="122812"/>
                        <a:pt x="202227" y="133052"/>
                      </a:cubicBezTo>
                      <a:cubicBezTo>
                        <a:pt x="196821" y="143256"/>
                        <a:pt x="189552" y="151456"/>
                        <a:pt x="180565" y="157435"/>
                      </a:cubicBezTo>
                      <a:cubicBezTo>
                        <a:pt x="171685" y="163379"/>
                        <a:pt x="161947" y="166852"/>
                        <a:pt x="151563" y="167747"/>
                      </a:cubicBezTo>
                      <a:lnTo>
                        <a:pt x="40388" y="167747"/>
                      </a:lnTo>
                      <a:lnTo>
                        <a:pt x="40388" y="38455"/>
                      </a:lnTo>
                      <a:close/>
                    </a:path>
                  </a:pathLst>
                </a:custGeom>
                <a:solidFill>
                  <a:srgbClr val="2F3E46"/>
                </a:solidFill>
                <a:ln w="358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4C33352-ED6D-4CB3-12D1-1096B61BEEC8}"/>
                    </a:ext>
                  </a:extLst>
                </p:cNvPr>
                <p:cNvSpPr/>
                <p:nvPr/>
              </p:nvSpPr>
              <p:spPr>
                <a:xfrm>
                  <a:off x="4909237" y="3002274"/>
                  <a:ext cx="216763" cy="349063"/>
                </a:xfrm>
                <a:custGeom>
                  <a:avLst/>
                  <a:gdLst>
                    <a:gd name="connsiteX0" fmla="*/ 211322 w 216763"/>
                    <a:gd name="connsiteY0" fmla="*/ 316553 h 349063"/>
                    <a:gd name="connsiteX1" fmla="*/ 197322 w 216763"/>
                    <a:gd name="connsiteY1" fmla="*/ 310645 h 349063"/>
                    <a:gd name="connsiteX2" fmla="*/ 40352 w 216763"/>
                    <a:gd name="connsiteY2" fmla="*/ 310645 h 349063"/>
                    <a:gd name="connsiteX3" fmla="*/ 40352 w 216763"/>
                    <a:gd name="connsiteY3" fmla="*/ 188657 h 349063"/>
                    <a:gd name="connsiteX4" fmla="*/ 175517 w 216763"/>
                    <a:gd name="connsiteY4" fmla="*/ 188657 h 349063"/>
                    <a:gd name="connsiteX5" fmla="*/ 189301 w 216763"/>
                    <a:gd name="connsiteY5" fmla="*/ 183430 h 349063"/>
                    <a:gd name="connsiteX6" fmla="*/ 194959 w 216763"/>
                    <a:gd name="connsiteY6" fmla="*/ 169680 h 349063"/>
                    <a:gd name="connsiteX7" fmla="*/ 189409 w 216763"/>
                    <a:gd name="connsiteY7" fmla="*/ 155788 h 349063"/>
                    <a:gd name="connsiteX8" fmla="*/ 175517 w 216763"/>
                    <a:gd name="connsiteY8" fmla="*/ 150238 h 349063"/>
                    <a:gd name="connsiteX9" fmla="*/ 40352 w 216763"/>
                    <a:gd name="connsiteY9" fmla="*/ 150238 h 349063"/>
                    <a:gd name="connsiteX10" fmla="*/ 40352 w 216763"/>
                    <a:gd name="connsiteY10" fmla="*/ 38419 h 349063"/>
                    <a:gd name="connsiteX11" fmla="*/ 197322 w 216763"/>
                    <a:gd name="connsiteY11" fmla="*/ 38419 h 349063"/>
                    <a:gd name="connsiteX12" fmla="*/ 211107 w 216763"/>
                    <a:gd name="connsiteY12" fmla="*/ 33191 h 349063"/>
                    <a:gd name="connsiteX13" fmla="*/ 216764 w 216763"/>
                    <a:gd name="connsiteY13" fmla="*/ 19442 h 349063"/>
                    <a:gd name="connsiteX14" fmla="*/ 211214 w 216763"/>
                    <a:gd name="connsiteY14" fmla="*/ 5550 h 349063"/>
                    <a:gd name="connsiteX15" fmla="*/ 197322 w 216763"/>
                    <a:gd name="connsiteY15" fmla="*/ 0 h 349063"/>
                    <a:gd name="connsiteX16" fmla="*/ 19442 w 216763"/>
                    <a:gd name="connsiteY16" fmla="*/ 0 h 349063"/>
                    <a:gd name="connsiteX17" fmla="*/ 5550 w 216763"/>
                    <a:gd name="connsiteY17" fmla="*/ 5550 h 349063"/>
                    <a:gd name="connsiteX18" fmla="*/ 0 w 216763"/>
                    <a:gd name="connsiteY18" fmla="*/ 19442 h 349063"/>
                    <a:gd name="connsiteX19" fmla="*/ 0 w 216763"/>
                    <a:gd name="connsiteY19" fmla="*/ 329622 h 349063"/>
                    <a:gd name="connsiteX20" fmla="*/ 5550 w 216763"/>
                    <a:gd name="connsiteY20" fmla="*/ 343514 h 349063"/>
                    <a:gd name="connsiteX21" fmla="*/ 19442 w 216763"/>
                    <a:gd name="connsiteY21" fmla="*/ 349064 h 349063"/>
                    <a:gd name="connsiteX22" fmla="*/ 197322 w 216763"/>
                    <a:gd name="connsiteY22" fmla="*/ 349064 h 349063"/>
                    <a:gd name="connsiteX23" fmla="*/ 211107 w 216763"/>
                    <a:gd name="connsiteY23" fmla="*/ 343836 h 349063"/>
                    <a:gd name="connsiteX24" fmla="*/ 216764 w 216763"/>
                    <a:gd name="connsiteY24" fmla="*/ 330087 h 349063"/>
                    <a:gd name="connsiteX25" fmla="*/ 211322 w 216763"/>
                    <a:gd name="connsiteY25" fmla="*/ 316553 h 349063"/>
                    <a:gd name="connsiteX26" fmla="*/ 211322 w 216763"/>
                    <a:gd name="connsiteY26" fmla="*/ 316553 h 34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763" h="349063">
                      <a:moveTo>
                        <a:pt x="211322" y="316553"/>
                      </a:moveTo>
                      <a:cubicBezTo>
                        <a:pt x="207634" y="312650"/>
                        <a:pt x="202907" y="310645"/>
                        <a:pt x="197322" y="310645"/>
                      </a:cubicBezTo>
                      <a:lnTo>
                        <a:pt x="40352" y="310645"/>
                      </a:lnTo>
                      <a:lnTo>
                        <a:pt x="40352" y="188657"/>
                      </a:lnTo>
                      <a:lnTo>
                        <a:pt x="175517" y="188657"/>
                      </a:lnTo>
                      <a:cubicBezTo>
                        <a:pt x="180995" y="188657"/>
                        <a:pt x="185649" y="186903"/>
                        <a:pt x="189301" y="183430"/>
                      </a:cubicBezTo>
                      <a:cubicBezTo>
                        <a:pt x="193061" y="179885"/>
                        <a:pt x="194959" y="175266"/>
                        <a:pt x="194959" y="169680"/>
                      </a:cubicBezTo>
                      <a:cubicBezTo>
                        <a:pt x="194959" y="164095"/>
                        <a:pt x="193097" y="159476"/>
                        <a:pt x="189409" y="155788"/>
                      </a:cubicBezTo>
                      <a:cubicBezTo>
                        <a:pt x="185721" y="152100"/>
                        <a:pt x="181031" y="150238"/>
                        <a:pt x="175517" y="150238"/>
                      </a:cubicBezTo>
                      <a:lnTo>
                        <a:pt x="40352" y="150238"/>
                      </a:lnTo>
                      <a:lnTo>
                        <a:pt x="40352" y="38419"/>
                      </a:lnTo>
                      <a:lnTo>
                        <a:pt x="197322" y="38419"/>
                      </a:lnTo>
                      <a:cubicBezTo>
                        <a:pt x="202800" y="38419"/>
                        <a:pt x="207455" y="36664"/>
                        <a:pt x="211107" y="33191"/>
                      </a:cubicBezTo>
                      <a:cubicBezTo>
                        <a:pt x="214866" y="29647"/>
                        <a:pt x="216764" y="25028"/>
                        <a:pt x="216764" y="19442"/>
                      </a:cubicBezTo>
                      <a:cubicBezTo>
                        <a:pt x="216764" y="13857"/>
                        <a:pt x="214902" y="9238"/>
                        <a:pt x="211214" y="5550"/>
                      </a:cubicBezTo>
                      <a:cubicBezTo>
                        <a:pt x="207526" y="1862"/>
                        <a:pt x="202836" y="0"/>
                        <a:pt x="197322" y="0"/>
                      </a:cubicBezTo>
                      <a:lnTo>
                        <a:pt x="19442" y="0"/>
                      </a:lnTo>
                      <a:cubicBezTo>
                        <a:pt x="13892" y="0"/>
                        <a:pt x="9238" y="1862"/>
                        <a:pt x="5550" y="5550"/>
                      </a:cubicBezTo>
                      <a:cubicBezTo>
                        <a:pt x="1862" y="9238"/>
                        <a:pt x="0" y="13928"/>
                        <a:pt x="0" y="19442"/>
                      </a:cubicBezTo>
                      <a:lnTo>
                        <a:pt x="0" y="329622"/>
                      </a:lnTo>
                      <a:cubicBezTo>
                        <a:pt x="0" y="335172"/>
                        <a:pt x="1862" y="339826"/>
                        <a:pt x="5550" y="343514"/>
                      </a:cubicBezTo>
                      <a:cubicBezTo>
                        <a:pt x="9238" y="347202"/>
                        <a:pt x="13892" y="349064"/>
                        <a:pt x="19442" y="349064"/>
                      </a:cubicBezTo>
                      <a:lnTo>
                        <a:pt x="197322" y="349064"/>
                      </a:lnTo>
                      <a:cubicBezTo>
                        <a:pt x="202800" y="349064"/>
                        <a:pt x="207455" y="347309"/>
                        <a:pt x="211107" y="343836"/>
                      </a:cubicBezTo>
                      <a:cubicBezTo>
                        <a:pt x="214866" y="340292"/>
                        <a:pt x="216764" y="335673"/>
                        <a:pt x="216764" y="330087"/>
                      </a:cubicBezTo>
                      <a:cubicBezTo>
                        <a:pt x="216764" y="324931"/>
                        <a:pt x="214938" y="320384"/>
                        <a:pt x="211322" y="316553"/>
                      </a:cubicBezTo>
                      <a:lnTo>
                        <a:pt x="211322" y="316553"/>
                      </a:lnTo>
                      <a:close/>
                    </a:path>
                  </a:pathLst>
                </a:custGeom>
                <a:solidFill>
                  <a:srgbClr val="2F3E46"/>
                </a:solidFill>
                <a:ln w="3580" cap="flat">
                  <a:noFill/>
                  <a:prstDash val="solid"/>
                  <a:miter/>
                </a:ln>
              </p:spPr>
              <p:txBody>
                <a:bodyPr rtlCol="0" anchor="ctr"/>
                <a:lstStyle/>
                <a:p>
                  <a:endParaRPr lang="en-GB"/>
                </a:p>
              </p:txBody>
            </p:sp>
          </p:grpSp>
          <p:grpSp>
            <p:nvGrpSpPr>
              <p:cNvPr id="15" name="Graphic 1">
                <a:extLst>
                  <a:ext uri="{FF2B5EF4-FFF2-40B4-BE49-F238E27FC236}">
                    <a16:creationId xmlns:a16="http://schemas.microsoft.com/office/drawing/2014/main" id="{8E79A17C-F1F5-694F-C0FB-95AE0F402039}"/>
                  </a:ext>
                </a:extLst>
              </p:cNvPr>
              <p:cNvGrpSpPr/>
              <p:nvPr/>
            </p:nvGrpSpPr>
            <p:grpSpPr>
              <a:xfrm>
                <a:off x="3309502" y="3445648"/>
                <a:ext cx="1816499" cy="337570"/>
                <a:chOff x="3309502" y="3445648"/>
                <a:chExt cx="1816499" cy="337570"/>
              </a:xfrm>
              <a:solidFill>
                <a:srgbClr val="999999"/>
              </a:solidFill>
            </p:grpSpPr>
            <p:sp>
              <p:nvSpPr>
                <p:cNvPr id="16" name="Freeform: Shape 15">
                  <a:extLst>
                    <a:ext uri="{FF2B5EF4-FFF2-40B4-BE49-F238E27FC236}">
                      <a16:creationId xmlns:a16="http://schemas.microsoft.com/office/drawing/2014/main" id="{C4E29E36-74A5-5669-2569-CCB7DD5EF67A}"/>
                    </a:ext>
                  </a:extLst>
                </p:cNvPr>
                <p:cNvSpPr/>
                <p:nvPr/>
              </p:nvSpPr>
              <p:spPr>
                <a:xfrm>
                  <a:off x="3309502" y="3450160"/>
                  <a:ext cx="200365" cy="328511"/>
                </a:xfrm>
                <a:custGeom>
                  <a:avLst/>
                  <a:gdLst>
                    <a:gd name="connsiteX0" fmla="*/ 185542 w 200365"/>
                    <a:gd name="connsiteY0" fmla="*/ 0 h 328511"/>
                    <a:gd name="connsiteX1" fmla="*/ 14859 w 200365"/>
                    <a:gd name="connsiteY1" fmla="*/ 0 h 328511"/>
                    <a:gd name="connsiteX2" fmla="*/ 4404 w 200365"/>
                    <a:gd name="connsiteY2" fmla="*/ 4404 h 328511"/>
                    <a:gd name="connsiteX3" fmla="*/ 0 w 200365"/>
                    <a:gd name="connsiteY3" fmla="*/ 14859 h 328511"/>
                    <a:gd name="connsiteX4" fmla="*/ 0 w 200365"/>
                    <a:gd name="connsiteY4" fmla="*/ 313653 h 328511"/>
                    <a:gd name="connsiteX5" fmla="*/ 4010 w 200365"/>
                    <a:gd name="connsiteY5" fmla="*/ 323893 h 328511"/>
                    <a:gd name="connsiteX6" fmla="*/ 14859 w 200365"/>
                    <a:gd name="connsiteY6" fmla="*/ 328512 h 328511"/>
                    <a:gd name="connsiteX7" fmla="*/ 25708 w 200365"/>
                    <a:gd name="connsiteY7" fmla="*/ 323893 h 328511"/>
                    <a:gd name="connsiteX8" fmla="*/ 29718 w 200365"/>
                    <a:gd name="connsiteY8" fmla="*/ 313653 h 328511"/>
                    <a:gd name="connsiteX9" fmla="*/ 29718 w 200365"/>
                    <a:gd name="connsiteY9" fmla="*/ 172795 h 328511"/>
                    <a:gd name="connsiteX10" fmla="*/ 165133 w 200365"/>
                    <a:gd name="connsiteY10" fmla="*/ 172795 h 328511"/>
                    <a:gd name="connsiteX11" fmla="*/ 175373 w 200365"/>
                    <a:gd name="connsiteY11" fmla="*/ 168785 h 328511"/>
                    <a:gd name="connsiteX12" fmla="*/ 179992 w 200365"/>
                    <a:gd name="connsiteY12" fmla="*/ 157936 h 328511"/>
                    <a:gd name="connsiteX13" fmla="*/ 175588 w 200365"/>
                    <a:gd name="connsiteY13" fmla="*/ 147481 h 328511"/>
                    <a:gd name="connsiteX14" fmla="*/ 165133 w 200365"/>
                    <a:gd name="connsiteY14" fmla="*/ 143077 h 328511"/>
                    <a:gd name="connsiteX15" fmla="*/ 29718 w 200365"/>
                    <a:gd name="connsiteY15" fmla="*/ 143077 h 328511"/>
                    <a:gd name="connsiteX16" fmla="*/ 29718 w 200365"/>
                    <a:gd name="connsiteY16" fmla="*/ 29754 h 328511"/>
                    <a:gd name="connsiteX17" fmla="*/ 185506 w 200365"/>
                    <a:gd name="connsiteY17" fmla="*/ 29754 h 328511"/>
                    <a:gd name="connsiteX18" fmla="*/ 195746 w 200365"/>
                    <a:gd name="connsiteY18" fmla="*/ 25744 h 328511"/>
                    <a:gd name="connsiteX19" fmla="*/ 200365 w 200365"/>
                    <a:gd name="connsiteY19" fmla="*/ 14895 h 328511"/>
                    <a:gd name="connsiteX20" fmla="*/ 195961 w 200365"/>
                    <a:gd name="connsiteY20" fmla="*/ 4440 h 328511"/>
                    <a:gd name="connsiteX21" fmla="*/ 185506 w 200365"/>
                    <a:gd name="connsiteY21" fmla="*/ 36 h 32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365" h="328511">
                      <a:moveTo>
                        <a:pt x="185542" y="0"/>
                      </a:moveTo>
                      <a:lnTo>
                        <a:pt x="14859" y="0"/>
                      </a:lnTo>
                      <a:cubicBezTo>
                        <a:pt x="10921" y="0"/>
                        <a:pt x="7304" y="1540"/>
                        <a:pt x="4404" y="4404"/>
                      </a:cubicBezTo>
                      <a:cubicBezTo>
                        <a:pt x="1504" y="7304"/>
                        <a:pt x="0" y="10921"/>
                        <a:pt x="0" y="14859"/>
                      </a:cubicBezTo>
                      <a:lnTo>
                        <a:pt x="0" y="313653"/>
                      </a:lnTo>
                      <a:cubicBezTo>
                        <a:pt x="0" y="317520"/>
                        <a:pt x="1396" y="321064"/>
                        <a:pt x="4010" y="323893"/>
                      </a:cubicBezTo>
                      <a:cubicBezTo>
                        <a:pt x="6767" y="326901"/>
                        <a:pt x="10527" y="328512"/>
                        <a:pt x="14859" y="328512"/>
                      </a:cubicBezTo>
                      <a:cubicBezTo>
                        <a:pt x="19192" y="328512"/>
                        <a:pt x="22951" y="326936"/>
                        <a:pt x="25708" y="323893"/>
                      </a:cubicBezTo>
                      <a:cubicBezTo>
                        <a:pt x="28322" y="321029"/>
                        <a:pt x="29718" y="317484"/>
                        <a:pt x="29718" y="313653"/>
                      </a:cubicBezTo>
                      <a:lnTo>
                        <a:pt x="29718" y="172795"/>
                      </a:lnTo>
                      <a:lnTo>
                        <a:pt x="165133" y="172795"/>
                      </a:lnTo>
                      <a:cubicBezTo>
                        <a:pt x="169000" y="172795"/>
                        <a:pt x="172545" y="171399"/>
                        <a:pt x="175373" y="168785"/>
                      </a:cubicBezTo>
                      <a:cubicBezTo>
                        <a:pt x="178381" y="166028"/>
                        <a:pt x="179992" y="162269"/>
                        <a:pt x="179992" y="157936"/>
                      </a:cubicBezTo>
                      <a:cubicBezTo>
                        <a:pt x="179992" y="153998"/>
                        <a:pt x="178453" y="150381"/>
                        <a:pt x="175588" y="147481"/>
                      </a:cubicBezTo>
                      <a:cubicBezTo>
                        <a:pt x="172688" y="144581"/>
                        <a:pt x="169072" y="143077"/>
                        <a:pt x="165133" y="143077"/>
                      </a:cubicBezTo>
                      <a:lnTo>
                        <a:pt x="29718" y="143077"/>
                      </a:lnTo>
                      <a:lnTo>
                        <a:pt x="29718" y="29754"/>
                      </a:lnTo>
                      <a:lnTo>
                        <a:pt x="185506" y="29754"/>
                      </a:lnTo>
                      <a:cubicBezTo>
                        <a:pt x="189373" y="29754"/>
                        <a:pt x="192918" y="28358"/>
                        <a:pt x="195746" y="25744"/>
                      </a:cubicBezTo>
                      <a:cubicBezTo>
                        <a:pt x="198754" y="22987"/>
                        <a:pt x="200365" y="19227"/>
                        <a:pt x="200365" y="14895"/>
                      </a:cubicBezTo>
                      <a:cubicBezTo>
                        <a:pt x="200365" y="10956"/>
                        <a:pt x="198826" y="7340"/>
                        <a:pt x="195961" y="4440"/>
                      </a:cubicBezTo>
                      <a:cubicBezTo>
                        <a:pt x="193061" y="1540"/>
                        <a:pt x="189445" y="36"/>
                        <a:pt x="185506" y="36"/>
                      </a:cubicBezTo>
                      <a:close/>
                    </a:path>
                  </a:pathLst>
                </a:custGeom>
                <a:solidFill>
                  <a:srgbClr val="FFFFFF"/>
                </a:solidFill>
                <a:ln w="358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69693F9-7D45-29B8-F16E-0B095528ADD5}"/>
                    </a:ext>
                  </a:extLst>
                </p:cNvPr>
                <p:cNvSpPr/>
                <p:nvPr/>
              </p:nvSpPr>
              <p:spPr>
                <a:xfrm>
                  <a:off x="3566189" y="3450214"/>
                  <a:ext cx="30614" cy="328422"/>
                </a:xfrm>
                <a:custGeom>
                  <a:avLst/>
                  <a:gdLst>
                    <a:gd name="connsiteX0" fmla="*/ 4404 w 30614"/>
                    <a:gd name="connsiteY0" fmla="*/ 4350 h 328422"/>
                    <a:gd name="connsiteX1" fmla="*/ 0 w 30614"/>
                    <a:gd name="connsiteY1" fmla="*/ 15235 h 328422"/>
                    <a:gd name="connsiteX2" fmla="*/ 0 w 30614"/>
                    <a:gd name="connsiteY2" fmla="*/ 313098 h 328422"/>
                    <a:gd name="connsiteX3" fmla="*/ 4010 w 30614"/>
                    <a:gd name="connsiteY3" fmla="*/ 323803 h 328422"/>
                    <a:gd name="connsiteX4" fmla="*/ 15325 w 30614"/>
                    <a:gd name="connsiteY4" fmla="*/ 328422 h 328422"/>
                    <a:gd name="connsiteX5" fmla="*/ 25780 w 30614"/>
                    <a:gd name="connsiteY5" fmla="*/ 324018 h 328422"/>
                    <a:gd name="connsiteX6" fmla="*/ 30613 w 30614"/>
                    <a:gd name="connsiteY6" fmla="*/ 313778 h 328422"/>
                    <a:gd name="connsiteX7" fmla="*/ 30613 w 30614"/>
                    <a:gd name="connsiteY7" fmla="*/ 15235 h 328422"/>
                    <a:gd name="connsiteX8" fmla="*/ 26245 w 30614"/>
                    <a:gd name="connsiteY8" fmla="*/ 4350 h 328422"/>
                    <a:gd name="connsiteX9" fmla="*/ 4440 w 30614"/>
                    <a:gd name="connsiteY9" fmla="*/ 4350 h 32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4" h="328422">
                      <a:moveTo>
                        <a:pt x="4404" y="4350"/>
                      </a:moveTo>
                      <a:cubicBezTo>
                        <a:pt x="1504" y="7251"/>
                        <a:pt x="0" y="11010"/>
                        <a:pt x="0" y="15235"/>
                      </a:cubicBezTo>
                      <a:lnTo>
                        <a:pt x="0" y="313098"/>
                      </a:lnTo>
                      <a:cubicBezTo>
                        <a:pt x="0" y="317251"/>
                        <a:pt x="1396" y="320939"/>
                        <a:pt x="4010" y="323803"/>
                      </a:cubicBezTo>
                      <a:cubicBezTo>
                        <a:pt x="5944" y="325916"/>
                        <a:pt x="9453" y="328422"/>
                        <a:pt x="15325" y="328422"/>
                      </a:cubicBezTo>
                      <a:cubicBezTo>
                        <a:pt x="19263" y="328422"/>
                        <a:pt x="22880" y="326883"/>
                        <a:pt x="25780" y="324018"/>
                      </a:cubicBezTo>
                      <a:cubicBezTo>
                        <a:pt x="28537" y="321261"/>
                        <a:pt x="30148" y="317824"/>
                        <a:pt x="30613" y="313778"/>
                      </a:cubicBezTo>
                      <a:lnTo>
                        <a:pt x="30613" y="15235"/>
                      </a:lnTo>
                      <a:cubicBezTo>
                        <a:pt x="30649" y="11010"/>
                        <a:pt x="29110" y="7215"/>
                        <a:pt x="26245" y="4350"/>
                      </a:cubicBezTo>
                      <a:cubicBezTo>
                        <a:pt x="20481" y="-1450"/>
                        <a:pt x="10240" y="-1450"/>
                        <a:pt x="4440" y="4350"/>
                      </a:cubicBezTo>
                      <a:close/>
                    </a:path>
                  </a:pathLst>
                </a:custGeom>
                <a:solidFill>
                  <a:srgbClr val="FFFFFF"/>
                </a:solidFill>
                <a:ln w="3580"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33F862B1-4ACC-B551-C662-36733B79C7D9}"/>
                    </a:ext>
                  </a:extLst>
                </p:cNvPr>
                <p:cNvSpPr/>
                <p:nvPr/>
              </p:nvSpPr>
              <p:spPr>
                <a:xfrm>
                  <a:off x="3675752" y="3450160"/>
                  <a:ext cx="249274" cy="328511"/>
                </a:xfrm>
                <a:custGeom>
                  <a:avLst/>
                  <a:gdLst>
                    <a:gd name="connsiteX0" fmla="*/ 245480 w 249274"/>
                    <a:gd name="connsiteY0" fmla="*/ 4368 h 328511"/>
                    <a:gd name="connsiteX1" fmla="*/ 234846 w 249274"/>
                    <a:gd name="connsiteY1" fmla="*/ 0 h 328511"/>
                    <a:gd name="connsiteX2" fmla="*/ 224641 w 249274"/>
                    <a:gd name="connsiteY2" fmla="*/ 4189 h 328511"/>
                    <a:gd name="connsiteX3" fmla="*/ 220452 w 249274"/>
                    <a:gd name="connsiteY3" fmla="*/ 14394 h 328511"/>
                    <a:gd name="connsiteX4" fmla="*/ 220452 w 249274"/>
                    <a:gd name="connsiteY4" fmla="*/ 271438 h 328511"/>
                    <a:gd name="connsiteX5" fmla="*/ 25135 w 249274"/>
                    <a:gd name="connsiteY5" fmla="*/ 5192 h 328511"/>
                    <a:gd name="connsiteX6" fmla="*/ 13928 w 249274"/>
                    <a:gd name="connsiteY6" fmla="*/ 0 h 328511"/>
                    <a:gd name="connsiteX7" fmla="*/ 4368 w 249274"/>
                    <a:gd name="connsiteY7" fmla="*/ 3760 h 328511"/>
                    <a:gd name="connsiteX8" fmla="*/ 0 w 249274"/>
                    <a:gd name="connsiteY8" fmla="*/ 14859 h 328511"/>
                    <a:gd name="connsiteX9" fmla="*/ 0 w 249274"/>
                    <a:gd name="connsiteY9" fmla="*/ 315013 h 328511"/>
                    <a:gd name="connsiteX10" fmla="*/ 3939 w 249274"/>
                    <a:gd name="connsiteY10" fmla="*/ 324537 h 328511"/>
                    <a:gd name="connsiteX11" fmla="*/ 14394 w 249274"/>
                    <a:gd name="connsiteY11" fmla="*/ 328512 h 328511"/>
                    <a:gd name="connsiteX12" fmla="*/ 24419 w 249274"/>
                    <a:gd name="connsiteY12" fmla="*/ 324752 h 328511"/>
                    <a:gd name="connsiteX13" fmla="*/ 28823 w 249274"/>
                    <a:gd name="connsiteY13" fmla="*/ 315013 h 328511"/>
                    <a:gd name="connsiteX14" fmla="*/ 28823 w 249274"/>
                    <a:gd name="connsiteY14" fmla="*/ 58470 h 328511"/>
                    <a:gd name="connsiteX15" fmla="*/ 222063 w 249274"/>
                    <a:gd name="connsiteY15" fmla="*/ 322568 h 328511"/>
                    <a:gd name="connsiteX16" fmla="*/ 233950 w 249274"/>
                    <a:gd name="connsiteY16" fmla="*/ 328512 h 328511"/>
                    <a:gd name="connsiteX17" fmla="*/ 244656 w 249274"/>
                    <a:gd name="connsiteY17" fmla="*/ 324502 h 328511"/>
                    <a:gd name="connsiteX18" fmla="*/ 249275 w 249274"/>
                    <a:gd name="connsiteY18" fmla="*/ 312758 h 328511"/>
                    <a:gd name="connsiteX19" fmla="*/ 249275 w 249274"/>
                    <a:gd name="connsiteY19" fmla="*/ 14429 h 328511"/>
                    <a:gd name="connsiteX20" fmla="*/ 245515 w 249274"/>
                    <a:gd name="connsiteY20" fmla="*/ 4404 h 328511"/>
                    <a:gd name="connsiteX21" fmla="*/ 245515 w 249274"/>
                    <a:gd name="connsiteY21" fmla="*/ 4404 h 32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9274" h="328511">
                      <a:moveTo>
                        <a:pt x="245480" y="4368"/>
                      </a:moveTo>
                      <a:cubicBezTo>
                        <a:pt x="243654" y="2363"/>
                        <a:pt x="240324" y="0"/>
                        <a:pt x="234846" y="0"/>
                      </a:cubicBezTo>
                      <a:cubicBezTo>
                        <a:pt x="230907" y="0"/>
                        <a:pt x="227362" y="1468"/>
                        <a:pt x="224641" y="4189"/>
                      </a:cubicBezTo>
                      <a:cubicBezTo>
                        <a:pt x="221884" y="6946"/>
                        <a:pt x="220452" y="10455"/>
                        <a:pt x="220452" y="14394"/>
                      </a:cubicBezTo>
                      <a:lnTo>
                        <a:pt x="220452" y="271438"/>
                      </a:lnTo>
                      <a:lnTo>
                        <a:pt x="25135" y="5192"/>
                      </a:lnTo>
                      <a:cubicBezTo>
                        <a:pt x="22199" y="1790"/>
                        <a:pt x="18332" y="0"/>
                        <a:pt x="13928" y="0"/>
                      </a:cubicBezTo>
                      <a:cubicBezTo>
                        <a:pt x="10383" y="0"/>
                        <a:pt x="7089" y="1289"/>
                        <a:pt x="4368" y="3760"/>
                      </a:cubicBezTo>
                      <a:cubicBezTo>
                        <a:pt x="2363" y="5586"/>
                        <a:pt x="0" y="8987"/>
                        <a:pt x="0" y="14859"/>
                      </a:cubicBezTo>
                      <a:lnTo>
                        <a:pt x="0" y="315013"/>
                      </a:lnTo>
                      <a:cubicBezTo>
                        <a:pt x="0" y="318665"/>
                        <a:pt x="1361" y="321995"/>
                        <a:pt x="3939" y="324537"/>
                      </a:cubicBezTo>
                      <a:cubicBezTo>
                        <a:pt x="5729" y="326363"/>
                        <a:pt x="9023" y="328512"/>
                        <a:pt x="14394" y="328512"/>
                      </a:cubicBezTo>
                      <a:cubicBezTo>
                        <a:pt x="18225" y="328512"/>
                        <a:pt x="21698" y="327223"/>
                        <a:pt x="24419" y="324752"/>
                      </a:cubicBezTo>
                      <a:cubicBezTo>
                        <a:pt x="27283" y="322139"/>
                        <a:pt x="28823" y="318773"/>
                        <a:pt x="28823" y="315013"/>
                      </a:cubicBezTo>
                      <a:lnTo>
                        <a:pt x="28823" y="58470"/>
                      </a:lnTo>
                      <a:lnTo>
                        <a:pt x="222063" y="322568"/>
                      </a:lnTo>
                      <a:cubicBezTo>
                        <a:pt x="224963" y="326471"/>
                        <a:pt x="229081" y="328512"/>
                        <a:pt x="233950" y="328512"/>
                      </a:cubicBezTo>
                      <a:cubicBezTo>
                        <a:pt x="238104" y="328512"/>
                        <a:pt x="241792" y="327115"/>
                        <a:pt x="244656" y="324502"/>
                      </a:cubicBezTo>
                      <a:cubicBezTo>
                        <a:pt x="247700" y="321709"/>
                        <a:pt x="249275" y="317770"/>
                        <a:pt x="249275" y="312758"/>
                      </a:cubicBezTo>
                      <a:lnTo>
                        <a:pt x="249275" y="14429"/>
                      </a:lnTo>
                      <a:cubicBezTo>
                        <a:pt x="249275" y="10598"/>
                        <a:pt x="247986" y="7125"/>
                        <a:pt x="245515" y="4404"/>
                      </a:cubicBezTo>
                      <a:lnTo>
                        <a:pt x="245515" y="4404"/>
                      </a:lnTo>
                      <a:close/>
                    </a:path>
                  </a:pathLst>
                </a:custGeom>
                <a:solidFill>
                  <a:srgbClr val="FFFFFF"/>
                </a:solidFill>
                <a:ln w="358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614D60B-86C0-AAC8-AF1B-8EA01BEFFB8C}"/>
                    </a:ext>
                  </a:extLst>
                </p:cNvPr>
                <p:cNvSpPr/>
                <p:nvPr/>
              </p:nvSpPr>
              <p:spPr>
                <a:xfrm>
                  <a:off x="3974390" y="3449265"/>
                  <a:ext cx="273849" cy="329406"/>
                </a:xfrm>
                <a:custGeom>
                  <a:avLst/>
                  <a:gdLst>
                    <a:gd name="connsiteX0" fmla="*/ 151253 w 273849"/>
                    <a:gd name="connsiteY0" fmla="*/ 9596 h 329406"/>
                    <a:gd name="connsiteX1" fmla="*/ 136788 w 273849"/>
                    <a:gd name="connsiteY1" fmla="*/ 0 h 329406"/>
                    <a:gd name="connsiteX2" fmla="*/ 128768 w 273849"/>
                    <a:gd name="connsiteY2" fmla="*/ 1862 h 329406"/>
                    <a:gd name="connsiteX3" fmla="*/ 122824 w 273849"/>
                    <a:gd name="connsiteY3" fmla="*/ 9488 h 329406"/>
                    <a:gd name="connsiteX4" fmla="*/ 908 w 273849"/>
                    <a:gd name="connsiteY4" fmla="*/ 309499 h 329406"/>
                    <a:gd name="connsiteX5" fmla="*/ 263 w 273849"/>
                    <a:gd name="connsiteY5" fmla="*/ 316983 h 329406"/>
                    <a:gd name="connsiteX6" fmla="*/ 4989 w 273849"/>
                    <a:gd name="connsiteY6" fmla="*/ 325612 h 329406"/>
                    <a:gd name="connsiteX7" fmla="*/ 15480 w 273849"/>
                    <a:gd name="connsiteY7" fmla="*/ 329407 h 329406"/>
                    <a:gd name="connsiteX8" fmla="*/ 29015 w 273849"/>
                    <a:gd name="connsiteY8" fmla="*/ 319847 h 329406"/>
                    <a:gd name="connsiteX9" fmla="*/ 64211 w 273849"/>
                    <a:gd name="connsiteY9" fmla="*/ 231158 h 329406"/>
                    <a:gd name="connsiteX10" fmla="*/ 207933 w 273849"/>
                    <a:gd name="connsiteY10" fmla="*/ 231158 h 329406"/>
                    <a:gd name="connsiteX11" fmla="*/ 243988 w 273849"/>
                    <a:gd name="connsiteY11" fmla="*/ 319525 h 329406"/>
                    <a:gd name="connsiteX12" fmla="*/ 249753 w 273849"/>
                    <a:gd name="connsiteY12" fmla="*/ 326901 h 329406"/>
                    <a:gd name="connsiteX13" fmla="*/ 258561 w 273849"/>
                    <a:gd name="connsiteY13" fmla="*/ 329407 h 329406"/>
                    <a:gd name="connsiteX14" fmla="*/ 269052 w 273849"/>
                    <a:gd name="connsiteY14" fmla="*/ 325791 h 329406"/>
                    <a:gd name="connsiteX15" fmla="*/ 273850 w 273849"/>
                    <a:gd name="connsiteY15" fmla="*/ 314977 h 329406"/>
                    <a:gd name="connsiteX16" fmla="*/ 272955 w 273849"/>
                    <a:gd name="connsiteY16" fmla="*/ 309177 h 329406"/>
                    <a:gd name="connsiteX17" fmla="*/ 151217 w 273849"/>
                    <a:gd name="connsiteY17" fmla="*/ 9596 h 329406"/>
                    <a:gd name="connsiteX18" fmla="*/ 196045 w 273849"/>
                    <a:gd name="connsiteY18" fmla="*/ 201439 h 329406"/>
                    <a:gd name="connsiteX19" fmla="*/ 76063 w 273849"/>
                    <a:gd name="connsiteY19" fmla="*/ 201439 h 329406"/>
                    <a:gd name="connsiteX20" fmla="*/ 135463 w 273849"/>
                    <a:gd name="connsiteY20" fmla="*/ 52168 h 329406"/>
                    <a:gd name="connsiteX21" fmla="*/ 196045 w 273849"/>
                    <a:gd name="connsiteY21" fmla="*/ 201439 h 32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849" h="329406">
                      <a:moveTo>
                        <a:pt x="151253" y="9596"/>
                      </a:moveTo>
                      <a:cubicBezTo>
                        <a:pt x="148854" y="3401"/>
                        <a:pt x="143734" y="0"/>
                        <a:pt x="136788" y="0"/>
                      </a:cubicBezTo>
                      <a:cubicBezTo>
                        <a:pt x="133709" y="0"/>
                        <a:pt x="130987" y="609"/>
                        <a:pt x="128768" y="1862"/>
                      </a:cubicBezTo>
                      <a:cubicBezTo>
                        <a:pt x="126154" y="3330"/>
                        <a:pt x="124185" y="5872"/>
                        <a:pt x="122824" y="9488"/>
                      </a:cubicBezTo>
                      <a:lnTo>
                        <a:pt x="908" y="309499"/>
                      </a:lnTo>
                      <a:cubicBezTo>
                        <a:pt x="-23" y="312256"/>
                        <a:pt x="-238" y="314763"/>
                        <a:pt x="263" y="316983"/>
                      </a:cubicBezTo>
                      <a:cubicBezTo>
                        <a:pt x="800" y="320312"/>
                        <a:pt x="2447" y="323284"/>
                        <a:pt x="4989" y="325612"/>
                      </a:cubicBezTo>
                      <a:cubicBezTo>
                        <a:pt x="7746" y="328118"/>
                        <a:pt x="11255" y="329407"/>
                        <a:pt x="15480" y="329407"/>
                      </a:cubicBezTo>
                      <a:cubicBezTo>
                        <a:pt x="21854" y="329407"/>
                        <a:pt x="26652" y="326005"/>
                        <a:pt x="29015" y="319847"/>
                      </a:cubicBezTo>
                      <a:lnTo>
                        <a:pt x="64211" y="231158"/>
                      </a:lnTo>
                      <a:lnTo>
                        <a:pt x="207933" y="231158"/>
                      </a:lnTo>
                      <a:lnTo>
                        <a:pt x="243988" y="319525"/>
                      </a:lnTo>
                      <a:cubicBezTo>
                        <a:pt x="244991" y="322604"/>
                        <a:pt x="246996" y="325146"/>
                        <a:pt x="249753" y="326901"/>
                      </a:cubicBezTo>
                      <a:cubicBezTo>
                        <a:pt x="252331" y="328548"/>
                        <a:pt x="255303" y="329407"/>
                        <a:pt x="258561" y="329407"/>
                      </a:cubicBezTo>
                      <a:cubicBezTo>
                        <a:pt x="262679" y="329407"/>
                        <a:pt x="266223" y="328190"/>
                        <a:pt x="269052" y="325791"/>
                      </a:cubicBezTo>
                      <a:cubicBezTo>
                        <a:pt x="271236" y="323965"/>
                        <a:pt x="273850" y="320599"/>
                        <a:pt x="273850" y="314977"/>
                      </a:cubicBezTo>
                      <a:cubicBezTo>
                        <a:pt x="273850" y="312829"/>
                        <a:pt x="273599" y="311039"/>
                        <a:pt x="272955" y="309177"/>
                      </a:cubicBezTo>
                      <a:lnTo>
                        <a:pt x="151217" y="9596"/>
                      </a:lnTo>
                      <a:close/>
                      <a:moveTo>
                        <a:pt x="196045" y="201439"/>
                      </a:moveTo>
                      <a:lnTo>
                        <a:pt x="76063" y="201439"/>
                      </a:lnTo>
                      <a:lnTo>
                        <a:pt x="135463" y="52168"/>
                      </a:lnTo>
                      <a:lnTo>
                        <a:pt x="196045" y="201439"/>
                      </a:lnTo>
                      <a:close/>
                    </a:path>
                  </a:pathLst>
                </a:custGeom>
                <a:solidFill>
                  <a:srgbClr val="FFFFFF"/>
                </a:solidFill>
                <a:ln w="358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B84CB9C-8D46-7CC7-CC3E-DF306351C879}"/>
                    </a:ext>
                  </a:extLst>
                </p:cNvPr>
                <p:cNvSpPr/>
                <p:nvPr/>
              </p:nvSpPr>
              <p:spPr>
                <a:xfrm>
                  <a:off x="4297722" y="3450124"/>
                  <a:ext cx="249310" cy="328511"/>
                </a:xfrm>
                <a:custGeom>
                  <a:avLst/>
                  <a:gdLst>
                    <a:gd name="connsiteX0" fmla="*/ 245515 w 249310"/>
                    <a:gd name="connsiteY0" fmla="*/ 4404 h 328511"/>
                    <a:gd name="connsiteX1" fmla="*/ 234881 w 249310"/>
                    <a:gd name="connsiteY1" fmla="*/ 36 h 328511"/>
                    <a:gd name="connsiteX2" fmla="*/ 224677 w 249310"/>
                    <a:gd name="connsiteY2" fmla="*/ 4225 h 328511"/>
                    <a:gd name="connsiteX3" fmla="*/ 220488 w 249310"/>
                    <a:gd name="connsiteY3" fmla="*/ 14429 h 328511"/>
                    <a:gd name="connsiteX4" fmla="*/ 220488 w 249310"/>
                    <a:gd name="connsiteY4" fmla="*/ 271474 h 328511"/>
                    <a:gd name="connsiteX5" fmla="*/ 25171 w 249310"/>
                    <a:gd name="connsiteY5" fmla="*/ 5192 h 328511"/>
                    <a:gd name="connsiteX6" fmla="*/ 13964 w 249310"/>
                    <a:gd name="connsiteY6" fmla="*/ 0 h 328511"/>
                    <a:gd name="connsiteX7" fmla="*/ 4404 w 249310"/>
                    <a:gd name="connsiteY7" fmla="*/ 3760 h 328511"/>
                    <a:gd name="connsiteX8" fmla="*/ 0 w 249310"/>
                    <a:gd name="connsiteY8" fmla="*/ 14859 h 328511"/>
                    <a:gd name="connsiteX9" fmla="*/ 0 w 249310"/>
                    <a:gd name="connsiteY9" fmla="*/ 315013 h 328511"/>
                    <a:gd name="connsiteX10" fmla="*/ 3974 w 249310"/>
                    <a:gd name="connsiteY10" fmla="*/ 324537 h 328511"/>
                    <a:gd name="connsiteX11" fmla="*/ 14429 w 249310"/>
                    <a:gd name="connsiteY11" fmla="*/ 328512 h 328511"/>
                    <a:gd name="connsiteX12" fmla="*/ 24455 w 249310"/>
                    <a:gd name="connsiteY12" fmla="*/ 324716 h 328511"/>
                    <a:gd name="connsiteX13" fmla="*/ 28859 w 249310"/>
                    <a:gd name="connsiteY13" fmla="*/ 314977 h 328511"/>
                    <a:gd name="connsiteX14" fmla="*/ 28859 w 249310"/>
                    <a:gd name="connsiteY14" fmla="*/ 58434 h 328511"/>
                    <a:gd name="connsiteX15" fmla="*/ 222099 w 249310"/>
                    <a:gd name="connsiteY15" fmla="*/ 322532 h 328511"/>
                    <a:gd name="connsiteX16" fmla="*/ 233986 w 249310"/>
                    <a:gd name="connsiteY16" fmla="*/ 328476 h 328511"/>
                    <a:gd name="connsiteX17" fmla="*/ 244692 w 249310"/>
                    <a:gd name="connsiteY17" fmla="*/ 324466 h 328511"/>
                    <a:gd name="connsiteX18" fmla="*/ 249311 w 249310"/>
                    <a:gd name="connsiteY18" fmla="*/ 312722 h 328511"/>
                    <a:gd name="connsiteX19" fmla="*/ 249311 w 249310"/>
                    <a:gd name="connsiteY19" fmla="*/ 14394 h 328511"/>
                    <a:gd name="connsiteX20" fmla="*/ 245551 w 249310"/>
                    <a:gd name="connsiteY20" fmla="*/ 4368 h 328511"/>
                    <a:gd name="connsiteX21" fmla="*/ 245551 w 249310"/>
                    <a:gd name="connsiteY21" fmla="*/ 4368 h 32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9310" h="328511">
                      <a:moveTo>
                        <a:pt x="245515" y="4404"/>
                      </a:moveTo>
                      <a:cubicBezTo>
                        <a:pt x="243689" y="2399"/>
                        <a:pt x="240360" y="36"/>
                        <a:pt x="234881" y="36"/>
                      </a:cubicBezTo>
                      <a:cubicBezTo>
                        <a:pt x="230943" y="36"/>
                        <a:pt x="227398" y="1504"/>
                        <a:pt x="224677" y="4225"/>
                      </a:cubicBezTo>
                      <a:cubicBezTo>
                        <a:pt x="221920" y="6982"/>
                        <a:pt x="220488" y="10491"/>
                        <a:pt x="220488" y="14429"/>
                      </a:cubicBezTo>
                      <a:lnTo>
                        <a:pt x="220488" y="271474"/>
                      </a:lnTo>
                      <a:lnTo>
                        <a:pt x="25171" y="5192"/>
                      </a:lnTo>
                      <a:cubicBezTo>
                        <a:pt x="22235" y="1790"/>
                        <a:pt x="18368" y="0"/>
                        <a:pt x="13964" y="0"/>
                      </a:cubicBezTo>
                      <a:cubicBezTo>
                        <a:pt x="10419" y="0"/>
                        <a:pt x="7125" y="1289"/>
                        <a:pt x="4404" y="3760"/>
                      </a:cubicBezTo>
                      <a:cubicBezTo>
                        <a:pt x="2399" y="5586"/>
                        <a:pt x="0" y="8987"/>
                        <a:pt x="0" y="14859"/>
                      </a:cubicBezTo>
                      <a:lnTo>
                        <a:pt x="0" y="315013"/>
                      </a:lnTo>
                      <a:cubicBezTo>
                        <a:pt x="0" y="318665"/>
                        <a:pt x="1361" y="321995"/>
                        <a:pt x="3974" y="324537"/>
                      </a:cubicBezTo>
                      <a:cubicBezTo>
                        <a:pt x="5765" y="326364"/>
                        <a:pt x="9059" y="328512"/>
                        <a:pt x="14429" y="328512"/>
                      </a:cubicBezTo>
                      <a:cubicBezTo>
                        <a:pt x="18261" y="328512"/>
                        <a:pt x="21734" y="327223"/>
                        <a:pt x="24455" y="324716"/>
                      </a:cubicBezTo>
                      <a:cubicBezTo>
                        <a:pt x="27319" y="322103"/>
                        <a:pt x="28859" y="318737"/>
                        <a:pt x="28859" y="314977"/>
                      </a:cubicBezTo>
                      <a:lnTo>
                        <a:pt x="28859" y="58434"/>
                      </a:lnTo>
                      <a:lnTo>
                        <a:pt x="222099" y="322532"/>
                      </a:lnTo>
                      <a:cubicBezTo>
                        <a:pt x="224999" y="326435"/>
                        <a:pt x="229117" y="328476"/>
                        <a:pt x="233986" y="328476"/>
                      </a:cubicBezTo>
                      <a:cubicBezTo>
                        <a:pt x="238140" y="328476"/>
                        <a:pt x="241827" y="327080"/>
                        <a:pt x="244692" y="324466"/>
                      </a:cubicBezTo>
                      <a:cubicBezTo>
                        <a:pt x="247735" y="321673"/>
                        <a:pt x="249311" y="317735"/>
                        <a:pt x="249311" y="312722"/>
                      </a:cubicBezTo>
                      <a:lnTo>
                        <a:pt x="249311" y="14394"/>
                      </a:lnTo>
                      <a:cubicBezTo>
                        <a:pt x="249311" y="10563"/>
                        <a:pt x="248022" y="7089"/>
                        <a:pt x="245551" y="4368"/>
                      </a:cubicBezTo>
                      <a:lnTo>
                        <a:pt x="245551" y="4368"/>
                      </a:lnTo>
                      <a:close/>
                    </a:path>
                  </a:pathLst>
                </a:custGeom>
                <a:solidFill>
                  <a:srgbClr val="FFFFFF"/>
                </a:solidFill>
                <a:ln w="358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EF3DD8-E18A-FAD0-6EB8-9ECF2D07EAB2}"/>
                    </a:ext>
                  </a:extLst>
                </p:cNvPr>
                <p:cNvSpPr/>
                <p:nvPr/>
              </p:nvSpPr>
              <p:spPr>
                <a:xfrm>
                  <a:off x="4603283" y="3445648"/>
                  <a:ext cx="272798" cy="337570"/>
                </a:xfrm>
                <a:custGeom>
                  <a:avLst/>
                  <a:gdLst>
                    <a:gd name="connsiteX0" fmla="*/ 96817 w 272798"/>
                    <a:gd name="connsiteY0" fmla="*/ 46762 h 337570"/>
                    <a:gd name="connsiteX1" fmla="*/ 163808 w 272798"/>
                    <a:gd name="connsiteY1" fmla="*/ 28787 h 337570"/>
                    <a:gd name="connsiteX2" fmla="*/ 249740 w 272798"/>
                    <a:gd name="connsiteY2" fmla="*/ 56321 h 337570"/>
                    <a:gd name="connsiteX3" fmla="*/ 250385 w 272798"/>
                    <a:gd name="connsiteY3" fmla="*/ 56715 h 337570"/>
                    <a:gd name="connsiteX4" fmla="*/ 258405 w 272798"/>
                    <a:gd name="connsiteY4" fmla="*/ 59150 h 337570"/>
                    <a:gd name="connsiteX5" fmla="*/ 269720 w 272798"/>
                    <a:gd name="connsiteY5" fmla="*/ 53350 h 337570"/>
                    <a:gd name="connsiteX6" fmla="*/ 272799 w 272798"/>
                    <a:gd name="connsiteY6" fmla="*/ 43825 h 337570"/>
                    <a:gd name="connsiteX7" fmla="*/ 266247 w 272798"/>
                    <a:gd name="connsiteY7" fmla="*/ 31831 h 337570"/>
                    <a:gd name="connsiteX8" fmla="*/ 218304 w 272798"/>
                    <a:gd name="connsiteY8" fmla="*/ 8414 h 337570"/>
                    <a:gd name="connsiteX9" fmla="*/ 163808 w 272798"/>
                    <a:gd name="connsiteY9" fmla="*/ 0 h 337570"/>
                    <a:gd name="connsiteX10" fmla="*/ 81636 w 272798"/>
                    <a:gd name="connsiteY10" fmla="*/ 22092 h 337570"/>
                    <a:gd name="connsiteX11" fmla="*/ 22056 w 272798"/>
                    <a:gd name="connsiteY11" fmla="*/ 82853 h 337570"/>
                    <a:gd name="connsiteX12" fmla="*/ 0 w 272798"/>
                    <a:gd name="connsiteY12" fmla="*/ 168785 h 337570"/>
                    <a:gd name="connsiteX13" fmla="*/ 22020 w 272798"/>
                    <a:gd name="connsiteY13" fmla="*/ 254717 h 337570"/>
                    <a:gd name="connsiteX14" fmla="*/ 81600 w 272798"/>
                    <a:gd name="connsiteY14" fmla="*/ 315479 h 337570"/>
                    <a:gd name="connsiteX15" fmla="*/ 163772 w 272798"/>
                    <a:gd name="connsiteY15" fmla="*/ 337571 h 337570"/>
                    <a:gd name="connsiteX16" fmla="*/ 219664 w 272798"/>
                    <a:gd name="connsiteY16" fmla="*/ 328225 h 337570"/>
                    <a:gd name="connsiteX17" fmla="*/ 266855 w 272798"/>
                    <a:gd name="connsiteY17" fmla="*/ 305632 h 337570"/>
                    <a:gd name="connsiteX18" fmla="*/ 272799 w 272798"/>
                    <a:gd name="connsiteY18" fmla="*/ 293745 h 337570"/>
                    <a:gd name="connsiteX19" fmla="*/ 269827 w 272798"/>
                    <a:gd name="connsiteY19" fmla="*/ 284830 h 337570"/>
                    <a:gd name="connsiteX20" fmla="*/ 257940 w 272798"/>
                    <a:gd name="connsiteY20" fmla="*/ 278886 h 337570"/>
                    <a:gd name="connsiteX21" fmla="*/ 249239 w 272798"/>
                    <a:gd name="connsiteY21" fmla="*/ 281715 h 337570"/>
                    <a:gd name="connsiteX22" fmla="*/ 163772 w 272798"/>
                    <a:gd name="connsiteY22" fmla="*/ 308783 h 337570"/>
                    <a:gd name="connsiteX23" fmla="*/ 96781 w 272798"/>
                    <a:gd name="connsiteY23" fmla="*/ 290809 h 337570"/>
                    <a:gd name="connsiteX24" fmla="*/ 48444 w 272798"/>
                    <a:gd name="connsiteY24" fmla="*/ 240933 h 337570"/>
                    <a:gd name="connsiteX25" fmla="*/ 30613 w 272798"/>
                    <a:gd name="connsiteY25" fmla="*/ 168857 h 337570"/>
                    <a:gd name="connsiteX26" fmla="*/ 48444 w 272798"/>
                    <a:gd name="connsiteY26" fmla="*/ 96781 h 337570"/>
                    <a:gd name="connsiteX27" fmla="*/ 96781 w 272798"/>
                    <a:gd name="connsiteY27" fmla="*/ 46905 h 3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798" h="337570">
                      <a:moveTo>
                        <a:pt x="96817" y="46762"/>
                      </a:moveTo>
                      <a:cubicBezTo>
                        <a:pt x="117083" y="34838"/>
                        <a:pt x="139640" y="28787"/>
                        <a:pt x="163808" y="28787"/>
                      </a:cubicBezTo>
                      <a:cubicBezTo>
                        <a:pt x="193849" y="28787"/>
                        <a:pt x="222779" y="38061"/>
                        <a:pt x="249740" y="56321"/>
                      </a:cubicBezTo>
                      <a:lnTo>
                        <a:pt x="250385" y="56715"/>
                      </a:lnTo>
                      <a:cubicBezTo>
                        <a:pt x="253679" y="58362"/>
                        <a:pt x="256221" y="59150"/>
                        <a:pt x="258405" y="59150"/>
                      </a:cubicBezTo>
                      <a:cubicBezTo>
                        <a:pt x="262988" y="59150"/>
                        <a:pt x="266927" y="57109"/>
                        <a:pt x="269720" y="53350"/>
                      </a:cubicBezTo>
                      <a:cubicBezTo>
                        <a:pt x="271761" y="50772"/>
                        <a:pt x="272799" y="47585"/>
                        <a:pt x="272799" y="43825"/>
                      </a:cubicBezTo>
                      <a:cubicBezTo>
                        <a:pt x="272799" y="40675"/>
                        <a:pt x="271689" y="36056"/>
                        <a:pt x="266247" y="31831"/>
                      </a:cubicBezTo>
                      <a:cubicBezTo>
                        <a:pt x="251960" y="21877"/>
                        <a:pt x="235812" y="14000"/>
                        <a:pt x="218304" y="8414"/>
                      </a:cubicBezTo>
                      <a:cubicBezTo>
                        <a:pt x="200759" y="2829"/>
                        <a:pt x="182427" y="0"/>
                        <a:pt x="163808" y="0"/>
                      </a:cubicBezTo>
                      <a:cubicBezTo>
                        <a:pt x="134233" y="0"/>
                        <a:pt x="106592" y="7412"/>
                        <a:pt x="81636" y="22092"/>
                      </a:cubicBezTo>
                      <a:cubicBezTo>
                        <a:pt x="56715" y="36736"/>
                        <a:pt x="36664" y="57181"/>
                        <a:pt x="22056" y="82853"/>
                      </a:cubicBezTo>
                      <a:cubicBezTo>
                        <a:pt x="7448" y="108525"/>
                        <a:pt x="0" y="137420"/>
                        <a:pt x="0" y="168785"/>
                      </a:cubicBezTo>
                      <a:cubicBezTo>
                        <a:pt x="0" y="200151"/>
                        <a:pt x="7412" y="229081"/>
                        <a:pt x="22020" y="254717"/>
                      </a:cubicBezTo>
                      <a:cubicBezTo>
                        <a:pt x="36664" y="280390"/>
                        <a:pt x="56715" y="300834"/>
                        <a:pt x="81600" y="315479"/>
                      </a:cubicBezTo>
                      <a:cubicBezTo>
                        <a:pt x="106520" y="330123"/>
                        <a:pt x="134162" y="337571"/>
                        <a:pt x="163772" y="337571"/>
                      </a:cubicBezTo>
                      <a:cubicBezTo>
                        <a:pt x="181782" y="337571"/>
                        <a:pt x="200616" y="334420"/>
                        <a:pt x="219664" y="328225"/>
                      </a:cubicBezTo>
                      <a:cubicBezTo>
                        <a:pt x="238713" y="322031"/>
                        <a:pt x="254538" y="314440"/>
                        <a:pt x="266855" y="305632"/>
                      </a:cubicBezTo>
                      <a:cubicBezTo>
                        <a:pt x="270758" y="302696"/>
                        <a:pt x="272799" y="298615"/>
                        <a:pt x="272799" y="293745"/>
                      </a:cubicBezTo>
                      <a:cubicBezTo>
                        <a:pt x="272799" y="290308"/>
                        <a:pt x="271761" y="287264"/>
                        <a:pt x="269827" y="284830"/>
                      </a:cubicBezTo>
                      <a:cubicBezTo>
                        <a:pt x="266927" y="280927"/>
                        <a:pt x="262809" y="278886"/>
                        <a:pt x="257940" y="278886"/>
                      </a:cubicBezTo>
                      <a:cubicBezTo>
                        <a:pt x="254503" y="278886"/>
                        <a:pt x="251459" y="279924"/>
                        <a:pt x="249239" y="281715"/>
                      </a:cubicBezTo>
                      <a:cubicBezTo>
                        <a:pt x="222887" y="299653"/>
                        <a:pt x="194135" y="308783"/>
                        <a:pt x="163772" y="308783"/>
                      </a:cubicBezTo>
                      <a:cubicBezTo>
                        <a:pt x="139604" y="308783"/>
                        <a:pt x="117047" y="302732"/>
                        <a:pt x="96781" y="290809"/>
                      </a:cubicBezTo>
                      <a:cubicBezTo>
                        <a:pt x="76515" y="278886"/>
                        <a:pt x="60224" y="262093"/>
                        <a:pt x="48444" y="240933"/>
                      </a:cubicBezTo>
                      <a:cubicBezTo>
                        <a:pt x="36629" y="219736"/>
                        <a:pt x="30613" y="195496"/>
                        <a:pt x="30613" y="168857"/>
                      </a:cubicBezTo>
                      <a:cubicBezTo>
                        <a:pt x="30613" y="142218"/>
                        <a:pt x="36593" y="117942"/>
                        <a:pt x="48444" y="96781"/>
                      </a:cubicBezTo>
                      <a:cubicBezTo>
                        <a:pt x="60224" y="75620"/>
                        <a:pt x="76515" y="58828"/>
                        <a:pt x="96781" y="46905"/>
                      </a:cubicBezTo>
                      <a:close/>
                    </a:path>
                  </a:pathLst>
                </a:custGeom>
                <a:solidFill>
                  <a:srgbClr val="FFFFFF"/>
                </a:solidFill>
                <a:ln w="358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5A79D04-E337-336E-1EFD-B4FA0444982A}"/>
                    </a:ext>
                  </a:extLst>
                </p:cNvPr>
                <p:cNvSpPr/>
                <p:nvPr/>
              </p:nvSpPr>
              <p:spPr>
                <a:xfrm>
                  <a:off x="4925600" y="3450196"/>
                  <a:ext cx="200400" cy="328511"/>
                </a:xfrm>
                <a:custGeom>
                  <a:avLst/>
                  <a:gdLst>
                    <a:gd name="connsiteX0" fmla="*/ 195997 w 200400"/>
                    <a:gd name="connsiteY0" fmla="*/ 303162 h 328511"/>
                    <a:gd name="connsiteX1" fmla="*/ 195997 w 200400"/>
                    <a:gd name="connsiteY1" fmla="*/ 303162 h 328511"/>
                    <a:gd name="connsiteX2" fmla="*/ 185542 w 200400"/>
                    <a:gd name="connsiteY2" fmla="*/ 298758 h 328511"/>
                    <a:gd name="connsiteX3" fmla="*/ 30649 w 200400"/>
                    <a:gd name="connsiteY3" fmla="*/ 298758 h 328511"/>
                    <a:gd name="connsiteX4" fmla="*/ 30649 w 200400"/>
                    <a:gd name="connsiteY4" fmla="*/ 174120 h 328511"/>
                    <a:gd name="connsiteX5" fmla="*/ 165169 w 200400"/>
                    <a:gd name="connsiteY5" fmla="*/ 174120 h 328511"/>
                    <a:gd name="connsiteX6" fmla="*/ 175409 w 200400"/>
                    <a:gd name="connsiteY6" fmla="*/ 170110 h 328511"/>
                    <a:gd name="connsiteX7" fmla="*/ 180028 w 200400"/>
                    <a:gd name="connsiteY7" fmla="*/ 159261 h 328511"/>
                    <a:gd name="connsiteX8" fmla="*/ 175624 w 200400"/>
                    <a:gd name="connsiteY8" fmla="*/ 148806 h 328511"/>
                    <a:gd name="connsiteX9" fmla="*/ 165169 w 200400"/>
                    <a:gd name="connsiteY9" fmla="*/ 144402 h 328511"/>
                    <a:gd name="connsiteX10" fmla="*/ 30649 w 200400"/>
                    <a:gd name="connsiteY10" fmla="*/ 144402 h 328511"/>
                    <a:gd name="connsiteX11" fmla="*/ 30649 w 200400"/>
                    <a:gd name="connsiteY11" fmla="*/ 29718 h 328511"/>
                    <a:gd name="connsiteX12" fmla="*/ 185542 w 200400"/>
                    <a:gd name="connsiteY12" fmla="*/ 29718 h 328511"/>
                    <a:gd name="connsiteX13" fmla="*/ 195782 w 200400"/>
                    <a:gd name="connsiteY13" fmla="*/ 25708 h 328511"/>
                    <a:gd name="connsiteX14" fmla="*/ 200401 w 200400"/>
                    <a:gd name="connsiteY14" fmla="*/ 14859 h 328511"/>
                    <a:gd name="connsiteX15" fmla="*/ 195997 w 200400"/>
                    <a:gd name="connsiteY15" fmla="*/ 4404 h 328511"/>
                    <a:gd name="connsiteX16" fmla="*/ 185542 w 200400"/>
                    <a:gd name="connsiteY16" fmla="*/ 0 h 328511"/>
                    <a:gd name="connsiteX17" fmla="*/ 14859 w 200400"/>
                    <a:gd name="connsiteY17" fmla="*/ 0 h 328511"/>
                    <a:gd name="connsiteX18" fmla="*/ 4404 w 200400"/>
                    <a:gd name="connsiteY18" fmla="*/ 4404 h 328511"/>
                    <a:gd name="connsiteX19" fmla="*/ 0 w 200400"/>
                    <a:gd name="connsiteY19" fmla="*/ 14859 h 328511"/>
                    <a:gd name="connsiteX20" fmla="*/ 0 w 200400"/>
                    <a:gd name="connsiteY20" fmla="*/ 313653 h 328511"/>
                    <a:gd name="connsiteX21" fmla="*/ 4404 w 200400"/>
                    <a:gd name="connsiteY21" fmla="*/ 324108 h 328511"/>
                    <a:gd name="connsiteX22" fmla="*/ 14859 w 200400"/>
                    <a:gd name="connsiteY22" fmla="*/ 328512 h 328511"/>
                    <a:gd name="connsiteX23" fmla="*/ 185542 w 200400"/>
                    <a:gd name="connsiteY23" fmla="*/ 328512 h 328511"/>
                    <a:gd name="connsiteX24" fmla="*/ 195782 w 200400"/>
                    <a:gd name="connsiteY24" fmla="*/ 324502 h 328511"/>
                    <a:gd name="connsiteX25" fmla="*/ 200401 w 200400"/>
                    <a:gd name="connsiteY25" fmla="*/ 313653 h 328511"/>
                    <a:gd name="connsiteX26" fmla="*/ 195997 w 200400"/>
                    <a:gd name="connsiteY26" fmla="*/ 303198 h 328511"/>
                    <a:gd name="connsiteX27" fmla="*/ 195997 w 200400"/>
                    <a:gd name="connsiteY27" fmla="*/ 303198 h 32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400" h="328511">
                      <a:moveTo>
                        <a:pt x="195997" y="303162"/>
                      </a:moveTo>
                      <a:lnTo>
                        <a:pt x="195997" y="303162"/>
                      </a:lnTo>
                      <a:cubicBezTo>
                        <a:pt x="193097" y="300262"/>
                        <a:pt x="189480" y="298758"/>
                        <a:pt x="185542" y="298758"/>
                      </a:cubicBezTo>
                      <a:lnTo>
                        <a:pt x="30649" y="298758"/>
                      </a:lnTo>
                      <a:lnTo>
                        <a:pt x="30649" y="174120"/>
                      </a:lnTo>
                      <a:lnTo>
                        <a:pt x="165169" y="174120"/>
                      </a:lnTo>
                      <a:cubicBezTo>
                        <a:pt x="169036" y="174120"/>
                        <a:pt x="172581" y="172724"/>
                        <a:pt x="175409" y="170110"/>
                      </a:cubicBezTo>
                      <a:cubicBezTo>
                        <a:pt x="178417" y="167353"/>
                        <a:pt x="180028" y="163594"/>
                        <a:pt x="180028" y="159261"/>
                      </a:cubicBezTo>
                      <a:cubicBezTo>
                        <a:pt x="180028" y="155323"/>
                        <a:pt x="178488" y="151706"/>
                        <a:pt x="175624" y="148806"/>
                      </a:cubicBezTo>
                      <a:cubicBezTo>
                        <a:pt x="172724" y="145906"/>
                        <a:pt x="169107" y="144402"/>
                        <a:pt x="165169" y="144402"/>
                      </a:cubicBezTo>
                      <a:lnTo>
                        <a:pt x="30649" y="144402"/>
                      </a:lnTo>
                      <a:lnTo>
                        <a:pt x="30649" y="29718"/>
                      </a:lnTo>
                      <a:lnTo>
                        <a:pt x="185542" y="29718"/>
                      </a:lnTo>
                      <a:cubicBezTo>
                        <a:pt x="189409" y="29718"/>
                        <a:pt x="192954" y="28322"/>
                        <a:pt x="195782" y="25708"/>
                      </a:cubicBezTo>
                      <a:cubicBezTo>
                        <a:pt x="198790" y="22951"/>
                        <a:pt x="200401" y="19192"/>
                        <a:pt x="200401" y="14859"/>
                      </a:cubicBezTo>
                      <a:cubicBezTo>
                        <a:pt x="200401" y="10921"/>
                        <a:pt x="198861" y="7304"/>
                        <a:pt x="195997" y="4404"/>
                      </a:cubicBezTo>
                      <a:cubicBezTo>
                        <a:pt x="193097" y="1504"/>
                        <a:pt x="189480" y="0"/>
                        <a:pt x="185542" y="0"/>
                      </a:cubicBezTo>
                      <a:lnTo>
                        <a:pt x="14859" y="0"/>
                      </a:lnTo>
                      <a:cubicBezTo>
                        <a:pt x="10921" y="0"/>
                        <a:pt x="7304" y="1540"/>
                        <a:pt x="4404" y="4404"/>
                      </a:cubicBezTo>
                      <a:cubicBezTo>
                        <a:pt x="1504" y="7304"/>
                        <a:pt x="0" y="10921"/>
                        <a:pt x="0" y="14859"/>
                      </a:cubicBezTo>
                      <a:lnTo>
                        <a:pt x="0" y="313653"/>
                      </a:lnTo>
                      <a:cubicBezTo>
                        <a:pt x="0" y="317591"/>
                        <a:pt x="1540" y="321208"/>
                        <a:pt x="4404" y="324108"/>
                      </a:cubicBezTo>
                      <a:cubicBezTo>
                        <a:pt x="7304" y="327008"/>
                        <a:pt x="10921" y="328512"/>
                        <a:pt x="14859" y="328512"/>
                      </a:cubicBezTo>
                      <a:lnTo>
                        <a:pt x="185542" y="328512"/>
                      </a:lnTo>
                      <a:cubicBezTo>
                        <a:pt x="189409" y="328512"/>
                        <a:pt x="192954" y="327115"/>
                        <a:pt x="195782" y="324502"/>
                      </a:cubicBezTo>
                      <a:cubicBezTo>
                        <a:pt x="198790" y="321745"/>
                        <a:pt x="200401" y="317985"/>
                        <a:pt x="200401" y="313653"/>
                      </a:cubicBezTo>
                      <a:cubicBezTo>
                        <a:pt x="200401" y="309714"/>
                        <a:pt x="198861" y="306098"/>
                        <a:pt x="195997" y="303198"/>
                      </a:cubicBezTo>
                      <a:lnTo>
                        <a:pt x="195997" y="303198"/>
                      </a:lnTo>
                      <a:close/>
                    </a:path>
                  </a:pathLst>
                </a:custGeom>
                <a:solidFill>
                  <a:srgbClr val="FFFFFF"/>
                </a:solidFill>
                <a:ln w="3580" cap="flat">
                  <a:noFill/>
                  <a:prstDash val="solid"/>
                  <a:miter/>
                </a:ln>
              </p:spPr>
              <p:txBody>
                <a:bodyPr rtlCol="0" anchor="ctr"/>
                <a:lstStyle/>
                <a:p>
                  <a:endParaRPr lang="en-GB" dirty="0"/>
                </a:p>
              </p:txBody>
            </p:sp>
          </p:grpSp>
        </p:grpSp>
        <p:grpSp>
          <p:nvGrpSpPr>
            <p:cNvPr id="23" name="Graphic 1">
              <a:extLst>
                <a:ext uri="{FF2B5EF4-FFF2-40B4-BE49-F238E27FC236}">
                  <a16:creationId xmlns:a16="http://schemas.microsoft.com/office/drawing/2014/main" id="{D46B6CFC-762D-7E15-008B-1AF09A9C2DB6}"/>
                </a:ext>
              </a:extLst>
            </p:cNvPr>
            <p:cNvGrpSpPr/>
            <p:nvPr/>
          </p:nvGrpSpPr>
          <p:grpSpPr>
            <a:xfrm>
              <a:off x="2245630" y="2108252"/>
              <a:ext cx="755200" cy="1060797"/>
              <a:chOff x="2344484" y="2899084"/>
              <a:chExt cx="755200" cy="1060797"/>
            </a:xfrm>
          </p:grpSpPr>
          <p:sp>
            <p:nvSpPr>
              <p:cNvPr id="24" name="Freeform: Shape 23">
                <a:extLst>
                  <a:ext uri="{FF2B5EF4-FFF2-40B4-BE49-F238E27FC236}">
                    <a16:creationId xmlns:a16="http://schemas.microsoft.com/office/drawing/2014/main" id="{5D2546CF-3A38-7D16-539E-058141AA0B71}"/>
                  </a:ext>
                </a:extLst>
              </p:cNvPr>
              <p:cNvSpPr/>
              <p:nvPr/>
            </p:nvSpPr>
            <p:spPr>
              <a:xfrm>
                <a:off x="2564935" y="3364800"/>
                <a:ext cx="68459" cy="411328"/>
              </a:xfrm>
              <a:custGeom>
                <a:avLst/>
                <a:gdLst>
                  <a:gd name="connsiteX0" fmla="*/ 68459 w 68459"/>
                  <a:gd name="connsiteY0" fmla="*/ 34230 h 411328"/>
                  <a:gd name="connsiteX1" fmla="*/ 34230 w 68459"/>
                  <a:gd name="connsiteY1" fmla="*/ 0 h 411328"/>
                  <a:gd name="connsiteX2" fmla="*/ 34230 w 68459"/>
                  <a:gd name="connsiteY2" fmla="*/ 0 h 411328"/>
                  <a:gd name="connsiteX3" fmla="*/ 0 w 68459"/>
                  <a:gd name="connsiteY3" fmla="*/ 34230 h 411328"/>
                  <a:gd name="connsiteX4" fmla="*/ 0 w 68459"/>
                  <a:gd name="connsiteY4" fmla="*/ 377099 h 411328"/>
                  <a:gd name="connsiteX5" fmla="*/ 34230 w 68459"/>
                  <a:gd name="connsiteY5" fmla="*/ 411329 h 411328"/>
                  <a:gd name="connsiteX6" fmla="*/ 34230 w 68459"/>
                  <a:gd name="connsiteY6" fmla="*/ 411329 h 411328"/>
                  <a:gd name="connsiteX7" fmla="*/ 68459 w 68459"/>
                  <a:gd name="connsiteY7" fmla="*/ 377099 h 411328"/>
                  <a:gd name="connsiteX8" fmla="*/ 68459 w 68459"/>
                  <a:gd name="connsiteY8" fmla="*/ 34230 h 41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59" h="411328">
                    <a:moveTo>
                      <a:pt x="68459" y="34230"/>
                    </a:moveTo>
                    <a:cubicBezTo>
                      <a:pt x="68459" y="15325"/>
                      <a:pt x="53135" y="0"/>
                      <a:pt x="34230" y="0"/>
                    </a:cubicBezTo>
                    <a:lnTo>
                      <a:pt x="34230" y="0"/>
                    </a:lnTo>
                    <a:cubicBezTo>
                      <a:pt x="15325" y="0"/>
                      <a:pt x="0" y="15325"/>
                      <a:pt x="0" y="34230"/>
                    </a:cubicBezTo>
                    <a:lnTo>
                      <a:pt x="0" y="377099"/>
                    </a:lnTo>
                    <a:cubicBezTo>
                      <a:pt x="0" y="396004"/>
                      <a:pt x="15325" y="411329"/>
                      <a:pt x="34230" y="411329"/>
                    </a:cubicBezTo>
                    <a:lnTo>
                      <a:pt x="34230" y="411329"/>
                    </a:lnTo>
                    <a:cubicBezTo>
                      <a:pt x="53135" y="411329"/>
                      <a:pt x="68459" y="396004"/>
                      <a:pt x="68459" y="377099"/>
                    </a:cubicBezTo>
                    <a:lnTo>
                      <a:pt x="68459" y="34230"/>
                    </a:lnTo>
                    <a:close/>
                  </a:path>
                </a:pathLst>
              </a:custGeom>
              <a:solidFill>
                <a:srgbClr val="FFFFFF"/>
              </a:solidFill>
              <a:ln w="358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F409A99-AE87-75EF-1D7B-6C3FE5B1A3D3}"/>
                  </a:ext>
                </a:extLst>
              </p:cNvPr>
              <p:cNvSpPr/>
              <p:nvPr/>
            </p:nvSpPr>
            <p:spPr>
              <a:xfrm>
                <a:off x="2687854" y="3191361"/>
                <a:ext cx="68495" cy="768520"/>
              </a:xfrm>
              <a:custGeom>
                <a:avLst/>
                <a:gdLst>
                  <a:gd name="connsiteX0" fmla="*/ 68495 w 68495"/>
                  <a:gd name="connsiteY0" fmla="*/ 34265 h 768520"/>
                  <a:gd name="connsiteX1" fmla="*/ 34265 w 68495"/>
                  <a:gd name="connsiteY1" fmla="*/ 0 h 768520"/>
                  <a:gd name="connsiteX2" fmla="*/ 34265 w 68495"/>
                  <a:gd name="connsiteY2" fmla="*/ 0 h 768520"/>
                  <a:gd name="connsiteX3" fmla="*/ 0 w 68495"/>
                  <a:gd name="connsiteY3" fmla="*/ 34265 h 768520"/>
                  <a:gd name="connsiteX4" fmla="*/ 0 w 68495"/>
                  <a:gd name="connsiteY4" fmla="*/ 734291 h 768520"/>
                  <a:gd name="connsiteX5" fmla="*/ 34265 w 68495"/>
                  <a:gd name="connsiteY5" fmla="*/ 768521 h 768520"/>
                  <a:gd name="connsiteX6" fmla="*/ 34265 w 68495"/>
                  <a:gd name="connsiteY6" fmla="*/ 768521 h 768520"/>
                  <a:gd name="connsiteX7" fmla="*/ 68495 w 68495"/>
                  <a:gd name="connsiteY7" fmla="*/ 734291 h 768520"/>
                  <a:gd name="connsiteX8" fmla="*/ 68495 w 68495"/>
                  <a:gd name="connsiteY8" fmla="*/ 34265 h 7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95" h="768520">
                    <a:moveTo>
                      <a:pt x="68495" y="34265"/>
                    </a:moveTo>
                    <a:cubicBezTo>
                      <a:pt x="68495" y="15360"/>
                      <a:pt x="53171" y="0"/>
                      <a:pt x="34265" y="0"/>
                    </a:cubicBezTo>
                    <a:lnTo>
                      <a:pt x="34265" y="0"/>
                    </a:lnTo>
                    <a:cubicBezTo>
                      <a:pt x="15360" y="0"/>
                      <a:pt x="0" y="15325"/>
                      <a:pt x="0" y="34265"/>
                    </a:cubicBezTo>
                    <a:lnTo>
                      <a:pt x="0" y="734291"/>
                    </a:lnTo>
                    <a:cubicBezTo>
                      <a:pt x="0" y="753196"/>
                      <a:pt x="15325" y="768521"/>
                      <a:pt x="34265" y="768521"/>
                    </a:cubicBezTo>
                    <a:lnTo>
                      <a:pt x="34265" y="768521"/>
                    </a:lnTo>
                    <a:cubicBezTo>
                      <a:pt x="53171" y="768521"/>
                      <a:pt x="68495" y="753196"/>
                      <a:pt x="68495" y="734291"/>
                    </a:cubicBezTo>
                    <a:lnTo>
                      <a:pt x="68495" y="34265"/>
                    </a:lnTo>
                    <a:close/>
                  </a:path>
                </a:pathLst>
              </a:custGeom>
              <a:solidFill>
                <a:srgbClr val="2F3E46"/>
              </a:solidFill>
              <a:ln w="358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E6A3428-29B3-7491-3C96-6884E90F3F3C}"/>
                  </a:ext>
                </a:extLst>
              </p:cNvPr>
              <p:cNvSpPr/>
              <p:nvPr/>
            </p:nvSpPr>
            <p:spPr>
              <a:xfrm>
                <a:off x="2810773" y="3296735"/>
                <a:ext cx="68495" cy="559204"/>
              </a:xfrm>
              <a:custGeom>
                <a:avLst/>
                <a:gdLst>
                  <a:gd name="connsiteX0" fmla="*/ 68495 w 68495"/>
                  <a:gd name="connsiteY0" fmla="*/ 34265 h 559204"/>
                  <a:gd name="connsiteX1" fmla="*/ 34265 w 68495"/>
                  <a:gd name="connsiteY1" fmla="*/ 0 h 559204"/>
                  <a:gd name="connsiteX2" fmla="*/ 34265 w 68495"/>
                  <a:gd name="connsiteY2" fmla="*/ 0 h 559204"/>
                  <a:gd name="connsiteX3" fmla="*/ 0 w 68495"/>
                  <a:gd name="connsiteY3" fmla="*/ 34265 h 559204"/>
                  <a:gd name="connsiteX4" fmla="*/ 0 w 68495"/>
                  <a:gd name="connsiteY4" fmla="*/ 524939 h 559204"/>
                  <a:gd name="connsiteX5" fmla="*/ 34265 w 68495"/>
                  <a:gd name="connsiteY5" fmla="*/ 559204 h 559204"/>
                  <a:gd name="connsiteX6" fmla="*/ 34265 w 68495"/>
                  <a:gd name="connsiteY6" fmla="*/ 559204 h 559204"/>
                  <a:gd name="connsiteX7" fmla="*/ 68495 w 68495"/>
                  <a:gd name="connsiteY7" fmla="*/ 524939 h 559204"/>
                  <a:gd name="connsiteX8" fmla="*/ 68495 w 68495"/>
                  <a:gd name="connsiteY8" fmla="*/ 34265 h 55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95" h="559204">
                    <a:moveTo>
                      <a:pt x="68495" y="34265"/>
                    </a:moveTo>
                    <a:cubicBezTo>
                      <a:pt x="68495" y="15360"/>
                      <a:pt x="53171" y="0"/>
                      <a:pt x="34265" y="0"/>
                    </a:cubicBezTo>
                    <a:lnTo>
                      <a:pt x="34265" y="0"/>
                    </a:lnTo>
                    <a:cubicBezTo>
                      <a:pt x="15360" y="0"/>
                      <a:pt x="0" y="15325"/>
                      <a:pt x="0" y="34265"/>
                    </a:cubicBezTo>
                    <a:lnTo>
                      <a:pt x="0" y="524939"/>
                    </a:lnTo>
                    <a:cubicBezTo>
                      <a:pt x="0" y="543844"/>
                      <a:pt x="15325" y="559204"/>
                      <a:pt x="34265" y="559204"/>
                    </a:cubicBezTo>
                    <a:lnTo>
                      <a:pt x="34265" y="559204"/>
                    </a:lnTo>
                    <a:cubicBezTo>
                      <a:pt x="53171" y="559204"/>
                      <a:pt x="68495" y="543879"/>
                      <a:pt x="68495" y="524939"/>
                    </a:cubicBezTo>
                    <a:lnTo>
                      <a:pt x="68495" y="34265"/>
                    </a:lnTo>
                    <a:close/>
                  </a:path>
                </a:pathLst>
              </a:custGeom>
              <a:solidFill>
                <a:srgbClr val="FFFFFF"/>
              </a:solidFill>
              <a:ln w="358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D8053E5-65E4-8285-6D39-BD699EAFE2E6}"/>
                  </a:ext>
                </a:extLst>
              </p:cNvPr>
              <p:cNvSpPr/>
              <p:nvPr/>
            </p:nvSpPr>
            <p:spPr>
              <a:xfrm>
                <a:off x="2344484" y="2899084"/>
                <a:ext cx="755200" cy="667442"/>
              </a:xfrm>
              <a:custGeom>
                <a:avLst/>
                <a:gdLst>
                  <a:gd name="connsiteX0" fmla="*/ 606574 w 755200"/>
                  <a:gd name="connsiteY0" fmla="*/ 667443 h 667442"/>
                  <a:gd name="connsiteX1" fmla="*/ 630026 w 755200"/>
                  <a:gd name="connsiteY1" fmla="*/ 658420 h 667442"/>
                  <a:gd name="connsiteX2" fmla="*/ 755201 w 755200"/>
                  <a:gd name="connsiteY2" fmla="*/ 377601 h 667442"/>
                  <a:gd name="connsiteX3" fmla="*/ 377600 w 755200"/>
                  <a:gd name="connsiteY3" fmla="*/ 0 h 667442"/>
                  <a:gd name="connsiteX4" fmla="*/ 0 w 755200"/>
                  <a:gd name="connsiteY4" fmla="*/ 377601 h 667442"/>
                  <a:gd name="connsiteX5" fmla="*/ 123707 w 755200"/>
                  <a:gd name="connsiteY5" fmla="*/ 657095 h 667442"/>
                  <a:gd name="connsiteX6" fmla="*/ 173297 w 755200"/>
                  <a:gd name="connsiteY6" fmla="*/ 654732 h 667442"/>
                  <a:gd name="connsiteX7" fmla="*/ 170933 w 755200"/>
                  <a:gd name="connsiteY7" fmla="*/ 605142 h 667442"/>
                  <a:gd name="connsiteX8" fmla="*/ 70214 w 755200"/>
                  <a:gd name="connsiteY8" fmla="*/ 377601 h 667442"/>
                  <a:gd name="connsiteX9" fmla="*/ 377600 w 755200"/>
                  <a:gd name="connsiteY9" fmla="*/ 70214 h 667442"/>
                  <a:gd name="connsiteX10" fmla="*/ 684987 w 755200"/>
                  <a:gd name="connsiteY10" fmla="*/ 377601 h 667442"/>
                  <a:gd name="connsiteX11" fmla="*/ 583086 w 755200"/>
                  <a:gd name="connsiteY11" fmla="*/ 606216 h 667442"/>
                  <a:gd name="connsiteX12" fmla="*/ 580472 w 755200"/>
                  <a:gd name="connsiteY12" fmla="*/ 655806 h 667442"/>
                  <a:gd name="connsiteX13" fmla="*/ 606574 w 755200"/>
                  <a:gd name="connsiteY13" fmla="*/ 667443 h 66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5200" h="667442">
                    <a:moveTo>
                      <a:pt x="606574" y="667443"/>
                    </a:moveTo>
                    <a:cubicBezTo>
                      <a:pt x="614952" y="667443"/>
                      <a:pt x="623331" y="664471"/>
                      <a:pt x="630026" y="658420"/>
                    </a:cubicBezTo>
                    <a:cubicBezTo>
                      <a:pt x="709585" y="586881"/>
                      <a:pt x="755201" y="484515"/>
                      <a:pt x="755201" y="377601"/>
                    </a:cubicBezTo>
                    <a:cubicBezTo>
                      <a:pt x="755201" y="169394"/>
                      <a:pt x="585807" y="0"/>
                      <a:pt x="377600" y="0"/>
                    </a:cubicBezTo>
                    <a:cubicBezTo>
                      <a:pt x="169394" y="0"/>
                      <a:pt x="0" y="169394"/>
                      <a:pt x="0" y="377601"/>
                    </a:cubicBezTo>
                    <a:cubicBezTo>
                      <a:pt x="0" y="483763"/>
                      <a:pt x="45079" y="585628"/>
                      <a:pt x="123707" y="657095"/>
                    </a:cubicBezTo>
                    <a:cubicBezTo>
                      <a:pt x="138064" y="670128"/>
                      <a:pt x="160264" y="669090"/>
                      <a:pt x="173297" y="654732"/>
                    </a:cubicBezTo>
                    <a:cubicBezTo>
                      <a:pt x="186330" y="640374"/>
                      <a:pt x="185291" y="618175"/>
                      <a:pt x="170933" y="605142"/>
                    </a:cubicBezTo>
                    <a:cubicBezTo>
                      <a:pt x="106950" y="546959"/>
                      <a:pt x="70214" y="464034"/>
                      <a:pt x="70214" y="377601"/>
                    </a:cubicBezTo>
                    <a:cubicBezTo>
                      <a:pt x="70214" y="208099"/>
                      <a:pt x="208099" y="70214"/>
                      <a:pt x="377600" y="70214"/>
                    </a:cubicBezTo>
                    <a:cubicBezTo>
                      <a:pt x="547102" y="70214"/>
                      <a:pt x="684987" y="208099"/>
                      <a:pt x="684987" y="377601"/>
                    </a:cubicBezTo>
                    <a:cubicBezTo>
                      <a:pt x="684987" y="464643"/>
                      <a:pt x="647857" y="547961"/>
                      <a:pt x="583086" y="606216"/>
                    </a:cubicBezTo>
                    <a:cubicBezTo>
                      <a:pt x="568656" y="619178"/>
                      <a:pt x="567511" y="641377"/>
                      <a:pt x="580472" y="655806"/>
                    </a:cubicBezTo>
                    <a:cubicBezTo>
                      <a:pt x="587418" y="663504"/>
                      <a:pt x="596978" y="667443"/>
                      <a:pt x="606574" y="667443"/>
                    </a:cubicBezTo>
                    <a:close/>
                  </a:path>
                </a:pathLst>
              </a:custGeom>
              <a:solidFill>
                <a:srgbClr val="2F3E46"/>
              </a:solidFill>
              <a:ln w="3580" cap="flat">
                <a:noFill/>
                <a:prstDash val="solid"/>
                <a:miter/>
              </a:ln>
            </p:spPr>
            <p:txBody>
              <a:bodyPr rtlCol="0" anchor="ctr"/>
              <a:lstStyle/>
              <a:p>
                <a:endParaRPr lang="en-GB" dirty="0"/>
              </a:p>
            </p:txBody>
          </p:sp>
        </p:grpSp>
      </p:grpSp>
      <p:sp>
        <p:nvSpPr>
          <p:cNvPr id="10" name="TextBox 9">
            <a:extLst>
              <a:ext uri="{FF2B5EF4-FFF2-40B4-BE49-F238E27FC236}">
                <a16:creationId xmlns:a16="http://schemas.microsoft.com/office/drawing/2014/main" id="{6B32E744-0E07-B905-5BC1-5C53114B3D25}"/>
              </a:ext>
            </a:extLst>
          </p:cNvPr>
          <p:cNvSpPr txBox="1"/>
          <p:nvPr/>
        </p:nvSpPr>
        <p:spPr>
          <a:xfrm>
            <a:off x="5675127" y="1504981"/>
            <a:ext cx="6516873" cy="2299669"/>
          </a:xfrm>
          <a:prstGeom prst="rect">
            <a:avLst/>
          </a:prstGeom>
          <a:noFill/>
        </p:spPr>
        <p:txBody>
          <a:bodyPr wrap="square">
            <a:spAutoFit/>
          </a:bodyPr>
          <a:lstStyle/>
          <a:p>
            <a:pPr>
              <a:lnSpc>
                <a:spcPts val="4300"/>
              </a:lnSpc>
              <a:buClr>
                <a:schemeClr val="dk1"/>
              </a:buClr>
              <a:buSzPts val="3500"/>
            </a:pPr>
            <a:r>
              <a:rPr lang="en-GB" sz="4400" dirty="0">
                <a:solidFill>
                  <a:schemeClr val="bg1"/>
                </a:solidFill>
                <a:latin typeface="Montserrat ExtraBold" panose="00000900000000000000" pitchFamily="2" charset="0"/>
                <a:ea typeface="Montserrat ExtraBold"/>
                <a:cs typeface="Montserrat ExtraBold"/>
                <a:sym typeface="Montserrat ExtraBold"/>
              </a:rPr>
              <a:t>INCREASING THE</a:t>
            </a:r>
          </a:p>
          <a:p>
            <a:pPr>
              <a:lnSpc>
                <a:spcPts val="4300"/>
              </a:lnSpc>
              <a:buClr>
                <a:schemeClr val="dk1"/>
              </a:buClr>
              <a:buSzPts val="3500"/>
            </a:pPr>
            <a:r>
              <a:rPr lang="en-GB" sz="4400" dirty="0">
                <a:solidFill>
                  <a:schemeClr val="bg1"/>
                </a:solidFill>
                <a:latin typeface="Montserrat ExtraBold" panose="00000900000000000000" pitchFamily="2" charset="0"/>
                <a:ea typeface="Montserrat ExtraBold"/>
                <a:cs typeface="Montserrat ExtraBold"/>
                <a:sym typeface="Montserrat ExtraBold"/>
              </a:rPr>
              <a:t>NATURE ALIGNMENT</a:t>
            </a:r>
          </a:p>
          <a:p>
            <a:pPr>
              <a:lnSpc>
                <a:spcPts val="4300"/>
              </a:lnSpc>
              <a:buClr>
                <a:schemeClr val="dk1"/>
              </a:buClr>
              <a:buSzPts val="3500"/>
            </a:pPr>
            <a:r>
              <a:rPr lang="en-GB" sz="4400" dirty="0">
                <a:solidFill>
                  <a:schemeClr val="bg1"/>
                </a:solidFill>
                <a:latin typeface="Montserrat ExtraBold" panose="00000900000000000000" pitchFamily="2" charset="0"/>
                <a:ea typeface="Montserrat ExtraBold"/>
                <a:cs typeface="Montserrat ExtraBold"/>
                <a:sym typeface="Montserrat ExtraBold"/>
              </a:rPr>
              <a:t>OF GLOBAL</a:t>
            </a:r>
          </a:p>
          <a:p>
            <a:pPr>
              <a:lnSpc>
                <a:spcPts val="4300"/>
              </a:lnSpc>
              <a:buClr>
                <a:schemeClr val="dk1"/>
              </a:buClr>
              <a:buSzPts val="3500"/>
            </a:pPr>
            <a:r>
              <a:rPr lang="en-GB" sz="4400" dirty="0">
                <a:solidFill>
                  <a:schemeClr val="bg1"/>
                </a:solidFill>
                <a:latin typeface="Montserrat ExtraBold" panose="00000900000000000000" pitchFamily="2" charset="0"/>
                <a:ea typeface="Montserrat ExtraBold"/>
                <a:cs typeface="Montserrat ExtraBold"/>
                <a:sym typeface="Montserrat ExtraBold"/>
              </a:rPr>
              <a:t>FINANCIAL FLOWS</a:t>
            </a:r>
            <a:endParaRPr lang="pt-BR" sz="4400" dirty="0">
              <a:solidFill>
                <a:schemeClr val="bg1"/>
              </a:solidFill>
              <a:latin typeface="Montserrat ExtraBold" panose="00000900000000000000" pitchFamily="2" charset="0"/>
              <a:ea typeface="Montserrat ExtraBold"/>
              <a:cs typeface="Montserrat ExtraBold"/>
            </a:endParaRPr>
          </a:p>
        </p:txBody>
      </p:sp>
      <p:sp>
        <p:nvSpPr>
          <p:cNvPr id="9" name="Rectangle: Rounded Corners 8">
            <a:extLst>
              <a:ext uri="{FF2B5EF4-FFF2-40B4-BE49-F238E27FC236}">
                <a16:creationId xmlns:a16="http://schemas.microsoft.com/office/drawing/2014/main" id="{3B677744-CF68-0942-F617-B8375967F637}"/>
              </a:ext>
            </a:extLst>
          </p:cNvPr>
          <p:cNvSpPr/>
          <p:nvPr/>
        </p:nvSpPr>
        <p:spPr>
          <a:xfrm>
            <a:off x="5566887" y="1502016"/>
            <a:ext cx="55748" cy="2180829"/>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TextBox 28">
            <a:extLst>
              <a:ext uri="{FF2B5EF4-FFF2-40B4-BE49-F238E27FC236}">
                <a16:creationId xmlns:a16="http://schemas.microsoft.com/office/drawing/2014/main" id="{C2A9652D-C1F5-E92F-21D9-1DB62E374E46}"/>
              </a:ext>
            </a:extLst>
          </p:cNvPr>
          <p:cNvSpPr txBox="1"/>
          <p:nvPr/>
        </p:nvSpPr>
        <p:spPr>
          <a:xfrm>
            <a:off x="512943" y="5506227"/>
            <a:ext cx="11400726" cy="423834"/>
          </a:xfrm>
          <a:prstGeom prst="rect">
            <a:avLst/>
          </a:prstGeom>
          <a:noFill/>
        </p:spPr>
        <p:txBody>
          <a:bodyPr wrap="square">
            <a:spAutoFit/>
          </a:bodyPr>
          <a:lstStyle/>
          <a:p>
            <a:pPr algn="ctr">
              <a:lnSpc>
                <a:spcPct val="115000"/>
              </a:lnSpc>
            </a:pPr>
            <a:r>
              <a:rPr lang="en-GB"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n-GB"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ligning </a:t>
            </a:r>
            <a:r>
              <a:rPr lang="en-GB"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G</a:t>
            </a:r>
            <a:r>
              <a:rPr lang="en-GB"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lobal Finance </a:t>
            </a:r>
            <a:r>
              <a:rPr lang="en-GB" sz="2000" b="1" i="1" dirty="0">
                <a:solidFill>
                  <a:schemeClr val="bg1"/>
                </a:solidFill>
                <a:latin typeface="Calibri" panose="020F0502020204030204" pitchFamily="34" charset="0"/>
                <a:cs typeface="Times New Roman" panose="02020603050405020304" pitchFamily="18" charset="0"/>
              </a:rPr>
              <a:t>with nature positive, equitable outcomes is at the core of NatureFinance’s mission. </a:t>
            </a:r>
            <a:endParaRPr lang="en-GB" sz="2400" b="1" dirty="0">
              <a:solidFill>
                <a:schemeClr val="bg1"/>
              </a:solidFill>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2C1E4C1D-CCE9-5037-F26C-41B99897926F}"/>
              </a:ext>
            </a:extLst>
          </p:cNvPr>
          <p:cNvSpPr txBox="1"/>
          <p:nvPr/>
        </p:nvSpPr>
        <p:spPr>
          <a:xfrm>
            <a:off x="214305" y="5352939"/>
            <a:ext cx="298638" cy="830997"/>
          </a:xfrm>
          <a:prstGeom prst="rect">
            <a:avLst/>
          </a:prstGeom>
          <a:noFill/>
        </p:spPr>
        <p:txBody>
          <a:bodyPr wrap="square" rtlCol="0">
            <a:spAutoFit/>
          </a:bodyPr>
          <a:lstStyle/>
          <a:p>
            <a:r>
              <a:rPr lang="en-GB" sz="4800" b="1" dirty="0">
                <a:solidFill>
                  <a:srgbClr val="2E635E"/>
                </a:solidFill>
                <a:latin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123720EF-33B5-A529-2B6F-F1109C6F6E92}"/>
              </a:ext>
            </a:extLst>
          </p:cNvPr>
          <p:cNvSpPr txBox="1"/>
          <p:nvPr/>
        </p:nvSpPr>
        <p:spPr>
          <a:xfrm rot="10800000">
            <a:off x="11816243" y="5036119"/>
            <a:ext cx="298638" cy="830997"/>
          </a:xfrm>
          <a:prstGeom prst="rect">
            <a:avLst/>
          </a:prstGeom>
          <a:noFill/>
        </p:spPr>
        <p:txBody>
          <a:bodyPr wrap="square" rtlCol="0">
            <a:spAutoFit/>
          </a:bodyPr>
          <a:lstStyle/>
          <a:p>
            <a:r>
              <a:rPr lang="en-GB" sz="4800" b="1" dirty="0">
                <a:solidFill>
                  <a:srgbClr val="2E635E"/>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A081C686-9879-3618-9FFF-786FF2FD97B8}"/>
              </a:ext>
            </a:extLst>
          </p:cNvPr>
          <p:cNvSpPr txBox="1"/>
          <p:nvPr/>
        </p:nvSpPr>
        <p:spPr>
          <a:xfrm>
            <a:off x="-2" y="6041199"/>
            <a:ext cx="12192001" cy="777777"/>
          </a:xfrm>
          <a:prstGeom prst="rect">
            <a:avLst/>
          </a:prstGeom>
          <a:solidFill>
            <a:srgbClr val="000000">
              <a:alpha val="21961"/>
            </a:srgbClr>
          </a:solidFill>
        </p:spPr>
        <p:txBody>
          <a:bodyPr wrap="square">
            <a:spAutoFit/>
          </a:bodyPr>
          <a:lstStyle/>
          <a:p>
            <a:pPr algn="ctr">
              <a:lnSpc>
                <a:spcPct val="115000"/>
              </a:lnSpc>
            </a:pPr>
            <a:r>
              <a:rPr lang="en-GB" sz="2000" b="1" i="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New tools are needed to support this transition, so we will develop a first of its kind</a:t>
            </a:r>
          </a:p>
          <a:p>
            <a:pPr algn="ctr">
              <a:lnSpc>
                <a:spcPct val="115000"/>
              </a:lnSpc>
            </a:pPr>
            <a:r>
              <a:rPr lang="en-GB" sz="2000" b="1" i="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Global Nature Positive Alignment Index and Dashboard</a:t>
            </a:r>
            <a:endParaRPr lang="en-GB" sz="2400" b="1" dirty="0">
              <a:solidFill>
                <a:schemeClr val="tx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3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3" name="Picture 2122" descr="A picture containing silhouette, night sky&#10;&#10;Description automatically generated">
            <a:extLst>
              <a:ext uri="{FF2B5EF4-FFF2-40B4-BE49-F238E27FC236}">
                <a16:creationId xmlns:a16="http://schemas.microsoft.com/office/drawing/2014/main" id="{EED1F798-966C-EDEB-4B48-C6F010E9EADC}"/>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52404"/>
            <a:ext cx="12192000" cy="6910403"/>
          </a:xfrm>
          <a:prstGeom prst="rect">
            <a:avLst/>
          </a:prstGeom>
        </p:spPr>
      </p:pic>
      <p:pic>
        <p:nvPicPr>
          <p:cNvPr id="7" name="Picture 7" descr="Icon&#10;&#10;Description automatically generated">
            <a:extLst>
              <a:ext uri="{FF2B5EF4-FFF2-40B4-BE49-F238E27FC236}">
                <a16:creationId xmlns:a16="http://schemas.microsoft.com/office/drawing/2014/main" id="{91771BE0-248C-0DD8-F6C9-9948E83C72C4}"/>
              </a:ext>
            </a:extLst>
          </p:cNvPr>
          <p:cNvPicPr>
            <a:picLocks noChangeAspect="1"/>
          </p:cNvPicPr>
          <p:nvPr/>
        </p:nvPicPr>
        <p:blipFill>
          <a:blip r:embed="rId4">
            <a:alphaModFix amt="32000"/>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rot="17677482">
            <a:off x="3779606" y="1111947"/>
            <a:ext cx="4766662" cy="4773312"/>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EC01D3BB-14D1-C8C1-7F84-D8E6C8D18229}"/>
              </a:ext>
            </a:extLst>
          </p:cNvPr>
          <p:cNvSpPr txBox="1"/>
          <p:nvPr/>
        </p:nvSpPr>
        <p:spPr>
          <a:xfrm>
            <a:off x="0" y="143537"/>
            <a:ext cx="11924342" cy="541174"/>
          </a:xfrm>
          <a:prstGeom prst="rect">
            <a:avLst/>
          </a:prstGeom>
          <a:noFill/>
        </p:spPr>
        <p:txBody>
          <a:bodyPr wrap="square" lIns="91440" tIns="45720" rIns="91440" bIns="45720" anchor="t">
            <a:spAutoFit/>
          </a:bodyPr>
          <a:lstStyle/>
          <a:p>
            <a:pPr algn="ctr">
              <a:lnSpc>
                <a:spcPts val="3500"/>
              </a:lnSpc>
              <a:buClr>
                <a:schemeClr val="dk1"/>
              </a:buClr>
              <a:buSzPts val="3500"/>
            </a:pPr>
            <a:r>
              <a:rPr lang="pt-BR" sz="3200" dirty="0">
                <a:solidFill>
                  <a:schemeClr val="bg1"/>
                </a:solidFill>
                <a:latin typeface="Montserrat ExtraBold"/>
                <a:ea typeface="Montserrat ExtraBold"/>
                <a:cs typeface="Montserrat ExtraBold"/>
                <a:sym typeface="Montserrat ExtraBold"/>
              </a:rPr>
              <a:t>THE CHALLENGE - HOW TO...</a:t>
            </a:r>
            <a:endParaRPr lang="pt-BR" sz="3200" dirty="0">
              <a:solidFill>
                <a:schemeClr val="bg1"/>
              </a:solidFill>
              <a:latin typeface="Montserrat ExtraBold" panose="00000900000000000000" pitchFamily="2" charset="0"/>
              <a:ea typeface="Montserrat ExtraBold"/>
              <a:cs typeface="Montserrat ExtraBold"/>
            </a:endParaRPr>
          </a:p>
        </p:txBody>
      </p:sp>
      <p:sp>
        <p:nvSpPr>
          <p:cNvPr id="2106" name="TextBox 2105">
            <a:extLst>
              <a:ext uri="{FF2B5EF4-FFF2-40B4-BE49-F238E27FC236}">
                <a16:creationId xmlns:a16="http://schemas.microsoft.com/office/drawing/2014/main" id="{85A8376D-4B9F-CE90-335D-AF9F61265F0E}"/>
              </a:ext>
            </a:extLst>
          </p:cNvPr>
          <p:cNvSpPr txBox="1"/>
          <p:nvPr/>
        </p:nvSpPr>
        <p:spPr>
          <a:xfrm>
            <a:off x="4675756" y="852033"/>
            <a:ext cx="2952833"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1600" b="1" dirty="0">
                <a:solidFill>
                  <a:srgbClr val="329A7B"/>
                </a:solidFill>
                <a:latin typeface="Calibri"/>
                <a:cs typeface="Times New Roman"/>
              </a:rPr>
              <a:t>Increase Materiality of Nature</a:t>
            </a:r>
          </a:p>
          <a:p>
            <a:r>
              <a:rPr lang="en-GB" sz="1600" dirty="0">
                <a:solidFill>
                  <a:schemeClr val="bg1"/>
                </a:solidFill>
                <a:cs typeface="Calibri"/>
              </a:rPr>
              <a:t>Nature not currently material in financial decision making.</a:t>
            </a:r>
            <a:endParaRPr lang="en-GB" sz="1600" dirty="0">
              <a:solidFill>
                <a:schemeClr val="bg1"/>
              </a:solidFill>
            </a:endParaRPr>
          </a:p>
        </p:txBody>
      </p:sp>
      <p:sp>
        <p:nvSpPr>
          <p:cNvPr id="2108" name="TextBox 2107">
            <a:extLst>
              <a:ext uri="{FF2B5EF4-FFF2-40B4-BE49-F238E27FC236}">
                <a16:creationId xmlns:a16="http://schemas.microsoft.com/office/drawing/2014/main" id="{86B6684B-C801-0B1D-87B3-BBE38A8946AF}"/>
              </a:ext>
            </a:extLst>
          </p:cNvPr>
          <p:cNvSpPr txBox="1"/>
          <p:nvPr/>
        </p:nvSpPr>
        <p:spPr>
          <a:xfrm>
            <a:off x="7674399" y="1978718"/>
            <a:ext cx="4522476" cy="13234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1600" b="1" dirty="0">
                <a:solidFill>
                  <a:schemeClr val="accent4"/>
                </a:solidFill>
                <a:latin typeface="Calibri"/>
                <a:ea typeface="Calibri" panose="020F0502020204030204" pitchFamily="34" charset="0"/>
                <a:cs typeface="Times New Roman"/>
              </a:rPr>
              <a:t>Harness Growing</a:t>
            </a:r>
            <a:r>
              <a:rPr lang="en-GB" sz="1600" b="1" dirty="0">
                <a:solidFill>
                  <a:schemeClr val="accent4"/>
                </a:solidFill>
                <a:effectLst/>
                <a:latin typeface="Calibri"/>
                <a:ea typeface="Calibri" panose="020F0502020204030204" pitchFamily="34" charset="0"/>
                <a:cs typeface="Times New Roman"/>
              </a:rPr>
              <a:t> Interest in Nature and Finance</a:t>
            </a:r>
          </a:p>
          <a:p>
            <a:r>
              <a:rPr lang="en-GB" sz="1600" dirty="0">
                <a:solidFill>
                  <a:schemeClr val="bg1"/>
                </a:solidFill>
                <a:cs typeface="Calibri"/>
              </a:rPr>
              <a:t>Growing attention internationally to alignment of financial flows with nature-positive and net-zero outcomes not yet being translated into transition pathways.</a:t>
            </a:r>
            <a:endParaRPr lang="en-GB" sz="1400" b="1" dirty="0">
              <a:solidFill>
                <a:schemeClr val="accent4"/>
              </a:solidFill>
              <a:cs typeface="Times New Roman"/>
            </a:endParaRPr>
          </a:p>
        </p:txBody>
      </p:sp>
      <p:sp>
        <p:nvSpPr>
          <p:cNvPr id="2110" name="TextBox 2109">
            <a:extLst>
              <a:ext uri="{FF2B5EF4-FFF2-40B4-BE49-F238E27FC236}">
                <a16:creationId xmlns:a16="http://schemas.microsoft.com/office/drawing/2014/main" id="{5677C017-9AAD-60B1-EA52-C922F637F105}"/>
              </a:ext>
            </a:extLst>
          </p:cNvPr>
          <p:cNvSpPr txBox="1"/>
          <p:nvPr/>
        </p:nvSpPr>
        <p:spPr>
          <a:xfrm>
            <a:off x="228056" y="4526778"/>
            <a:ext cx="4000465" cy="129266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1400" b="1" dirty="0">
                <a:solidFill>
                  <a:schemeClr val="accent1">
                    <a:lumMod val="40000"/>
                    <a:lumOff val="60000"/>
                  </a:schemeClr>
                </a:solidFill>
              </a:rPr>
              <a:t>Bridge Knowledge and Technical Gaps</a:t>
            </a:r>
          </a:p>
          <a:p>
            <a:r>
              <a:rPr lang="en-GB" sz="1600" dirty="0">
                <a:solidFill>
                  <a:schemeClr val="bg1"/>
                </a:solidFill>
                <a:cs typeface="Calibri"/>
              </a:rPr>
              <a:t>A lack of understanding of what alignment entails and lack of an existing methodology for measuring nature-alignment of finance.</a:t>
            </a:r>
          </a:p>
        </p:txBody>
      </p:sp>
      <p:sp>
        <p:nvSpPr>
          <p:cNvPr id="2115" name="TextBox 2114">
            <a:extLst>
              <a:ext uri="{FF2B5EF4-FFF2-40B4-BE49-F238E27FC236}">
                <a16:creationId xmlns:a16="http://schemas.microsoft.com/office/drawing/2014/main" id="{0BC8A765-12D0-AAAE-EE22-111433386302}"/>
              </a:ext>
            </a:extLst>
          </p:cNvPr>
          <p:cNvSpPr txBox="1"/>
          <p:nvPr/>
        </p:nvSpPr>
        <p:spPr>
          <a:xfrm>
            <a:off x="97052" y="2011484"/>
            <a:ext cx="5211930" cy="156966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1600" b="1" dirty="0">
                <a:solidFill>
                  <a:srgbClr val="00B0F0"/>
                </a:solidFill>
                <a:latin typeface="Calibri"/>
                <a:ea typeface="Calibri" panose="020F0502020204030204" pitchFamily="34" charset="0"/>
                <a:cs typeface="Times New Roman"/>
              </a:rPr>
              <a:t>Standardise Metrics on </a:t>
            </a:r>
            <a:r>
              <a:rPr lang="en-GB" sz="1600" b="1" dirty="0">
                <a:solidFill>
                  <a:srgbClr val="00B0F0"/>
                </a:solidFill>
                <a:effectLst/>
                <a:latin typeface="Calibri"/>
                <a:ea typeface="Calibri" panose="020F0502020204030204" pitchFamily="34" charset="0"/>
                <a:cs typeface="Times New Roman"/>
              </a:rPr>
              <a:t>Alignment</a:t>
            </a:r>
          </a:p>
          <a:p>
            <a:r>
              <a:rPr lang="en-GB" sz="1600" b="1" dirty="0">
                <a:solidFill>
                  <a:srgbClr val="00B0F0"/>
                </a:solidFill>
                <a:effectLst/>
                <a:latin typeface="Calibri"/>
                <a:ea typeface="Calibri" panose="020F0502020204030204" pitchFamily="34" charset="0"/>
                <a:cs typeface="Times New Roman"/>
              </a:rPr>
              <a:t>without an agreed international framework</a:t>
            </a:r>
          </a:p>
          <a:p>
            <a:r>
              <a:rPr lang="en-GB" sz="1600" dirty="0">
                <a:solidFill>
                  <a:schemeClr val="bg1"/>
                </a:solidFill>
                <a:cs typeface="Calibri"/>
              </a:rPr>
              <a:t>The draft Post-2020 Global Biodiversity Framework calls for the alignment of financial flows across all levels of government and across all sectors of the economy, but without an agreed definition of nature positive.</a:t>
            </a:r>
            <a:endParaRPr lang="en-GB" sz="1600" dirty="0">
              <a:solidFill>
                <a:schemeClr val="bg1"/>
              </a:solidFill>
              <a:ea typeface="+mn-lt"/>
              <a:cs typeface="+mn-lt"/>
            </a:endParaRPr>
          </a:p>
        </p:txBody>
      </p:sp>
      <p:sp>
        <p:nvSpPr>
          <p:cNvPr id="2117" name="TextBox 2116">
            <a:extLst>
              <a:ext uri="{FF2B5EF4-FFF2-40B4-BE49-F238E27FC236}">
                <a16:creationId xmlns:a16="http://schemas.microsoft.com/office/drawing/2014/main" id="{C675A3EE-7A41-C2F7-DFBE-C9E72CC2B2F6}"/>
              </a:ext>
            </a:extLst>
          </p:cNvPr>
          <p:cNvSpPr txBox="1"/>
          <p:nvPr/>
        </p:nvSpPr>
        <p:spPr>
          <a:xfrm>
            <a:off x="7126031" y="4533020"/>
            <a:ext cx="5120743" cy="13234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r>
              <a:rPr lang="en-GB" sz="1600" b="1" dirty="0">
                <a:solidFill>
                  <a:srgbClr val="00B050"/>
                </a:solidFill>
                <a:latin typeface="Calibri"/>
                <a:ea typeface="Calibri" panose="020F0502020204030204" pitchFamily="34" charset="0"/>
                <a:cs typeface="Times New Roman"/>
              </a:rPr>
              <a:t>Broaden mindsets</a:t>
            </a:r>
            <a:r>
              <a:rPr lang="en-GB" sz="1600" b="1" dirty="0">
                <a:solidFill>
                  <a:srgbClr val="00B050"/>
                </a:solidFill>
                <a:effectLst/>
                <a:latin typeface="Calibri"/>
                <a:ea typeface="Calibri" panose="020F0502020204030204" pitchFamily="34" charset="0"/>
                <a:cs typeface="Times New Roman"/>
              </a:rPr>
              <a:t> </a:t>
            </a:r>
            <a:r>
              <a:rPr lang="en-GB" sz="1600" b="1" dirty="0">
                <a:solidFill>
                  <a:srgbClr val="00B050"/>
                </a:solidFill>
                <a:latin typeface="Calibri"/>
                <a:ea typeface="Calibri" panose="020F0502020204030204" pitchFamily="34" charset="0"/>
                <a:cs typeface="Times New Roman"/>
              </a:rPr>
              <a:t>b</a:t>
            </a:r>
            <a:r>
              <a:rPr lang="en-GB" sz="1600" b="1" dirty="0">
                <a:solidFill>
                  <a:srgbClr val="00B050"/>
                </a:solidFill>
                <a:effectLst/>
                <a:latin typeface="Calibri"/>
                <a:ea typeface="Calibri" panose="020F0502020204030204" pitchFamily="34" charset="0"/>
                <a:cs typeface="Times New Roman"/>
              </a:rPr>
              <a:t>eyond a Resource Mobilisation lens</a:t>
            </a:r>
          </a:p>
          <a:p>
            <a:r>
              <a:rPr lang="en-GB" sz="1600" dirty="0">
                <a:solidFill>
                  <a:schemeClr val="bg1"/>
                </a:solidFill>
                <a:cs typeface="Calibri"/>
              </a:rPr>
              <a:t>RM lens appears to offer more certain and direct flows of resources, while alignment can appear less certain and timely; both are needed, with alignment having potential to dwarf RM in scale of flows redirected to nature.</a:t>
            </a:r>
            <a:endParaRPr lang="en-GB" sz="1600" dirty="0">
              <a:solidFill>
                <a:schemeClr val="bg1"/>
              </a:solidFill>
            </a:endParaRPr>
          </a:p>
        </p:txBody>
      </p:sp>
      <p:cxnSp>
        <p:nvCxnSpPr>
          <p:cNvPr id="2119" name="Straight Connector 2118">
            <a:extLst>
              <a:ext uri="{FF2B5EF4-FFF2-40B4-BE49-F238E27FC236}">
                <a16:creationId xmlns:a16="http://schemas.microsoft.com/office/drawing/2014/main" id="{26F19923-024F-F2AD-8221-00DC57EAAFC3}"/>
              </a:ext>
            </a:extLst>
          </p:cNvPr>
          <p:cNvCxnSpPr>
            <a:cxnSpLocks/>
          </p:cNvCxnSpPr>
          <p:nvPr/>
        </p:nvCxnSpPr>
        <p:spPr>
          <a:xfrm>
            <a:off x="-2" y="726809"/>
            <a:ext cx="12191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583213E-1DD7-190D-30DD-9E81E2FBAB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052" y="6226660"/>
            <a:ext cx="1518718" cy="578937"/>
          </a:xfrm>
          <a:prstGeom prst="rect">
            <a:avLst/>
          </a:prstGeom>
        </p:spPr>
      </p:pic>
      <p:pic>
        <p:nvPicPr>
          <p:cNvPr id="2" name="Graphic 2" descr="Earth globe: Americas with solid fill">
            <a:extLst>
              <a:ext uri="{FF2B5EF4-FFF2-40B4-BE49-F238E27FC236}">
                <a16:creationId xmlns:a16="http://schemas.microsoft.com/office/drawing/2014/main" id="{60B827F6-06C3-C5B3-89E1-58DA2DF640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6398" y="2407993"/>
            <a:ext cx="1973284" cy="1993076"/>
          </a:xfrm>
          <a:prstGeom prst="rect">
            <a:avLst/>
          </a:prstGeom>
        </p:spPr>
      </p:pic>
    </p:spTree>
    <p:extLst>
      <p:ext uri="{BB962C8B-B14F-4D97-AF65-F5344CB8AC3E}">
        <p14:creationId xmlns:p14="http://schemas.microsoft.com/office/powerpoint/2010/main" val="97321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sky, nature, outdoor&#10;&#10;Description automatically generated">
            <a:extLst>
              <a:ext uri="{FF2B5EF4-FFF2-40B4-BE49-F238E27FC236}">
                <a16:creationId xmlns:a16="http://schemas.microsoft.com/office/drawing/2014/main" id="{C6BA6325-F6A3-6723-8110-BFADA51287B3}"/>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5827"/>
            <a:ext cx="12192000" cy="6846345"/>
          </a:xfrm>
          <a:prstGeom prst="rect">
            <a:avLst/>
          </a:prstGeom>
        </p:spPr>
      </p:pic>
      <p:sp>
        <p:nvSpPr>
          <p:cNvPr id="9" name="TextBox 8">
            <a:extLst>
              <a:ext uri="{FF2B5EF4-FFF2-40B4-BE49-F238E27FC236}">
                <a16:creationId xmlns:a16="http://schemas.microsoft.com/office/drawing/2014/main" id="{A18C7923-C994-6E13-FFE0-871E63FA8587}"/>
              </a:ext>
            </a:extLst>
          </p:cNvPr>
          <p:cNvSpPr txBox="1"/>
          <p:nvPr/>
        </p:nvSpPr>
        <p:spPr>
          <a:xfrm>
            <a:off x="0" y="143537"/>
            <a:ext cx="11924342" cy="541174"/>
          </a:xfrm>
          <a:prstGeom prst="rect">
            <a:avLst/>
          </a:prstGeom>
          <a:noFill/>
        </p:spPr>
        <p:txBody>
          <a:bodyPr wrap="square" lIns="91440" tIns="45720" rIns="91440" bIns="45720" anchor="t">
            <a:spAutoFit/>
          </a:bodyPr>
          <a:lstStyle/>
          <a:p>
            <a:pPr algn="ctr">
              <a:lnSpc>
                <a:spcPts val="3500"/>
              </a:lnSpc>
              <a:buClr>
                <a:schemeClr val="dk1"/>
              </a:buClr>
              <a:buSzPts val="3500"/>
            </a:pPr>
            <a:r>
              <a:rPr lang="pt-BR" sz="3200" dirty="0">
                <a:solidFill>
                  <a:schemeClr val="bg1"/>
                </a:solidFill>
                <a:latin typeface="Montserrat ExtraBold"/>
                <a:ea typeface="Montserrat ExtraBold"/>
                <a:cs typeface="Montserrat ExtraBold"/>
                <a:sym typeface="Montserrat ExtraBold"/>
              </a:rPr>
              <a:t>WHERE WILL THIS IMPACT?</a:t>
            </a:r>
            <a:endParaRPr lang="pt-BR" sz="3200" dirty="0">
              <a:solidFill>
                <a:schemeClr val="bg1"/>
              </a:solidFill>
              <a:latin typeface="Montserrat ExtraBold"/>
              <a:ea typeface="Montserrat ExtraBold"/>
              <a:cs typeface="Montserrat ExtraBold"/>
            </a:endParaRPr>
          </a:p>
        </p:txBody>
      </p:sp>
      <p:cxnSp>
        <p:nvCxnSpPr>
          <p:cNvPr id="11" name="Straight Connector 10">
            <a:extLst>
              <a:ext uri="{FF2B5EF4-FFF2-40B4-BE49-F238E27FC236}">
                <a16:creationId xmlns:a16="http://schemas.microsoft.com/office/drawing/2014/main" id="{F2B608BA-A42A-AAFB-CEAC-B4F75F81A5C4}"/>
              </a:ext>
            </a:extLst>
          </p:cNvPr>
          <p:cNvCxnSpPr>
            <a:cxnSpLocks/>
          </p:cNvCxnSpPr>
          <p:nvPr/>
        </p:nvCxnSpPr>
        <p:spPr>
          <a:xfrm>
            <a:off x="-2" y="667186"/>
            <a:ext cx="12191999" cy="0"/>
          </a:xfrm>
          <a:prstGeom prst="line">
            <a:avLst/>
          </a:prstGeom>
          <a:ln>
            <a:solidFill>
              <a:srgbClr val="2E635E"/>
            </a:solidFill>
          </a:ln>
        </p:spPr>
        <p:style>
          <a:lnRef idx="1">
            <a:schemeClr val="accent1"/>
          </a:lnRef>
          <a:fillRef idx="0">
            <a:schemeClr val="accent1"/>
          </a:fillRef>
          <a:effectRef idx="0">
            <a:schemeClr val="accent1"/>
          </a:effectRef>
          <a:fontRef idx="minor">
            <a:schemeClr val="tx1"/>
          </a:fontRef>
        </p:style>
      </p:cxnSp>
      <p:grpSp>
        <p:nvGrpSpPr>
          <p:cNvPr id="3112" name="Group 3111">
            <a:extLst>
              <a:ext uri="{FF2B5EF4-FFF2-40B4-BE49-F238E27FC236}">
                <a16:creationId xmlns:a16="http://schemas.microsoft.com/office/drawing/2014/main" id="{9B419152-3E13-121B-2AF4-A47152747D8B}"/>
              </a:ext>
            </a:extLst>
          </p:cNvPr>
          <p:cNvGrpSpPr/>
          <p:nvPr/>
        </p:nvGrpSpPr>
        <p:grpSpPr>
          <a:xfrm>
            <a:off x="-114300" y="1302673"/>
            <a:ext cx="12175221" cy="4666327"/>
            <a:chOff x="-114300" y="1137573"/>
            <a:chExt cx="12175221" cy="4666327"/>
          </a:xfrm>
        </p:grpSpPr>
        <p:sp>
          <p:nvSpPr>
            <p:cNvPr id="7" name="Arrow: Chevron 6">
              <a:extLst>
                <a:ext uri="{FF2B5EF4-FFF2-40B4-BE49-F238E27FC236}">
                  <a16:creationId xmlns:a16="http://schemas.microsoft.com/office/drawing/2014/main" id="{3D3CB29F-CDC7-C41A-FB0B-B54C757A84B3}"/>
                </a:ext>
              </a:extLst>
            </p:cNvPr>
            <p:cNvSpPr/>
            <p:nvPr/>
          </p:nvSpPr>
          <p:spPr>
            <a:xfrm>
              <a:off x="2861900" y="1208360"/>
              <a:ext cx="1153573" cy="4595540"/>
            </a:xfrm>
            <a:prstGeom prst="chevron">
              <a:avLst>
                <a:gd name="adj" fmla="val 52859"/>
              </a:avLst>
            </a:prstGeom>
            <a:solidFill>
              <a:srgbClr val="769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8BE773D4-0B09-F229-E6EE-2F5A708342A6}"/>
                </a:ext>
              </a:extLst>
            </p:cNvPr>
            <p:cNvSpPr/>
            <p:nvPr/>
          </p:nvSpPr>
          <p:spPr>
            <a:xfrm>
              <a:off x="6884624" y="1208360"/>
              <a:ext cx="1153573" cy="4595540"/>
            </a:xfrm>
            <a:prstGeom prst="chevron">
              <a:avLst>
                <a:gd name="adj" fmla="val 52859"/>
              </a:avLst>
            </a:prstGeom>
            <a:solidFill>
              <a:srgbClr val="769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88B0C519-96EF-760C-B914-770924BB8E29}"/>
                </a:ext>
              </a:extLst>
            </p:cNvPr>
            <p:cNvSpPr/>
            <p:nvPr/>
          </p:nvSpPr>
          <p:spPr>
            <a:xfrm>
              <a:off x="10907348" y="1208360"/>
              <a:ext cx="1153573" cy="4595540"/>
            </a:xfrm>
            <a:prstGeom prst="chevron">
              <a:avLst>
                <a:gd name="adj" fmla="val 52859"/>
              </a:avLst>
            </a:prstGeom>
            <a:solidFill>
              <a:srgbClr val="769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3" name="Straight Arrow Connector 22">
              <a:extLst>
                <a:ext uri="{FF2B5EF4-FFF2-40B4-BE49-F238E27FC236}">
                  <a16:creationId xmlns:a16="http://schemas.microsoft.com/office/drawing/2014/main" id="{32FF50A8-064A-8C65-7956-E7ABD2628A69}"/>
                </a:ext>
              </a:extLst>
            </p:cNvPr>
            <p:cNvCxnSpPr>
              <a:cxnSpLocks/>
            </p:cNvCxnSpPr>
            <p:nvPr/>
          </p:nvCxnSpPr>
          <p:spPr>
            <a:xfrm>
              <a:off x="274423" y="1748205"/>
              <a:ext cx="22680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5" name="Straight Arrow Connector 24">
              <a:extLst>
                <a:ext uri="{FF2B5EF4-FFF2-40B4-BE49-F238E27FC236}">
                  <a16:creationId xmlns:a16="http://schemas.microsoft.com/office/drawing/2014/main" id="{1776E3FF-7D4A-93FA-105A-F3D593DC8389}"/>
                </a:ext>
              </a:extLst>
            </p:cNvPr>
            <p:cNvCxnSpPr>
              <a:cxnSpLocks/>
            </p:cNvCxnSpPr>
            <p:nvPr/>
          </p:nvCxnSpPr>
          <p:spPr>
            <a:xfrm>
              <a:off x="8328514" y="1748205"/>
              <a:ext cx="22680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6" name="Straight Arrow Connector 25">
              <a:extLst>
                <a:ext uri="{FF2B5EF4-FFF2-40B4-BE49-F238E27FC236}">
                  <a16:creationId xmlns:a16="http://schemas.microsoft.com/office/drawing/2014/main" id="{4C5CD657-9B8A-69F7-843B-6EF35C19D208}"/>
                </a:ext>
              </a:extLst>
            </p:cNvPr>
            <p:cNvCxnSpPr>
              <a:cxnSpLocks/>
            </p:cNvCxnSpPr>
            <p:nvPr/>
          </p:nvCxnSpPr>
          <p:spPr>
            <a:xfrm>
              <a:off x="4231372" y="1748205"/>
              <a:ext cx="22680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0" name="TextBox 29">
              <a:extLst>
                <a:ext uri="{FF2B5EF4-FFF2-40B4-BE49-F238E27FC236}">
                  <a16:creationId xmlns:a16="http://schemas.microsoft.com/office/drawing/2014/main" id="{2F75182C-864A-B347-8B74-4B00A72E1AD1}"/>
                </a:ext>
              </a:extLst>
            </p:cNvPr>
            <p:cNvSpPr txBox="1"/>
            <p:nvPr/>
          </p:nvSpPr>
          <p:spPr>
            <a:xfrm>
              <a:off x="-114300" y="1137573"/>
              <a:ext cx="3047806" cy="523220"/>
            </a:xfrm>
            <a:prstGeom prst="rect">
              <a:avLst/>
            </a:prstGeom>
            <a:noFill/>
          </p:spPr>
          <p:txBody>
            <a:bodyPr wrap="square">
              <a:spAutoFit/>
            </a:bodyPr>
            <a:lstStyle/>
            <a:p>
              <a:pPr algn="ctr"/>
              <a:r>
                <a:rPr lang="en-GB" sz="2800" b="1" dirty="0">
                  <a:solidFill>
                    <a:srgbClr val="2F3E46"/>
                  </a:solidFill>
                  <a:latin typeface="Calibri" panose="020F0502020204030204" pitchFamily="34" charset="0"/>
                  <a:cs typeface="Calibri" panose="020F0502020204030204" pitchFamily="34" charset="0"/>
                </a:rPr>
                <a:t>Corporate Level</a:t>
              </a:r>
            </a:p>
          </p:txBody>
        </p:sp>
        <p:sp>
          <p:nvSpPr>
            <p:cNvPr id="32" name="TextBox 31">
              <a:extLst>
                <a:ext uri="{FF2B5EF4-FFF2-40B4-BE49-F238E27FC236}">
                  <a16:creationId xmlns:a16="http://schemas.microsoft.com/office/drawing/2014/main" id="{2DCBCE50-66A6-26FB-FA7E-E5C02B1D1A6E}"/>
                </a:ext>
              </a:extLst>
            </p:cNvPr>
            <p:cNvSpPr txBox="1"/>
            <p:nvPr/>
          </p:nvSpPr>
          <p:spPr>
            <a:xfrm>
              <a:off x="3616486" y="1137738"/>
              <a:ext cx="3253700" cy="523220"/>
            </a:xfrm>
            <a:prstGeom prst="rect">
              <a:avLst/>
            </a:prstGeom>
            <a:noFill/>
          </p:spPr>
          <p:txBody>
            <a:bodyPr wrap="square">
              <a:spAutoFit/>
            </a:bodyPr>
            <a:lstStyle/>
            <a:p>
              <a:pPr algn="ctr"/>
              <a:r>
                <a:rPr lang="en-GB" sz="2800" b="1" dirty="0">
                  <a:solidFill>
                    <a:srgbClr val="2F3E46"/>
                  </a:solidFill>
                  <a:latin typeface="Calibri" panose="020F0502020204030204" pitchFamily="34" charset="0"/>
                  <a:cs typeface="Calibri" panose="020F0502020204030204" pitchFamily="34" charset="0"/>
                </a:rPr>
                <a:t>National Level</a:t>
              </a:r>
            </a:p>
          </p:txBody>
        </p:sp>
        <p:sp>
          <p:nvSpPr>
            <p:cNvPr id="34" name="TextBox 33">
              <a:extLst>
                <a:ext uri="{FF2B5EF4-FFF2-40B4-BE49-F238E27FC236}">
                  <a16:creationId xmlns:a16="http://schemas.microsoft.com/office/drawing/2014/main" id="{50E4E253-4EE5-00F9-4166-C72DFFF4961E}"/>
                </a:ext>
              </a:extLst>
            </p:cNvPr>
            <p:cNvSpPr txBox="1"/>
            <p:nvPr/>
          </p:nvSpPr>
          <p:spPr>
            <a:xfrm>
              <a:off x="8034338" y="1137573"/>
              <a:ext cx="2871272" cy="523220"/>
            </a:xfrm>
            <a:prstGeom prst="rect">
              <a:avLst/>
            </a:prstGeom>
            <a:noFill/>
          </p:spPr>
          <p:txBody>
            <a:bodyPr wrap="square">
              <a:spAutoFit/>
            </a:bodyPr>
            <a:lstStyle/>
            <a:p>
              <a:pPr algn="ctr"/>
              <a:r>
                <a:rPr lang="en-GB" sz="2800" b="1" dirty="0">
                  <a:solidFill>
                    <a:srgbClr val="2F3E46"/>
                  </a:solidFill>
                  <a:latin typeface="Calibri" panose="020F0502020204030204" pitchFamily="34" charset="0"/>
                  <a:cs typeface="Calibri" panose="020F0502020204030204" pitchFamily="34" charset="0"/>
                </a:rPr>
                <a:t>Global Level</a:t>
              </a:r>
            </a:p>
          </p:txBody>
        </p:sp>
        <p:grpSp>
          <p:nvGrpSpPr>
            <p:cNvPr id="56" name="Group 55">
              <a:extLst>
                <a:ext uri="{FF2B5EF4-FFF2-40B4-BE49-F238E27FC236}">
                  <a16:creationId xmlns:a16="http://schemas.microsoft.com/office/drawing/2014/main" id="{BE6CB092-D186-A524-C758-3B61D28B4A17}"/>
                </a:ext>
              </a:extLst>
            </p:cNvPr>
            <p:cNvGrpSpPr/>
            <p:nvPr/>
          </p:nvGrpSpPr>
          <p:grpSpPr>
            <a:xfrm>
              <a:off x="10842019" y="2948400"/>
              <a:ext cx="1061717" cy="1061717"/>
              <a:chOff x="9771261" y="2748282"/>
              <a:chExt cx="1350000" cy="1350000"/>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C11B03C8-54E9-4692-6EDF-0301A3975364}"/>
                  </a:ext>
                </a:extLst>
              </p:cNvPr>
              <p:cNvSpPr/>
              <p:nvPr/>
            </p:nvSpPr>
            <p:spPr>
              <a:xfrm>
                <a:off x="9771261" y="2748282"/>
                <a:ext cx="1350000" cy="1350000"/>
              </a:xfrm>
              <a:prstGeom prst="ellipse">
                <a:avLst/>
              </a:prstGeom>
              <a:solidFill>
                <a:srgbClr val="2F3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355">
                <a:extLst>
                  <a:ext uri="{FF2B5EF4-FFF2-40B4-BE49-F238E27FC236}">
                    <a16:creationId xmlns:a16="http://schemas.microsoft.com/office/drawing/2014/main" id="{B431462F-0CA7-FEE8-A1AA-A62B717315D3}"/>
                  </a:ext>
                </a:extLst>
              </p:cNvPr>
              <p:cNvSpPr>
                <a:spLocks noEditPoints="1"/>
              </p:cNvSpPr>
              <p:nvPr/>
            </p:nvSpPr>
            <p:spPr bwMode="auto">
              <a:xfrm>
                <a:off x="9947208" y="2926033"/>
                <a:ext cx="998105" cy="1003683"/>
              </a:xfrm>
              <a:custGeom>
                <a:avLst/>
                <a:gdLst>
                  <a:gd name="T0" fmla="*/ 80 w 176"/>
                  <a:gd name="T1" fmla="*/ 95 h 176"/>
                  <a:gd name="T2" fmla="*/ 75 w 176"/>
                  <a:gd name="T3" fmla="*/ 132 h 176"/>
                  <a:gd name="T4" fmla="*/ 88 w 176"/>
                  <a:gd name="T5" fmla="*/ 148 h 176"/>
                  <a:gd name="T6" fmla="*/ 98 w 176"/>
                  <a:gd name="T7" fmla="*/ 105 h 176"/>
                  <a:gd name="T8" fmla="*/ 132 w 176"/>
                  <a:gd name="T9" fmla="*/ 113 h 176"/>
                  <a:gd name="T10" fmla="*/ 132 w 176"/>
                  <a:gd name="T11" fmla="*/ 105 h 176"/>
                  <a:gd name="T12" fmla="*/ 85 w 176"/>
                  <a:gd name="T13" fmla="*/ 65 h 176"/>
                  <a:gd name="T14" fmla="*/ 84 w 176"/>
                  <a:gd name="T15" fmla="*/ 48 h 176"/>
                  <a:gd name="T16" fmla="*/ 76 w 176"/>
                  <a:gd name="T17" fmla="*/ 46 h 176"/>
                  <a:gd name="T18" fmla="*/ 66 w 176"/>
                  <a:gd name="T19" fmla="*/ 37 h 176"/>
                  <a:gd name="T20" fmla="*/ 42 w 176"/>
                  <a:gd name="T21" fmla="*/ 33 h 176"/>
                  <a:gd name="T22" fmla="*/ 31 w 176"/>
                  <a:gd name="T23" fmla="*/ 79 h 176"/>
                  <a:gd name="T24" fmla="*/ 56 w 176"/>
                  <a:gd name="T25" fmla="*/ 94 h 176"/>
                  <a:gd name="T26" fmla="*/ 62 w 176"/>
                  <a:gd name="T27" fmla="*/ 82 h 176"/>
                  <a:gd name="T28" fmla="*/ 88 w 176"/>
                  <a:gd name="T29" fmla="*/ 0 h 176"/>
                  <a:gd name="T30" fmla="*/ 88 w 176"/>
                  <a:gd name="T31" fmla="*/ 176 h 176"/>
                  <a:gd name="T32" fmla="*/ 88 w 176"/>
                  <a:gd name="T33" fmla="*/ 0 h 176"/>
                  <a:gd name="T34" fmla="*/ 8 w 176"/>
                  <a:gd name="T35" fmla="*/ 88 h 176"/>
                  <a:gd name="T36" fmla="*/ 168 w 176"/>
                  <a:gd name="T37" fmla="*/ 88 h 176"/>
                  <a:gd name="T38" fmla="*/ 160 w 176"/>
                  <a:gd name="T39" fmla="*/ 81 h 176"/>
                  <a:gd name="T40" fmla="*/ 159 w 176"/>
                  <a:gd name="T41" fmla="*/ 75 h 176"/>
                  <a:gd name="T42" fmla="*/ 157 w 176"/>
                  <a:gd name="T43" fmla="*/ 68 h 176"/>
                  <a:gd name="T44" fmla="*/ 155 w 176"/>
                  <a:gd name="T45" fmla="*/ 60 h 176"/>
                  <a:gd name="T46" fmla="*/ 152 w 176"/>
                  <a:gd name="T47" fmla="*/ 55 h 176"/>
                  <a:gd name="T48" fmla="*/ 149 w 176"/>
                  <a:gd name="T49" fmla="*/ 50 h 176"/>
                  <a:gd name="T50" fmla="*/ 146 w 176"/>
                  <a:gd name="T51" fmla="*/ 45 h 176"/>
                  <a:gd name="T52" fmla="*/ 136 w 176"/>
                  <a:gd name="T53" fmla="*/ 34 h 176"/>
                  <a:gd name="T54" fmla="*/ 132 w 176"/>
                  <a:gd name="T55" fmla="*/ 31 h 176"/>
                  <a:gd name="T56" fmla="*/ 106 w 176"/>
                  <a:gd name="T57" fmla="*/ 29 h 176"/>
                  <a:gd name="T58" fmla="*/ 110 w 176"/>
                  <a:gd name="T59" fmla="*/ 48 h 176"/>
                  <a:gd name="T60" fmla="*/ 132 w 176"/>
                  <a:gd name="T61" fmla="*/ 56 h 176"/>
                  <a:gd name="T62" fmla="*/ 144 w 176"/>
                  <a:gd name="T63" fmla="*/ 99 h 176"/>
                  <a:gd name="T64" fmla="*/ 158 w 176"/>
                  <a:gd name="T65" fmla="*/ 103 h 176"/>
                  <a:gd name="T66" fmla="*/ 159 w 176"/>
                  <a:gd name="T67" fmla="*/ 97 h 176"/>
                  <a:gd name="T68" fmla="*/ 160 w 176"/>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98" y="105"/>
                    </a:moveTo>
                    <a:cubicBezTo>
                      <a:pt x="90" y="98"/>
                      <a:pt x="91" y="95"/>
                      <a:pt x="80" y="95"/>
                    </a:cubicBezTo>
                    <a:cubicBezTo>
                      <a:pt x="69" y="95"/>
                      <a:pt x="62" y="97"/>
                      <a:pt x="65" y="112"/>
                    </a:cubicBezTo>
                    <a:cubicBezTo>
                      <a:pt x="68" y="127"/>
                      <a:pt x="76" y="121"/>
                      <a:pt x="75" y="132"/>
                    </a:cubicBezTo>
                    <a:cubicBezTo>
                      <a:pt x="74" y="144"/>
                      <a:pt x="77" y="146"/>
                      <a:pt x="79" y="149"/>
                    </a:cubicBezTo>
                    <a:cubicBezTo>
                      <a:pt x="81" y="152"/>
                      <a:pt x="86" y="160"/>
                      <a:pt x="88" y="148"/>
                    </a:cubicBezTo>
                    <a:cubicBezTo>
                      <a:pt x="90" y="137"/>
                      <a:pt x="94" y="131"/>
                      <a:pt x="98" y="125"/>
                    </a:cubicBezTo>
                    <a:cubicBezTo>
                      <a:pt x="102" y="120"/>
                      <a:pt x="107" y="113"/>
                      <a:pt x="98" y="105"/>
                    </a:cubicBezTo>
                    <a:moveTo>
                      <a:pt x="132" y="105"/>
                    </a:moveTo>
                    <a:cubicBezTo>
                      <a:pt x="130" y="107"/>
                      <a:pt x="130" y="110"/>
                      <a:pt x="132" y="113"/>
                    </a:cubicBezTo>
                    <a:cubicBezTo>
                      <a:pt x="134" y="115"/>
                      <a:pt x="139" y="117"/>
                      <a:pt x="141" y="113"/>
                    </a:cubicBezTo>
                    <a:cubicBezTo>
                      <a:pt x="142" y="108"/>
                      <a:pt x="135" y="103"/>
                      <a:pt x="132" y="105"/>
                    </a:cubicBezTo>
                    <a:moveTo>
                      <a:pt x="69" y="79"/>
                    </a:moveTo>
                    <a:cubicBezTo>
                      <a:pt x="69" y="73"/>
                      <a:pt x="78" y="67"/>
                      <a:pt x="85" y="65"/>
                    </a:cubicBezTo>
                    <a:cubicBezTo>
                      <a:pt x="91" y="62"/>
                      <a:pt x="97" y="61"/>
                      <a:pt x="96" y="56"/>
                    </a:cubicBezTo>
                    <a:cubicBezTo>
                      <a:pt x="95" y="51"/>
                      <a:pt x="93" y="48"/>
                      <a:pt x="84" y="48"/>
                    </a:cubicBezTo>
                    <a:cubicBezTo>
                      <a:pt x="74" y="48"/>
                      <a:pt x="78" y="61"/>
                      <a:pt x="70" y="53"/>
                    </a:cubicBezTo>
                    <a:cubicBezTo>
                      <a:pt x="62" y="45"/>
                      <a:pt x="72" y="47"/>
                      <a:pt x="76" y="46"/>
                    </a:cubicBezTo>
                    <a:cubicBezTo>
                      <a:pt x="80" y="44"/>
                      <a:pt x="84" y="37"/>
                      <a:pt x="77" y="36"/>
                    </a:cubicBezTo>
                    <a:cubicBezTo>
                      <a:pt x="70" y="36"/>
                      <a:pt x="71" y="39"/>
                      <a:pt x="66" y="37"/>
                    </a:cubicBezTo>
                    <a:cubicBezTo>
                      <a:pt x="60" y="35"/>
                      <a:pt x="58" y="44"/>
                      <a:pt x="54" y="43"/>
                    </a:cubicBezTo>
                    <a:cubicBezTo>
                      <a:pt x="52" y="42"/>
                      <a:pt x="46" y="38"/>
                      <a:pt x="42" y="33"/>
                    </a:cubicBezTo>
                    <a:cubicBezTo>
                      <a:pt x="33" y="40"/>
                      <a:pt x="27" y="49"/>
                      <a:pt x="22" y="59"/>
                    </a:cubicBezTo>
                    <a:cubicBezTo>
                      <a:pt x="23" y="72"/>
                      <a:pt x="31" y="79"/>
                      <a:pt x="31" y="79"/>
                    </a:cubicBezTo>
                    <a:cubicBezTo>
                      <a:pt x="31" y="79"/>
                      <a:pt x="35" y="88"/>
                      <a:pt x="57" y="99"/>
                    </a:cubicBezTo>
                    <a:cubicBezTo>
                      <a:pt x="57" y="99"/>
                      <a:pt x="61" y="99"/>
                      <a:pt x="56" y="94"/>
                    </a:cubicBezTo>
                    <a:cubicBezTo>
                      <a:pt x="51" y="89"/>
                      <a:pt x="46" y="83"/>
                      <a:pt x="52" y="79"/>
                    </a:cubicBezTo>
                    <a:cubicBezTo>
                      <a:pt x="58" y="76"/>
                      <a:pt x="60" y="76"/>
                      <a:pt x="62" y="82"/>
                    </a:cubicBezTo>
                    <a:cubicBezTo>
                      <a:pt x="63" y="88"/>
                      <a:pt x="68" y="85"/>
                      <a:pt x="69" y="79"/>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59" y="79"/>
                    </a:cubicBezTo>
                    <a:cubicBezTo>
                      <a:pt x="159" y="78"/>
                      <a:pt x="159" y="76"/>
                      <a:pt x="159" y="75"/>
                    </a:cubicBezTo>
                    <a:cubicBezTo>
                      <a:pt x="159" y="74"/>
                      <a:pt x="158" y="73"/>
                      <a:pt x="158" y="72"/>
                    </a:cubicBezTo>
                    <a:cubicBezTo>
                      <a:pt x="158" y="71"/>
                      <a:pt x="158" y="70"/>
                      <a:pt x="157" y="68"/>
                    </a:cubicBezTo>
                    <a:cubicBezTo>
                      <a:pt x="157" y="67"/>
                      <a:pt x="157" y="67"/>
                      <a:pt x="157" y="66"/>
                    </a:cubicBezTo>
                    <a:cubicBezTo>
                      <a:pt x="156" y="64"/>
                      <a:pt x="155" y="62"/>
                      <a:pt x="155" y="60"/>
                    </a:cubicBezTo>
                    <a:cubicBezTo>
                      <a:pt x="154" y="60"/>
                      <a:pt x="154" y="59"/>
                      <a:pt x="153" y="58"/>
                    </a:cubicBezTo>
                    <a:cubicBezTo>
                      <a:pt x="153" y="57"/>
                      <a:pt x="152" y="56"/>
                      <a:pt x="152" y="55"/>
                    </a:cubicBezTo>
                    <a:cubicBezTo>
                      <a:pt x="151" y="54"/>
                      <a:pt x="151" y="53"/>
                      <a:pt x="150" y="52"/>
                    </a:cubicBezTo>
                    <a:cubicBezTo>
                      <a:pt x="150" y="51"/>
                      <a:pt x="149" y="50"/>
                      <a:pt x="149" y="50"/>
                    </a:cubicBezTo>
                    <a:cubicBezTo>
                      <a:pt x="148" y="49"/>
                      <a:pt x="148" y="48"/>
                      <a:pt x="147" y="47"/>
                    </a:cubicBezTo>
                    <a:cubicBezTo>
                      <a:pt x="147" y="46"/>
                      <a:pt x="146" y="46"/>
                      <a:pt x="146" y="45"/>
                    </a:cubicBezTo>
                    <a:cubicBezTo>
                      <a:pt x="143" y="41"/>
                      <a:pt x="140" y="38"/>
                      <a:pt x="136" y="35"/>
                    </a:cubicBezTo>
                    <a:cubicBezTo>
                      <a:pt x="136" y="35"/>
                      <a:pt x="136" y="34"/>
                      <a:pt x="136" y="34"/>
                    </a:cubicBezTo>
                    <a:cubicBezTo>
                      <a:pt x="134" y="33"/>
                      <a:pt x="133" y="32"/>
                      <a:pt x="132" y="31"/>
                    </a:cubicBezTo>
                    <a:cubicBezTo>
                      <a:pt x="132" y="31"/>
                      <a:pt x="132" y="31"/>
                      <a:pt x="132" y="31"/>
                    </a:cubicBezTo>
                    <a:cubicBezTo>
                      <a:pt x="126" y="26"/>
                      <a:pt x="120" y="23"/>
                      <a:pt x="113" y="20"/>
                    </a:cubicBezTo>
                    <a:cubicBezTo>
                      <a:pt x="111" y="24"/>
                      <a:pt x="109" y="28"/>
                      <a:pt x="106" y="29"/>
                    </a:cubicBezTo>
                    <a:cubicBezTo>
                      <a:pt x="103" y="31"/>
                      <a:pt x="103" y="39"/>
                      <a:pt x="110" y="38"/>
                    </a:cubicBezTo>
                    <a:cubicBezTo>
                      <a:pt x="110" y="38"/>
                      <a:pt x="108" y="40"/>
                      <a:pt x="110" y="48"/>
                    </a:cubicBezTo>
                    <a:cubicBezTo>
                      <a:pt x="112" y="55"/>
                      <a:pt x="115" y="57"/>
                      <a:pt x="125" y="52"/>
                    </a:cubicBezTo>
                    <a:cubicBezTo>
                      <a:pt x="129" y="51"/>
                      <a:pt x="132" y="52"/>
                      <a:pt x="132" y="56"/>
                    </a:cubicBezTo>
                    <a:cubicBezTo>
                      <a:pt x="131" y="65"/>
                      <a:pt x="124" y="65"/>
                      <a:pt x="129" y="80"/>
                    </a:cubicBezTo>
                    <a:cubicBezTo>
                      <a:pt x="133" y="89"/>
                      <a:pt x="141" y="92"/>
                      <a:pt x="144" y="99"/>
                    </a:cubicBezTo>
                    <a:cubicBezTo>
                      <a:pt x="145" y="103"/>
                      <a:pt x="151" y="107"/>
                      <a:pt x="157" y="109"/>
                    </a:cubicBezTo>
                    <a:cubicBezTo>
                      <a:pt x="157" y="107"/>
                      <a:pt x="158" y="105"/>
                      <a:pt x="158" y="103"/>
                    </a:cubicBezTo>
                    <a:cubicBezTo>
                      <a:pt x="158" y="103"/>
                      <a:pt x="159" y="102"/>
                      <a:pt x="159" y="101"/>
                    </a:cubicBezTo>
                    <a:cubicBezTo>
                      <a:pt x="159" y="100"/>
                      <a:pt x="159" y="98"/>
                      <a:pt x="159" y="97"/>
                    </a:cubicBezTo>
                    <a:cubicBezTo>
                      <a:pt x="160" y="96"/>
                      <a:pt x="160" y="95"/>
                      <a:pt x="160" y="95"/>
                    </a:cubicBezTo>
                    <a:cubicBezTo>
                      <a:pt x="160" y="92"/>
                      <a:pt x="160" y="90"/>
                      <a:pt x="160" y="88"/>
                    </a:cubicBezTo>
                    <a:cubicBezTo>
                      <a:pt x="160" y="86"/>
                      <a:pt x="160" y="84"/>
                      <a:pt x="160" y="8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en-US" sz="1600"/>
              </a:p>
            </p:txBody>
          </p:sp>
        </p:grpSp>
        <p:grpSp>
          <p:nvGrpSpPr>
            <p:cNvPr id="57" name="Group 56">
              <a:extLst>
                <a:ext uri="{FF2B5EF4-FFF2-40B4-BE49-F238E27FC236}">
                  <a16:creationId xmlns:a16="http://schemas.microsoft.com/office/drawing/2014/main" id="{D0DD6EF4-D16B-375A-4F96-B9ED117DF7D4}"/>
                </a:ext>
              </a:extLst>
            </p:cNvPr>
            <p:cNvGrpSpPr/>
            <p:nvPr/>
          </p:nvGrpSpPr>
          <p:grpSpPr>
            <a:xfrm>
              <a:off x="6793113" y="2949361"/>
              <a:ext cx="1061717" cy="1061717"/>
              <a:chOff x="6358995" y="2739944"/>
              <a:chExt cx="1350000" cy="1350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12C705B1-0CF6-0D5E-4477-4CA5B861C665}"/>
                  </a:ext>
                </a:extLst>
              </p:cNvPr>
              <p:cNvSpPr/>
              <p:nvPr/>
            </p:nvSpPr>
            <p:spPr>
              <a:xfrm>
                <a:off x="6358995" y="2739944"/>
                <a:ext cx="1350000" cy="1350000"/>
              </a:xfrm>
              <a:prstGeom prst="ellipse">
                <a:avLst/>
              </a:prstGeom>
              <a:solidFill>
                <a:srgbClr val="475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246">
                <a:extLst>
                  <a:ext uri="{FF2B5EF4-FFF2-40B4-BE49-F238E27FC236}">
                    <a16:creationId xmlns:a16="http://schemas.microsoft.com/office/drawing/2014/main" id="{29D56D32-AEF1-0D1D-7A84-9E7BCD1DDAC3}"/>
                  </a:ext>
                </a:extLst>
              </p:cNvPr>
              <p:cNvSpPr>
                <a:spLocks noEditPoints="1"/>
              </p:cNvSpPr>
              <p:nvPr/>
            </p:nvSpPr>
            <p:spPr bwMode="auto">
              <a:xfrm>
                <a:off x="6541864" y="2926033"/>
                <a:ext cx="975380" cy="975380"/>
              </a:xfrm>
              <a:custGeom>
                <a:avLst/>
                <a:gdLst>
                  <a:gd name="T0" fmla="*/ 0 w 176"/>
                  <a:gd name="T1" fmla="*/ 104 h 176"/>
                  <a:gd name="T2" fmla="*/ 144 w 176"/>
                  <a:gd name="T3" fmla="*/ 104 h 176"/>
                  <a:gd name="T4" fmla="*/ 72 w 176"/>
                  <a:gd name="T5" fmla="*/ 168 h 176"/>
                  <a:gd name="T6" fmla="*/ 72 w 176"/>
                  <a:gd name="T7" fmla="*/ 40 h 176"/>
                  <a:gd name="T8" fmla="*/ 72 w 176"/>
                  <a:gd name="T9" fmla="*/ 168 h 176"/>
                  <a:gd name="T10" fmla="*/ 47 w 176"/>
                  <a:gd name="T11" fmla="*/ 28 h 176"/>
                  <a:gd name="T12" fmla="*/ 104 w 176"/>
                  <a:gd name="T13" fmla="*/ 8 h 176"/>
                  <a:gd name="T14" fmla="*/ 151 w 176"/>
                  <a:gd name="T15" fmla="*/ 115 h 176"/>
                  <a:gd name="T16" fmla="*/ 176 w 176"/>
                  <a:gd name="T17" fmla="*/ 72 h 176"/>
                  <a:gd name="T18" fmla="*/ 84 w 176"/>
                  <a:gd name="T19" fmla="*/ 104 h 176"/>
                  <a:gd name="T20" fmla="*/ 74 w 176"/>
                  <a:gd name="T21" fmla="*/ 99 h 176"/>
                  <a:gd name="T22" fmla="*/ 78 w 176"/>
                  <a:gd name="T23" fmla="*/ 88 h 176"/>
                  <a:gd name="T24" fmla="*/ 87 w 176"/>
                  <a:gd name="T25" fmla="*/ 93 h 176"/>
                  <a:gd name="T26" fmla="*/ 83 w 176"/>
                  <a:gd name="T27" fmla="*/ 83 h 176"/>
                  <a:gd name="T28" fmla="*/ 74 w 176"/>
                  <a:gd name="T29" fmla="*/ 80 h 176"/>
                  <a:gd name="T30" fmla="*/ 70 w 176"/>
                  <a:gd name="T31" fmla="*/ 76 h 176"/>
                  <a:gd name="T32" fmla="*/ 66 w 176"/>
                  <a:gd name="T33" fmla="*/ 81 h 176"/>
                  <a:gd name="T34" fmla="*/ 58 w 176"/>
                  <a:gd name="T35" fmla="*/ 87 h 176"/>
                  <a:gd name="T36" fmla="*/ 58 w 176"/>
                  <a:gd name="T37" fmla="*/ 98 h 176"/>
                  <a:gd name="T38" fmla="*/ 66 w 176"/>
                  <a:gd name="T39" fmla="*/ 105 h 176"/>
                  <a:gd name="T40" fmla="*/ 70 w 176"/>
                  <a:gd name="T41" fmla="*/ 122 h 176"/>
                  <a:gd name="T42" fmla="*/ 63 w 176"/>
                  <a:gd name="T43" fmla="*/ 113 h 176"/>
                  <a:gd name="T44" fmla="*/ 57 w 176"/>
                  <a:gd name="T45" fmla="*/ 119 h 176"/>
                  <a:gd name="T46" fmla="*/ 65 w 176"/>
                  <a:gd name="T47" fmla="*/ 127 h 176"/>
                  <a:gd name="T48" fmla="*/ 70 w 176"/>
                  <a:gd name="T49" fmla="*/ 132 h 176"/>
                  <a:gd name="T50" fmla="*/ 74 w 176"/>
                  <a:gd name="T51" fmla="*/ 128 h 176"/>
                  <a:gd name="T52" fmla="*/ 84 w 176"/>
                  <a:gd name="T53" fmla="*/ 124 h 176"/>
                  <a:gd name="T54" fmla="*/ 88 w 176"/>
                  <a:gd name="T55" fmla="*/ 113 h 176"/>
                  <a:gd name="T56" fmla="*/ 84 w 176"/>
                  <a:gd name="T57" fmla="*/ 104 h 176"/>
                  <a:gd name="T58" fmla="*/ 68 w 176"/>
                  <a:gd name="T59" fmla="*/ 98 h 176"/>
                  <a:gd name="T60" fmla="*/ 65 w 176"/>
                  <a:gd name="T61" fmla="*/ 95 h 176"/>
                  <a:gd name="T62" fmla="*/ 66 w 176"/>
                  <a:gd name="T63" fmla="*/ 87 h 176"/>
                  <a:gd name="T64" fmla="*/ 70 w 176"/>
                  <a:gd name="T65" fmla="*/ 99 h 176"/>
                  <a:gd name="T66" fmla="*/ 74 w 176"/>
                  <a:gd name="T67" fmla="*/ 122 h 176"/>
                  <a:gd name="T68" fmla="*/ 76 w 176"/>
                  <a:gd name="T69" fmla="*/ 108 h 176"/>
                  <a:gd name="T70" fmla="*/ 80 w 176"/>
                  <a:gd name="T71" fmla="*/ 111 h 176"/>
                  <a:gd name="T72" fmla="*/ 79 w 176"/>
                  <a:gd name="T73"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72" y="32"/>
                    </a:moveTo>
                    <a:cubicBezTo>
                      <a:pt x="32" y="32"/>
                      <a:pt x="0" y="64"/>
                      <a:pt x="0" y="104"/>
                    </a:cubicBezTo>
                    <a:cubicBezTo>
                      <a:pt x="0" y="144"/>
                      <a:pt x="32" y="176"/>
                      <a:pt x="72" y="176"/>
                    </a:cubicBezTo>
                    <a:cubicBezTo>
                      <a:pt x="112" y="176"/>
                      <a:pt x="144" y="144"/>
                      <a:pt x="144" y="104"/>
                    </a:cubicBezTo>
                    <a:cubicBezTo>
                      <a:pt x="144" y="64"/>
                      <a:pt x="112" y="32"/>
                      <a:pt x="72" y="32"/>
                    </a:cubicBezTo>
                    <a:moveTo>
                      <a:pt x="72" y="168"/>
                    </a:moveTo>
                    <a:cubicBezTo>
                      <a:pt x="37" y="168"/>
                      <a:pt x="8" y="139"/>
                      <a:pt x="8" y="104"/>
                    </a:cubicBezTo>
                    <a:cubicBezTo>
                      <a:pt x="8" y="69"/>
                      <a:pt x="37" y="40"/>
                      <a:pt x="72" y="40"/>
                    </a:cubicBezTo>
                    <a:cubicBezTo>
                      <a:pt x="107" y="40"/>
                      <a:pt x="136" y="69"/>
                      <a:pt x="136" y="104"/>
                    </a:cubicBezTo>
                    <a:cubicBezTo>
                      <a:pt x="136" y="139"/>
                      <a:pt x="107" y="168"/>
                      <a:pt x="72" y="168"/>
                    </a:cubicBezTo>
                    <a:moveTo>
                      <a:pt x="104" y="0"/>
                    </a:moveTo>
                    <a:cubicBezTo>
                      <a:pt x="81" y="0"/>
                      <a:pt x="60" y="11"/>
                      <a:pt x="47" y="28"/>
                    </a:cubicBezTo>
                    <a:cubicBezTo>
                      <a:pt x="52" y="27"/>
                      <a:pt x="56" y="26"/>
                      <a:pt x="61" y="25"/>
                    </a:cubicBezTo>
                    <a:cubicBezTo>
                      <a:pt x="72" y="14"/>
                      <a:pt x="87" y="8"/>
                      <a:pt x="104" y="8"/>
                    </a:cubicBezTo>
                    <a:cubicBezTo>
                      <a:pt x="139" y="8"/>
                      <a:pt x="168" y="37"/>
                      <a:pt x="168" y="72"/>
                    </a:cubicBezTo>
                    <a:cubicBezTo>
                      <a:pt x="168" y="89"/>
                      <a:pt x="162" y="104"/>
                      <a:pt x="151" y="115"/>
                    </a:cubicBezTo>
                    <a:cubicBezTo>
                      <a:pt x="150" y="120"/>
                      <a:pt x="149" y="124"/>
                      <a:pt x="148" y="129"/>
                    </a:cubicBezTo>
                    <a:cubicBezTo>
                      <a:pt x="165" y="116"/>
                      <a:pt x="176" y="95"/>
                      <a:pt x="176" y="72"/>
                    </a:cubicBezTo>
                    <a:cubicBezTo>
                      <a:pt x="176" y="32"/>
                      <a:pt x="144" y="0"/>
                      <a:pt x="104" y="0"/>
                    </a:cubicBezTo>
                    <a:moveTo>
                      <a:pt x="84" y="104"/>
                    </a:moveTo>
                    <a:cubicBezTo>
                      <a:pt x="82" y="103"/>
                      <a:pt x="81" y="102"/>
                      <a:pt x="79" y="101"/>
                    </a:cubicBezTo>
                    <a:cubicBezTo>
                      <a:pt x="77" y="100"/>
                      <a:pt x="76" y="100"/>
                      <a:pt x="74" y="99"/>
                    </a:cubicBezTo>
                    <a:cubicBezTo>
                      <a:pt x="74" y="86"/>
                      <a:pt x="74" y="86"/>
                      <a:pt x="74" y="86"/>
                    </a:cubicBezTo>
                    <a:cubicBezTo>
                      <a:pt x="76" y="86"/>
                      <a:pt x="77" y="86"/>
                      <a:pt x="78" y="88"/>
                    </a:cubicBezTo>
                    <a:cubicBezTo>
                      <a:pt x="79" y="89"/>
                      <a:pt x="80" y="90"/>
                      <a:pt x="80" y="93"/>
                    </a:cubicBezTo>
                    <a:cubicBezTo>
                      <a:pt x="87" y="93"/>
                      <a:pt x="87" y="93"/>
                      <a:pt x="87" y="93"/>
                    </a:cubicBezTo>
                    <a:cubicBezTo>
                      <a:pt x="87" y="90"/>
                      <a:pt x="87" y="89"/>
                      <a:pt x="86" y="87"/>
                    </a:cubicBezTo>
                    <a:cubicBezTo>
                      <a:pt x="85" y="86"/>
                      <a:pt x="84" y="84"/>
                      <a:pt x="83" y="83"/>
                    </a:cubicBezTo>
                    <a:cubicBezTo>
                      <a:pt x="82" y="82"/>
                      <a:pt x="80" y="81"/>
                      <a:pt x="79" y="81"/>
                    </a:cubicBezTo>
                    <a:cubicBezTo>
                      <a:pt x="77" y="80"/>
                      <a:pt x="76" y="80"/>
                      <a:pt x="74" y="80"/>
                    </a:cubicBezTo>
                    <a:cubicBezTo>
                      <a:pt x="74" y="76"/>
                      <a:pt x="74" y="76"/>
                      <a:pt x="74" y="76"/>
                    </a:cubicBezTo>
                    <a:cubicBezTo>
                      <a:pt x="70" y="76"/>
                      <a:pt x="70" y="76"/>
                      <a:pt x="70" y="76"/>
                    </a:cubicBezTo>
                    <a:cubicBezTo>
                      <a:pt x="70" y="80"/>
                      <a:pt x="70" y="80"/>
                      <a:pt x="70" y="80"/>
                    </a:cubicBezTo>
                    <a:cubicBezTo>
                      <a:pt x="68" y="80"/>
                      <a:pt x="67" y="80"/>
                      <a:pt x="66" y="81"/>
                    </a:cubicBezTo>
                    <a:cubicBezTo>
                      <a:pt x="64" y="82"/>
                      <a:pt x="62" y="82"/>
                      <a:pt x="61" y="83"/>
                    </a:cubicBezTo>
                    <a:cubicBezTo>
                      <a:pt x="60" y="84"/>
                      <a:pt x="59" y="86"/>
                      <a:pt x="58" y="87"/>
                    </a:cubicBezTo>
                    <a:cubicBezTo>
                      <a:pt x="57" y="89"/>
                      <a:pt x="57" y="91"/>
                      <a:pt x="57" y="93"/>
                    </a:cubicBezTo>
                    <a:cubicBezTo>
                      <a:pt x="57" y="95"/>
                      <a:pt x="57" y="97"/>
                      <a:pt x="58" y="98"/>
                    </a:cubicBezTo>
                    <a:cubicBezTo>
                      <a:pt x="59" y="100"/>
                      <a:pt x="60" y="101"/>
                      <a:pt x="61" y="102"/>
                    </a:cubicBezTo>
                    <a:cubicBezTo>
                      <a:pt x="63" y="103"/>
                      <a:pt x="64" y="104"/>
                      <a:pt x="66" y="105"/>
                    </a:cubicBezTo>
                    <a:cubicBezTo>
                      <a:pt x="68" y="106"/>
                      <a:pt x="69" y="106"/>
                      <a:pt x="70" y="107"/>
                    </a:cubicBezTo>
                    <a:cubicBezTo>
                      <a:pt x="70" y="122"/>
                      <a:pt x="70" y="122"/>
                      <a:pt x="70" y="122"/>
                    </a:cubicBezTo>
                    <a:cubicBezTo>
                      <a:pt x="68" y="122"/>
                      <a:pt x="66" y="121"/>
                      <a:pt x="65" y="119"/>
                    </a:cubicBezTo>
                    <a:cubicBezTo>
                      <a:pt x="64" y="118"/>
                      <a:pt x="63" y="116"/>
                      <a:pt x="63" y="113"/>
                    </a:cubicBezTo>
                    <a:cubicBezTo>
                      <a:pt x="56" y="113"/>
                      <a:pt x="56" y="113"/>
                      <a:pt x="56" y="113"/>
                    </a:cubicBezTo>
                    <a:cubicBezTo>
                      <a:pt x="56" y="115"/>
                      <a:pt x="56" y="117"/>
                      <a:pt x="57" y="119"/>
                    </a:cubicBezTo>
                    <a:cubicBezTo>
                      <a:pt x="58" y="121"/>
                      <a:pt x="59" y="122"/>
                      <a:pt x="60" y="124"/>
                    </a:cubicBezTo>
                    <a:cubicBezTo>
                      <a:pt x="61" y="125"/>
                      <a:pt x="63" y="126"/>
                      <a:pt x="65" y="127"/>
                    </a:cubicBezTo>
                    <a:cubicBezTo>
                      <a:pt x="67" y="127"/>
                      <a:pt x="68" y="128"/>
                      <a:pt x="70" y="128"/>
                    </a:cubicBezTo>
                    <a:cubicBezTo>
                      <a:pt x="70" y="132"/>
                      <a:pt x="70" y="132"/>
                      <a:pt x="70" y="132"/>
                    </a:cubicBezTo>
                    <a:cubicBezTo>
                      <a:pt x="74" y="132"/>
                      <a:pt x="74" y="132"/>
                      <a:pt x="74" y="132"/>
                    </a:cubicBezTo>
                    <a:cubicBezTo>
                      <a:pt x="74" y="128"/>
                      <a:pt x="74" y="128"/>
                      <a:pt x="74" y="128"/>
                    </a:cubicBezTo>
                    <a:cubicBezTo>
                      <a:pt x="76" y="128"/>
                      <a:pt x="77" y="127"/>
                      <a:pt x="79" y="127"/>
                    </a:cubicBezTo>
                    <a:cubicBezTo>
                      <a:pt x="81" y="126"/>
                      <a:pt x="82" y="125"/>
                      <a:pt x="84" y="124"/>
                    </a:cubicBezTo>
                    <a:cubicBezTo>
                      <a:pt x="85" y="123"/>
                      <a:pt x="86" y="121"/>
                      <a:pt x="87" y="120"/>
                    </a:cubicBezTo>
                    <a:cubicBezTo>
                      <a:pt x="88" y="118"/>
                      <a:pt x="88" y="116"/>
                      <a:pt x="88" y="113"/>
                    </a:cubicBezTo>
                    <a:cubicBezTo>
                      <a:pt x="88" y="111"/>
                      <a:pt x="88" y="109"/>
                      <a:pt x="87" y="108"/>
                    </a:cubicBezTo>
                    <a:cubicBezTo>
                      <a:pt x="86" y="106"/>
                      <a:pt x="85" y="105"/>
                      <a:pt x="84" y="104"/>
                    </a:cubicBezTo>
                    <a:moveTo>
                      <a:pt x="70" y="99"/>
                    </a:moveTo>
                    <a:cubicBezTo>
                      <a:pt x="69" y="98"/>
                      <a:pt x="69" y="98"/>
                      <a:pt x="68" y="98"/>
                    </a:cubicBezTo>
                    <a:cubicBezTo>
                      <a:pt x="67" y="97"/>
                      <a:pt x="67" y="97"/>
                      <a:pt x="66" y="97"/>
                    </a:cubicBezTo>
                    <a:cubicBezTo>
                      <a:pt x="65" y="96"/>
                      <a:pt x="65" y="95"/>
                      <a:pt x="65" y="95"/>
                    </a:cubicBezTo>
                    <a:cubicBezTo>
                      <a:pt x="64" y="94"/>
                      <a:pt x="64" y="93"/>
                      <a:pt x="64" y="92"/>
                    </a:cubicBezTo>
                    <a:cubicBezTo>
                      <a:pt x="64" y="90"/>
                      <a:pt x="65" y="88"/>
                      <a:pt x="66" y="87"/>
                    </a:cubicBezTo>
                    <a:cubicBezTo>
                      <a:pt x="67" y="86"/>
                      <a:pt x="68" y="86"/>
                      <a:pt x="70" y="86"/>
                    </a:cubicBezTo>
                    <a:lnTo>
                      <a:pt x="70" y="99"/>
                    </a:lnTo>
                    <a:close/>
                    <a:moveTo>
                      <a:pt x="79" y="120"/>
                    </a:moveTo>
                    <a:cubicBezTo>
                      <a:pt x="78" y="121"/>
                      <a:pt x="76" y="122"/>
                      <a:pt x="74" y="122"/>
                    </a:cubicBezTo>
                    <a:cubicBezTo>
                      <a:pt x="74" y="107"/>
                      <a:pt x="74" y="107"/>
                      <a:pt x="74" y="107"/>
                    </a:cubicBezTo>
                    <a:cubicBezTo>
                      <a:pt x="75" y="107"/>
                      <a:pt x="75" y="108"/>
                      <a:pt x="76" y="108"/>
                    </a:cubicBezTo>
                    <a:cubicBezTo>
                      <a:pt x="77" y="108"/>
                      <a:pt x="78" y="109"/>
                      <a:pt x="79" y="109"/>
                    </a:cubicBezTo>
                    <a:cubicBezTo>
                      <a:pt x="79" y="110"/>
                      <a:pt x="80" y="111"/>
                      <a:pt x="80" y="111"/>
                    </a:cubicBezTo>
                    <a:cubicBezTo>
                      <a:pt x="81" y="112"/>
                      <a:pt x="81" y="113"/>
                      <a:pt x="81" y="114"/>
                    </a:cubicBezTo>
                    <a:cubicBezTo>
                      <a:pt x="81" y="117"/>
                      <a:pt x="80" y="119"/>
                      <a:pt x="79" y="1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en-US"/>
              </a:p>
            </p:txBody>
          </p:sp>
        </p:grpSp>
        <p:grpSp>
          <p:nvGrpSpPr>
            <p:cNvPr id="55" name="Group 54">
              <a:extLst>
                <a:ext uri="{FF2B5EF4-FFF2-40B4-BE49-F238E27FC236}">
                  <a16:creationId xmlns:a16="http://schemas.microsoft.com/office/drawing/2014/main" id="{9E39C498-F3DD-6492-FDF8-1FAD2241D0FB}"/>
                </a:ext>
              </a:extLst>
            </p:cNvPr>
            <p:cNvGrpSpPr/>
            <p:nvPr/>
          </p:nvGrpSpPr>
          <p:grpSpPr>
            <a:xfrm>
              <a:off x="2764965" y="2949361"/>
              <a:ext cx="1061717" cy="1061717"/>
              <a:chOff x="2893790" y="2744184"/>
              <a:chExt cx="1350000" cy="1350000"/>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D6E3930E-4AFA-97F9-227C-EE4C4675CB5C}"/>
                  </a:ext>
                </a:extLst>
              </p:cNvPr>
              <p:cNvSpPr/>
              <p:nvPr/>
            </p:nvSpPr>
            <p:spPr>
              <a:xfrm>
                <a:off x="2893790" y="2744184"/>
                <a:ext cx="1350000" cy="1350000"/>
              </a:xfrm>
              <a:prstGeom prst="ellipse">
                <a:avLst/>
              </a:prstGeom>
              <a:solidFill>
                <a:srgbClr val="329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161">
                <a:extLst>
                  <a:ext uri="{FF2B5EF4-FFF2-40B4-BE49-F238E27FC236}">
                    <a16:creationId xmlns:a16="http://schemas.microsoft.com/office/drawing/2014/main" id="{5D382E15-BE97-5AC4-8FD5-F5E900659BE1}"/>
                  </a:ext>
                </a:extLst>
              </p:cNvPr>
              <p:cNvSpPr>
                <a:spLocks noEditPoints="1"/>
              </p:cNvSpPr>
              <p:nvPr/>
            </p:nvSpPr>
            <p:spPr bwMode="auto">
              <a:xfrm>
                <a:off x="3131035" y="2926628"/>
                <a:ext cx="867392" cy="867392"/>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8 w 176"/>
                  <a:gd name="T19" fmla="*/ 147 h 176"/>
                  <a:gd name="T20" fmla="*/ 0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6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en-US"/>
              </a:p>
            </p:txBody>
          </p:sp>
        </p:grpSp>
        <p:sp>
          <p:nvSpPr>
            <p:cNvPr id="3079" name="TextBox 3078">
              <a:extLst>
                <a:ext uri="{FF2B5EF4-FFF2-40B4-BE49-F238E27FC236}">
                  <a16:creationId xmlns:a16="http://schemas.microsoft.com/office/drawing/2014/main" id="{AAF44D39-DF9E-0C4D-5272-80011776A1AA}"/>
                </a:ext>
              </a:extLst>
            </p:cNvPr>
            <p:cNvSpPr txBox="1"/>
            <p:nvPr/>
          </p:nvSpPr>
          <p:spPr>
            <a:xfrm>
              <a:off x="202923" y="1978124"/>
              <a:ext cx="2440418" cy="1285776"/>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t>Provide a robust quantitative approach for businesses and financial institutions to set nature positive goals and disclose progress. </a:t>
              </a:r>
            </a:p>
          </p:txBody>
        </p:sp>
        <p:sp>
          <p:nvSpPr>
            <p:cNvPr id="3091" name="TextBox 3090">
              <a:extLst>
                <a:ext uri="{FF2B5EF4-FFF2-40B4-BE49-F238E27FC236}">
                  <a16:creationId xmlns:a16="http://schemas.microsoft.com/office/drawing/2014/main" id="{E9B34086-87B1-7A26-9F5A-FEED92DD5CA4}"/>
                </a:ext>
              </a:extLst>
            </p:cNvPr>
            <p:cNvSpPr txBox="1"/>
            <p:nvPr/>
          </p:nvSpPr>
          <p:spPr>
            <a:xfrm>
              <a:off x="183632" y="4648206"/>
              <a:ext cx="2449582" cy="1155694"/>
            </a:xfrm>
            <a:prstGeom prst="roundRect">
              <a:avLst/>
            </a:prstGeom>
            <a:solidFill>
              <a:srgbClr val="329A7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lnSpc>
                  <a:spcPct val="115000"/>
                </a:lnSpc>
              </a:pPr>
              <a:r>
                <a:rPr lang="en-GB" sz="1300" dirty="0">
                  <a:latin typeface="Calibri" panose="020F0502020204030204" pitchFamily="34" charset="0"/>
                  <a:ea typeface="+mn-lt"/>
                  <a:cs typeface="Calibri" panose="020F0502020204030204" pitchFamily="34" charset="0"/>
                </a:rPr>
                <a:t>Enable ESG fund managers to measure and report on the nature alignment of their products</a:t>
              </a:r>
              <a:endParaRPr lang="en-GB" sz="13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89" name="TextBox 3088">
              <a:extLst>
                <a:ext uri="{FF2B5EF4-FFF2-40B4-BE49-F238E27FC236}">
                  <a16:creationId xmlns:a16="http://schemas.microsoft.com/office/drawing/2014/main" id="{F6DCBD3F-6727-DD81-A6B1-557AE786C9F9}"/>
                </a:ext>
              </a:extLst>
            </p:cNvPr>
            <p:cNvSpPr txBox="1"/>
            <p:nvPr/>
          </p:nvSpPr>
          <p:spPr>
            <a:xfrm>
              <a:off x="8245682" y="1978123"/>
              <a:ext cx="2449582" cy="1834989"/>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t>Show how far international policy frameworks under the UN CBD, UNFCCC, and other international agreements, as well as the GEF, are promoting greater nature-finance alignment in practice, and how and where they need to do more. </a:t>
              </a:r>
            </a:p>
          </p:txBody>
        </p:sp>
        <p:sp>
          <p:nvSpPr>
            <p:cNvPr id="3103" name="TextBox 3102">
              <a:extLst>
                <a:ext uri="{FF2B5EF4-FFF2-40B4-BE49-F238E27FC236}">
                  <a16:creationId xmlns:a16="http://schemas.microsoft.com/office/drawing/2014/main" id="{12659762-479E-3899-E4A0-E241240C8B18}"/>
                </a:ext>
              </a:extLst>
            </p:cNvPr>
            <p:cNvSpPr txBox="1"/>
            <p:nvPr/>
          </p:nvSpPr>
          <p:spPr>
            <a:xfrm>
              <a:off x="8245682" y="4035517"/>
              <a:ext cx="2449582" cy="1061717"/>
            </a:xfrm>
            <a:prstGeom prst="roundRect">
              <a:avLst/>
            </a:prstGeom>
            <a:solidFill>
              <a:srgbClr val="329A7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latin typeface="Calibri"/>
                  <a:cs typeface="Calibri"/>
                </a:rPr>
                <a:t>Allow for Regional and sectoral comparisons, and identify policy solutions to increase alignment</a:t>
              </a:r>
            </a:p>
          </p:txBody>
        </p:sp>
        <p:sp>
          <p:nvSpPr>
            <p:cNvPr id="3106" name="TextBox 3105">
              <a:extLst>
                <a:ext uri="{FF2B5EF4-FFF2-40B4-BE49-F238E27FC236}">
                  <a16:creationId xmlns:a16="http://schemas.microsoft.com/office/drawing/2014/main" id="{03FCB8A5-11CF-114F-AB63-B6F876DAE2C3}"/>
                </a:ext>
              </a:extLst>
            </p:cNvPr>
            <p:cNvSpPr txBox="1"/>
            <p:nvPr/>
          </p:nvSpPr>
          <p:spPr>
            <a:xfrm>
              <a:off x="4180027" y="1980471"/>
              <a:ext cx="2449582" cy="1834989"/>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latin typeface="Calibri"/>
                  <a:cs typeface="Calibri"/>
                </a:rPr>
                <a:t>Allow countries at all levels of economic development and richness of natural assets to assess how far their international and domestic policy commitments to nature positive alignment are being translated into action on the ground. </a:t>
              </a:r>
              <a:endParaRPr lang="en-GB" sz="1200" dirty="0"/>
            </a:p>
          </p:txBody>
        </p:sp>
        <p:sp>
          <p:nvSpPr>
            <p:cNvPr id="3107" name="TextBox 3106">
              <a:extLst>
                <a:ext uri="{FF2B5EF4-FFF2-40B4-BE49-F238E27FC236}">
                  <a16:creationId xmlns:a16="http://schemas.microsoft.com/office/drawing/2014/main" id="{43353B3A-8012-C2CC-C9AB-6E7C6D719F49}"/>
                </a:ext>
              </a:extLst>
            </p:cNvPr>
            <p:cNvSpPr txBox="1"/>
            <p:nvPr/>
          </p:nvSpPr>
          <p:spPr>
            <a:xfrm>
              <a:off x="4180027" y="4035517"/>
              <a:ext cx="2449582" cy="1387383"/>
            </a:xfrm>
            <a:prstGeom prst="roundRect">
              <a:avLst/>
            </a:prstGeom>
            <a:solidFill>
              <a:srgbClr val="329A7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latin typeface="Calibri"/>
                  <a:cs typeface="Calibri"/>
                </a:rPr>
                <a:t>Provide Civil society, academia and the media with new data and tools to hold countries and companies accountable</a:t>
              </a:r>
            </a:p>
          </p:txBody>
        </p:sp>
      </p:grpSp>
      <p:sp>
        <p:nvSpPr>
          <p:cNvPr id="3114" name="TextBox 3113">
            <a:extLst>
              <a:ext uri="{FF2B5EF4-FFF2-40B4-BE49-F238E27FC236}">
                <a16:creationId xmlns:a16="http://schemas.microsoft.com/office/drawing/2014/main" id="{BC27A2F2-7731-018A-4B4B-DC40D11776B0}"/>
              </a:ext>
            </a:extLst>
          </p:cNvPr>
          <p:cNvSpPr txBox="1"/>
          <p:nvPr/>
        </p:nvSpPr>
        <p:spPr>
          <a:xfrm>
            <a:off x="193759" y="3543306"/>
            <a:ext cx="2449582" cy="1155694"/>
          </a:xfrm>
          <a:prstGeom prst="roundRect">
            <a:avLst/>
          </a:prstGeom>
          <a:solidFill>
            <a:srgbClr val="85879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l">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Gain new insights on how to deploy capital into specific sectors, countries, and asset classes and so raise the nature-positive alignment of portfolios.</a:t>
            </a:r>
            <a:endParaRPr lang="en-GB"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Graphic 4">
            <a:extLst>
              <a:ext uri="{FF2B5EF4-FFF2-40B4-BE49-F238E27FC236}">
                <a16:creationId xmlns:a16="http://schemas.microsoft.com/office/drawing/2014/main" id="{ED57AD82-EAB6-DEC5-A406-AF22F29D73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2" y="6226660"/>
            <a:ext cx="1518718" cy="578937"/>
          </a:xfrm>
          <a:prstGeom prst="rect">
            <a:avLst/>
          </a:prstGeom>
        </p:spPr>
      </p:pic>
    </p:spTree>
    <p:extLst>
      <p:ext uri="{BB962C8B-B14F-4D97-AF65-F5344CB8AC3E}">
        <p14:creationId xmlns:p14="http://schemas.microsoft.com/office/powerpoint/2010/main" val="351000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ilhouette, night sky&#10;&#10;Description automatically generated">
            <a:extLst>
              <a:ext uri="{FF2B5EF4-FFF2-40B4-BE49-F238E27FC236}">
                <a16:creationId xmlns:a16="http://schemas.microsoft.com/office/drawing/2014/main" id="{4637823C-F3BF-09D2-4436-D2C383DE4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3" name="TextBox 2">
            <a:extLst>
              <a:ext uri="{FF2B5EF4-FFF2-40B4-BE49-F238E27FC236}">
                <a16:creationId xmlns:a16="http://schemas.microsoft.com/office/drawing/2014/main" id="{B4D16819-EDB2-A4EC-AF5C-4DDBAF95A393}"/>
              </a:ext>
            </a:extLst>
          </p:cNvPr>
          <p:cNvSpPr txBox="1"/>
          <p:nvPr/>
        </p:nvSpPr>
        <p:spPr>
          <a:xfrm>
            <a:off x="404890" y="1590763"/>
            <a:ext cx="3688260" cy="1184940"/>
          </a:xfrm>
          <a:prstGeom prst="rect">
            <a:avLst/>
          </a:prstGeom>
          <a:noFill/>
        </p:spPr>
        <p:txBody>
          <a:bodyPr wrap="square" rtlCol="0">
            <a:spAutoFit/>
          </a:bodyPr>
          <a:lstStyle/>
          <a:p>
            <a:pPr>
              <a:spcAft>
                <a:spcPts val="600"/>
              </a:spcAft>
              <a:buClr>
                <a:srgbClr val="000000"/>
              </a:buClr>
              <a:buSzPts val="1600"/>
              <a:defRPr/>
            </a:pPr>
            <a:endParaRPr lang="en-GB" sz="1400" dirty="0">
              <a:solidFill>
                <a:schemeClr val="bg1"/>
              </a:solidFill>
              <a:latin typeface="Montserrat Medium" pitchFamily="2" charset="77"/>
              <a:ea typeface="Calibri"/>
              <a:cs typeface="Calibri"/>
              <a:sym typeface="Calibri"/>
            </a:endParaRPr>
          </a:p>
          <a:p>
            <a:pPr>
              <a:spcAft>
                <a:spcPts val="600"/>
              </a:spcAft>
              <a:buClr>
                <a:srgbClr val="000000"/>
              </a:buClr>
              <a:buSzPts val="1600"/>
              <a:defRPr/>
            </a:pPr>
            <a:endParaRPr lang="en-GB" sz="1400" dirty="0">
              <a:solidFill>
                <a:schemeClr val="bg1"/>
              </a:solidFill>
              <a:latin typeface="Montserrat Medium" pitchFamily="2" charset="77"/>
              <a:ea typeface="Calibri"/>
              <a:cs typeface="Calibri"/>
              <a:sym typeface="Calibri"/>
            </a:endParaRPr>
          </a:p>
          <a:p>
            <a:pPr>
              <a:spcAft>
                <a:spcPts val="600"/>
              </a:spcAft>
              <a:buClr>
                <a:srgbClr val="000000"/>
              </a:buClr>
              <a:buSzPts val="1600"/>
              <a:defRPr/>
            </a:pPr>
            <a:endParaRPr lang="en-GB" sz="1400" dirty="0">
              <a:solidFill>
                <a:schemeClr val="bg1"/>
              </a:solidFill>
              <a:latin typeface="Montserrat Medium" pitchFamily="2" charset="77"/>
              <a:ea typeface="Calibri"/>
              <a:cs typeface="Calibri"/>
              <a:sym typeface="Calibri"/>
            </a:endParaRPr>
          </a:p>
          <a:p>
            <a:pPr>
              <a:spcAft>
                <a:spcPts val="600"/>
              </a:spcAft>
              <a:buClr>
                <a:srgbClr val="000000"/>
              </a:buClr>
              <a:buSzPts val="1600"/>
              <a:defRPr/>
            </a:pPr>
            <a:endParaRPr lang="en-GB" sz="1400" dirty="0">
              <a:solidFill>
                <a:schemeClr val="bg1"/>
              </a:solidFill>
              <a:latin typeface="Montserrat Medium" pitchFamily="2" charset="77"/>
              <a:ea typeface="Calibri"/>
              <a:cs typeface="Calibri"/>
              <a:sym typeface="Calibri"/>
            </a:endParaRPr>
          </a:p>
        </p:txBody>
      </p:sp>
      <p:sp>
        <p:nvSpPr>
          <p:cNvPr id="4" name="TextBox 3">
            <a:extLst>
              <a:ext uri="{FF2B5EF4-FFF2-40B4-BE49-F238E27FC236}">
                <a16:creationId xmlns:a16="http://schemas.microsoft.com/office/drawing/2014/main" id="{5C5C618D-D34C-5BB7-691D-4684435CB945}"/>
              </a:ext>
            </a:extLst>
          </p:cNvPr>
          <p:cNvSpPr txBox="1"/>
          <p:nvPr/>
        </p:nvSpPr>
        <p:spPr>
          <a:xfrm>
            <a:off x="-12700" y="6106762"/>
            <a:ext cx="12192779" cy="778368"/>
          </a:xfrm>
          <a:prstGeom prst="rect">
            <a:avLst/>
          </a:prstGeom>
          <a:solidFill>
            <a:srgbClr val="1E1F1E"/>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EA4EDD7F-409E-D10A-E87A-5DC8FE337051}"/>
              </a:ext>
            </a:extLst>
          </p:cNvPr>
          <p:cNvSpPr txBox="1"/>
          <p:nvPr/>
        </p:nvSpPr>
        <p:spPr>
          <a:xfrm>
            <a:off x="404890" y="6252291"/>
            <a:ext cx="9055952" cy="523220"/>
          </a:xfrm>
          <a:prstGeom prst="rect">
            <a:avLst/>
          </a:prstGeom>
          <a:noFill/>
        </p:spPr>
        <p:txBody>
          <a:bodyPr wrap="square">
            <a:spAutoFit/>
          </a:bodyPr>
          <a:lstStyle/>
          <a:p>
            <a:pPr algn="ctr"/>
            <a:r>
              <a:rPr lang="en-US" sz="1400" dirty="0">
                <a:solidFill>
                  <a:schemeClr val="bg1"/>
                </a:solidFill>
                <a:latin typeface="Montserrat Medium" pitchFamily="2" charset="77"/>
              </a:rPr>
              <a:t>At the core of the Dashboard will be a Global Alignment Index, which will provide an assessment of the overall alignment between global financial flows and nature positive outcomes. </a:t>
            </a:r>
          </a:p>
        </p:txBody>
      </p:sp>
      <p:sp>
        <p:nvSpPr>
          <p:cNvPr id="7" name="TextBox 6">
            <a:extLst>
              <a:ext uri="{FF2B5EF4-FFF2-40B4-BE49-F238E27FC236}">
                <a16:creationId xmlns:a16="http://schemas.microsoft.com/office/drawing/2014/main" id="{C0193634-B196-A669-ECC6-21E3C3FD15D9}"/>
              </a:ext>
            </a:extLst>
          </p:cNvPr>
          <p:cNvSpPr txBox="1"/>
          <p:nvPr/>
        </p:nvSpPr>
        <p:spPr>
          <a:xfrm>
            <a:off x="-38100" y="143537"/>
            <a:ext cx="12382500" cy="541174"/>
          </a:xfrm>
          <a:prstGeom prst="rect">
            <a:avLst/>
          </a:prstGeom>
          <a:noFill/>
        </p:spPr>
        <p:txBody>
          <a:bodyPr wrap="square">
            <a:spAutoFit/>
          </a:bodyPr>
          <a:lstStyle>
            <a:defPPr>
              <a:defRPr lang="en-US"/>
            </a:defPPr>
            <a:lvl1pPr algn="ctr">
              <a:lnSpc>
                <a:spcPts val="3500"/>
              </a:lnSpc>
              <a:buClr>
                <a:schemeClr val="dk1"/>
              </a:buClr>
              <a:buSzPts val="3500"/>
              <a:defRPr sz="3200">
                <a:solidFill>
                  <a:schemeClr val="bg1"/>
                </a:solidFill>
                <a:latin typeface="Montserrat ExtraBold" panose="00000900000000000000" pitchFamily="2" charset="0"/>
                <a:ea typeface="Montserrat ExtraBold"/>
                <a:cs typeface="Montserrat ExtraBold"/>
              </a:defRPr>
            </a:lvl1pPr>
          </a:lstStyle>
          <a:p>
            <a:pPr algn="l"/>
            <a:r>
              <a:rPr lang="en-GB" dirty="0">
                <a:sym typeface="Montserrat ExtraBold"/>
              </a:rPr>
              <a:t>TRACKING NATURE-ALIGNMENT OF FINANCIAL FLOWS</a:t>
            </a:r>
          </a:p>
        </p:txBody>
      </p:sp>
      <p:cxnSp>
        <p:nvCxnSpPr>
          <p:cNvPr id="9" name="Straight Connector 8">
            <a:extLst>
              <a:ext uri="{FF2B5EF4-FFF2-40B4-BE49-F238E27FC236}">
                <a16:creationId xmlns:a16="http://schemas.microsoft.com/office/drawing/2014/main" id="{324DDB8E-0C1C-D981-81D7-02D6B9CE302C}"/>
              </a:ext>
            </a:extLst>
          </p:cNvPr>
          <p:cNvCxnSpPr>
            <a:cxnSpLocks/>
          </p:cNvCxnSpPr>
          <p:nvPr/>
        </p:nvCxnSpPr>
        <p:spPr>
          <a:xfrm>
            <a:off x="-2" y="667434"/>
            <a:ext cx="12191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69C08A8-B184-53D5-B4AE-8AF49DBEFFA6}"/>
              </a:ext>
            </a:extLst>
          </p:cNvPr>
          <p:cNvPicPr>
            <a:picLocks noChangeAspect="1"/>
          </p:cNvPicPr>
          <p:nvPr/>
        </p:nvPicPr>
        <p:blipFill>
          <a:blip r:embed="rId4"/>
          <a:stretch>
            <a:fillRect/>
          </a:stretch>
        </p:blipFill>
        <p:spPr>
          <a:xfrm>
            <a:off x="3475846" y="1036225"/>
            <a:ext cx="8456905" cy="4231011"/>
          </a:xfrm>
          <a:prstGeom prst="rect">
            <a:avLst/>
          </a:prstGeom>
          <a:ln>
            <a:noFill/>
          </a:ln>
          <a:effectLst>
            <a:outerShdw blurRad="292100" dist="139700" dir="2700000" algn="tl" rotWithShape="0">
              <a:srgbClr val="333333">
                <a:alpha val="65000"/>
              </a:srgbClr>
            </a:outerShdw>
          </a:effectLst>
        </p:spPr>
      </p:pic>
      <p:sp>
        <p:nvSpPr>
          <p:cNvPr id="24" name="Rectangle: Rounded Corners 23">
            <a:extLst>
              <a:ext uri="{FF2B5EF4-FFF2-40B4-BE49-F238E27FC236}">
                <a16:creationId xmlns:a16="http://schemas.microsoft.com/office/drawing/2014/main" id="{8D7E5CDA-93D0-3C6C-7558-12B56DD3B242}"/>
              </a:ext>
            </a:extLst>
          </p:cNvPr>
          <p:cNvSpPr/>
          <p:nvPr/>
        </p:nvSpPr>
        <p:spPr>
          <a:xfrm>
            <a:off x="404111" y="1265247"/>
            <a:ext cx="2581244" cy="1328076"/>
          </a:xfrm>
          <a:prstGeom prst="roundRect">
            <a:avLst/>
          </a:prstGeom>
          <a:solidFill>
            <a:srgbClr val="475D6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000000"/>
              </a:buClr>
              <a:buSzPts val="1600"/>
            </a:pPr>
            <a:r>
              <a:rPr lang="en-GB" sz="1200" dirty="0">
                <a:solidFill>
                  <a:schemeClr val="bg1"/>
                </a:solidFill>
                <a:latin typeface="Montserrat Medium" pitchFamily="2" charset="77"/>
                <a:cs typeface="Calibri"/>
                <a:sym typeface="Calibri"/>
              </a:rPr>
              <a:t>Tools and approaches to measure the nature and scale of this misalignment are inconclusive and scarce.</a:t>
            </a:r>
          </a:p>
        </p:txBody>
      </p:sp>
      <p:sp>
        <p:nvSpPr>
          <p:cNvPr id="28" name="Rectangle: Rounded Corners 27">
            <a:extLst>
              <a:ext uri="{FF2B5EF4-FFF2-40B4-BE49-F238E27FC236}">
                <a16:creationId xmlns:a16="http://schemas.microsoft.com/office/drawing/2014/main" id="{3D13FFBB-C3E5-FD9D-6A38-C7D4E325BC49}"/>
              </a:ext>
            </a:extLst>
          </p:cNvPr>
          <p:cNvSpPr/>
          <p:nvPr/>
        </p:nvSpPr>
        <p:spPr>
          <a:xfrm>
            <a:off x="386773" y="3418260"/>
            <a:ext cx="2736571" cy="1328076"/>
          </a:xfrm>
          <a:prstGeom prst="roundRect">
            <a:avLst/>
          </a:prstGeom>
          <a:solidFill>
            <a:srgbClr val="224A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buClr>
                <a:srgbClr val="000000"/>
              </a:buClr>
              <a:buSzPts val="1600"/>
              <a:defRPr/>
            </a:pPr>
            <a:r>
              <a:rPr lang="en-GB" sz="1200" dirty="0" err="1">
                <a:solidFill>
                  <a:schemeClr val="bg1"/>
                </a:solidFill>
                <a:latin typeface="Montserrat Medium"/>
                <a:cs typeface="Calibri"/>
                <a:sym typeface="Calibri"/>
              </a:rPr>
              <a:t>NatureFinance</a:t>
            </a:r>
            <a:r>
              <a:rPr lang="en-GB" sz="1200" dirty="0">
                <a:solidFill>
                  <a:schemeClr val="bg1"/>
                </a:solidFill>
                <a:latin typeface="Montserrat Medium"/>
                <a:cs typeface="Calibri"/>
                <a:sym typeface="Calibri"/>
              </a:rPr>
              <a:t> aims to fill this gap through the development of an interactive dashboard and report on policy implications. </a:t>
            </a:r>
            <a:endParaRPr lang="en-US" sz="1100" dirty="0">
              <a:solidFill>
                <a:schemeClr val="bg1"/>
              </a:solidFill>
              <a:latin typeface="Montserrat" pitchFamily="2" charset="77"/>
            </a:endParaRPr>
          </a:p>
        </p:txBody>
      </p:sp>
      <p:pic>
        <p:nvPicPr>
          <p:cNvPr id="5" name="Graphic 4">
            <a:extLst>
              <a:ext uri="{FF2B5EF4-FFF2-40B4-BE49-F238E27FC236}">
                <a16:creationId xmlns:a16="http://schemas.microsoft.com/office/drawing/2014/main" id="{7A92F57E-5111-20E2-6EDE-8968A5924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48127" y="6190566"/>
            <a:ext cx="1994548" cy="667434"/>
          </a:xfrm>
          <a:prstGeom prst="rect">
            <a:avLst/>
          </a:prstGeom>
        </p:spPr>
      </p:pic>
    </p:spTree>
    <p:extLst>
      <p:ext uri="{BB962C8B-B14F-4D97-AF65-F5344CB8AC3E}">
        <p14:creationId xmlns:p14="http://schemas.microsoft.com/office/powerpoint/2010/main" val="30121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lhouette, night sky&#10;&#10;Description automatically generated">
            <a:extLst>
              <a:ext uri="{FF2B5EF4-FFF2-40B4-BE49-F238E27FC236}">
                <a16:creationId xmlns:a16="http://schemas.microsoft.com/office/drawing/2014/main" id="{CBFB5199-9D6E-E18F-6D9D-7E3EE9B1F8C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C68E4F0-D95C-50DD-C25B-B4BC2560818A}"/>
              </a:ext>
            </a:extLst>
          </p:cNvPr>
          <p:cNvSpPr txBox="1"/>
          <p:nvPr/>
        </p:nvSpPr>
        <p:spPr>
          <a:xfrm>
            <a:off x="0" y="143537"/>
            <a:ext cx="11924342" cy="541174"/>
          </a:xfrm>
          <a:prstGeom prst="rect">
            <a:avLst/>
          </a:prstGeom>
          <a:noFill/>
        </p:spPr>
        <p:txBody>
          <a:bodyPr wrap="square">
            <a:spAutoFit/>
          </a:bodyPr>
          <a:lstStyle/>
          <a:p>
            <a:pPr algn="ctr">
              <a:lnSpc>
                <a:spcPts val="3500"/>
              </a:lnSpc>
              <a:buClr>
                <a:schemeClr val="dk1"/>
              </a:buClr>
              <a:buSzPts val="3500"/>
            </a:pPr>
            <a:r>
              <a:rPr lang="en-GB" sz="3200" dirty="0">
                <a:solidFill>
                  <a:schemeClr val="bg1"/>
                </a:solidFill>
                <a:latin typeface="Montserrat ExtraBold" panose="00000900000000000000" pitchFamily="2" charset="0"/>
                <a:ea typeface="Montserrat ExtraBold"/>
                <a:cs typeface="Montserrat ExtraBold"/>
                <a:sym typeface="Montserrat ExtraBold"/>
              </a:rPr>
              <a:t>HOW WILL WE MEASURE AND REPORT?</a:t>
            </a:r>
            <a:endParaRPr lang="pt-BR" sz="3200" dirty="0">
              <a:solidFill>
                <a:schemeClr val="bg1"/>
              </a:solidFill>
              <a:latin typeface="Montserrat ExtraBold" panose="00000900000000000000" pitchFamily="2" charset="0"/>
              <a:ea typeface="Montserrat ExtraBold"/>
              <a:cs typeface="Montserrat ExtraBold"/>
            </a:endParaRPr>
          </a:p>
        </p:txBody>
      </p:sp>
      <p:cxnSp>
        <p:nvCxnSpPr>
          <p:cNvPr id="10" name="Straight Connector 9">
            <a:extLst>
              <a:ext uri="{FF2B5EF4-FFF2-40B4-BE49-F238E27FC236}">
                <a16:creationId xmlns:a16="http://schemas.microsoft.com/office/drawing/2014/main" id="{144A9A1E-7A0D-6667-9114-1EB5391E0A69}"/>
              </a:ext>
            </a:extLst>
          </p:cNvPr>
          <p:cNvCxnSpPr>
            <a:cxnSpLocks/>
          </p:cNvCxnSpPr>
          <p:nvPr/>
        </p:nvCxnSpPr>
        <p:spPr>
          <a:xfrm>
            <a:off x="-2" y="667434"/>
            <a:ext cx="12191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D98D0-3718-48E5-54D3-9E9F52F6F444}"/>
              </a:ext>
            </a:extLst>
          </p:cNvPr>
          <p:cNvSpPr txBox="1"/>
          <p:nvPr/>
        </p:nvSpPr>
        <p:spPr>
          <a:xfrm>
            <a:off x="1659262" y="746357"/>
            <a:ext cx="9463399" cy="584775"/>
          </a:xfrm>
          <a:prstGeom prst="rect">
            <a:avLst/>
          </a:prstGeom>
          <a:noFill/>
        </p:spPr>
        <p:txBody>
          <a:bodyPr wrap="square">
            <a:spAutoFit/>
          </a:bodyPr>
          <a:lstStyle/>
          <a:p>
            <a:r>
              <a:rPr lang="pt-BR" sz="1600" dirty="0">
                <a:solidFill>
                  <a:schemeClr val="bg1"/>
                </a:solidFill>
                <a:latin typeface="Calibri" panose="020F0502020204030204" pitchFamily="34" charset="0"/>
                <a:ea typeface="Arial"/>
                <a:cs typeface="Calibri" panose="020F0502020204030204" pitchFamily="34" charset="0"/>
              </a:rPr>
              <a:t>An </a:t>
            </a:r>
            <a:r>
              <a:rPr lang="pt-BR" sz="1600" b="1" dirty="0">
                <a:solidFill>
                  <a:srgbClr val="00B050"/>
                </a:solidFill>
                <a:latin typeface="Calibri" panose="020F0502020204030204" pitchFamily="34" charset="0"/>
                <a:ea typeface="Arial"/>
                <a:cs typeface="Calibri" panose="020F0502020204030204" pitchFamily="34" charset="0"/>
              </a:rPr>
              <a:t>Index</a:t>
            </a:r>
            <a:r>
              <a:rPr lang="pt-BR" sz="1600" dirty="0">
                <a:solidFill>
                  <a:schemeClr val="bg1"/>
                </a:solidFill>
                <a:latin typeface="Calibri" panose="020F0502020204030204" pitchFamily="34" charset="0"/>
                <a:ea typeface="Arial"/>
                <a:cs typeface="Calibri" panose="020F0502020204030204" pitchFamily="34" charset="0"/>
              </a:rPr>
              <a:t>, </a:t>
            </a:r>
            <a:r>
              <a:rPr lang="pt-BR" sz="1600" b="1" dirty="0">
                <a:solidFill>
                  <a:srgbClr val="00B050"/>
                </a:solidFill>
                <a:latin typeface="Calibri" panose="020F0502020204030204" pitchFamily="34" charset="0"/>
                <a:ea typeface="Arial"/>
                <a:cs typeface="Calibri" panose="020F0502020204030204" pitchFamily="34" charset="0"/>
              </a:rPr>
              <a:t>Dashboard</a:t>
            </a:r>
            <a:r>
              <a:rPr lang="pt-BR" sz="1600" dirty="0">
                <a:solidFill>
                  <a:schemeClr val="bg1"/>
                </a:solidFill>
                <a:latin typeface="Calibri" panose="020F0502020204030204" pitchFamily="34" charset="0"/>
                <a:ea typeface="Arial"/>
                <a:cs typeface="Calibri" panose="020F0502020204030204" pitchFamily="34" charset="0"/>
              </a:rPr>
              <a:t>, and </a:t>
            </a:r>
            <a:r>
              <a:rPr lang="pt-BR" sz="1600" b="1" dirty="0">
                <a:solidFill>
                  <a:srgbClr val="00B050"/>
                </a:solidFill>
                <a:latin typeface="Calibri" panose="020F0502020204030204" pitchFamily="34" charset="0"/>
                <a:ea typeface="Arial"/>
                <a:cs typeface="Calibri" panose="020F0502020204030204" pitchFamily="34" charset="0"/>
              </a:rPr>
              <a:t>Policy</a:t>
            </a:r>
            <a:r>
              <a:rPr lang="pt-BR" sz="1600" dirty="0">
                <a:solidFill>
                  <a:srgbClr val="00B050"/>
                </a:solidFill>
                <a:latin typeface="Calibri" panose="020F0502020204030204" pitchFamily="34" charset="0"/>
                <a:ea typeface="Arial"/>
                <a:cs typeface="Calibri" panose="020F0502020204030204" pitchFamily="34" charset="0"/>
              </a:rPr>
              <a:t> </a:t>
            </a:r>
            <a:r>
              <a:rPr lang="pt-BR" sz="1600" b="1" dirty="0">
                <a:solidFill>
                  <a:srgbClr val="00B050"/>
                </a:solidFill>
                <a:latin typeface="Calibri" panose="020F0502020204030204" pitchFamily="34" charset="0"/>
                <a:ea typeface="Arial"/>
                <a:cs typeface="Calibri" panose="020F0502020204030204" pitchFamily="34" charset="0"/>
              </a:rPr>
              <a:t>Report </a:t>
            </a:r>
            <a:r>
              <a:rPr lang="pt-BR" sz="1600" dirty="0">
                <a:solidFill>
                  <a:schemeClr val="bg1"/>
                </a:solidFill>
                <a:latin typeface="Calibri" panose="020F0502020204030204" pitchFamily="34" charset="0"/>
                <a:ea typeface="Arial"/>
                <a:cs typeface="Calibri" panose="020F0502020204030204" pitchFamily="34" charset="0"/>
              </a:rPr>
              <a:t>will be created, applicable across international, national and corporate balance sheet levels, with options for online interrogation of the data at diferent levels of granularity.</a:t>
            </a:r>
            <a:endParaRPr lang="en-US" sz="1600" dirty="0">
              <a:solidFill>
                <a:schemeClr val="bg1"/>
              </a:solidFill>
              <a:latin typeface="Calibri" panose="020F0502020204030204" pitchFamily="34" charset="0"/>
              <a:cs typeface="Calibri" panose="020F0502020204030204" pitchFamily="34" charset="0"/>
            </a:endParaRPr>
          </a:p>
        </p:txBody>
      </p:sp>
      <p:grpSp>
        <p:nvGrpSpPr>
          <p:cNvPr id="69" name="Group 68">
            <a:extLst>
              <a:ext uri="{FF2B5EF4-FFF2-40B4-BE49-F238E27FC236}">
                <a16:creationId xmlns:a16="http://schemas.microsoft.com/office/drawing/2014/main" id="{B63F246C-0002-29E1-58FD-2615D09C7747}"/>
              </a:ext>
            </a:extLst>
          </p:cNvPr>
          <p:cNvGrpSpPr/>
          <p:nvPr/>
        </p:nvGrpSpPr>
        <p:grpSpPr>
          <a:xfrm>
            <a:off x="1615770" y="1486902"/>
            <a:ext cx="9490335" cy="4655052"/>
            <a:chOff x="1646562" y="1392137"/>
            <a:chExt cx="9490335" cy="4655052"/>
          </a:xfrm>
        </p:grpSpPr>
        <p:grpSp>
          <p:nvGrpSpPr>
            <p:cNvPr id="67" name="Group 66">
              <a:extLst>
                <a:ext uri="{FF2B5EF4-FFF2-40B4-BE49-F238E27FC236}">
                  <a16:creationId xmlns:a16="http://schemas.microsoft.com/office/drawing/2014/main" id="{2AD74551-9980-D74D-E44D-9B37D4651A8D}"/>
                </a:ext>
              </a:extLst>
            </p:cNvPr>
            <p:cNvGrpSpPr/>
            <p:nvPr/>
          </p:nvGrpSpPr>
          <p:grpSpPr>
            <a:xfrm>
              <a:off x="1646562" y="1392137"/>
              <a:ext cx="9490335" cy="4655052"/>
              <a:chOff x="1646562" y="1392137"/>
              <a:chExt cx="9490335" cy="4655052"/>
            </a:xfrm>
          </p:grpSpPr>
          <p:grpSp>
            <p:nvGrpSpPr>
              <p:cNvPr id="61" name="Group 60">
                <a:extLst>
                  <a:ext uri="{FF2B5EF4-FFF2-40B4-BE49-F238E27FC236}">
                    <a16:creationId xmlns:a16="http://schemas.microsoft.com/office/drawing/2014/main" id="{05C80CE5-27BC-3F82-5088-78C298EBCE8B}"/>
                  </a:ext>
                </a:extLst>
              </p:cNvPr>
              <p:cNvGrpSpPr/>
              <p:nvPr/>
            </p:nvGrpSpPr>
            <p:grpSpPr>
              <a:xfrm>
                <a:off x="1646562" y="1392137"/>
                <a:ext cx="9490335" cy="4655052"/>
                <a:chOff x="1570362" y="1136148"/>
                <a:chExt cx="9490335" cy="4655052"/>
              </a:xfrm>
            </p:grpSpPr>
            <p:grpSp>
              <p:nvGrpSpPr>
                <p:cNvPr id="52" name="Group 51">
                  <a:extLst>
                    <a:ext uri="{FF2B5EF4-FFF2-40B4-BE49-F238E27FC236}">
                      <a16:creationId xmlns:a16="http://schemas.microsoft.com/office/drawing/2014/main" id="{B94ACCC7-8FEC-254F-2DDD-B4A72D39B2BB}"/>
                    </a:ext>
                  </a:extLst>
                </p:cNvPr>
                <p:cNvGrpSpPr/>
                <p:nvPr/>
              </p:nvGrpSpPr>
              <p:grpSpPr>
                <a:xfrm>
                  <a:off x="1570362" y="1136148"/>
                  <a:ext cx="2833900" cy="4655052"/>
                  <a:chOff x="1570362" y="1136148"/>
                  <a:chExt cx="2833900" cy="4655052"/>
                </a:xfrm>
              </p:grpSpPr>
              <p:grpSp>
                <p:nvGrpSpPr>
                  <p:cNvPr id="36" name="Group 35">
                    <a:extLst>
                      <a:ext uri="{FF2B5EF4-FFF2-40B4-BE49-F238E27FC236}">
                        <a16:creationId xmlns:a16="http://schemas.microsoft.com/office/drawing/2014/main" id="{5E216880-8998-4862-A455-FFF58453C3B0}"/>
                      </a:ext>
                    </a:extLst>
                  </p:cNvPr>
                  <p:cNvGrpSpPr/>
                  <p:nvPr/>
                </p:nvGrpSpPr>
                <p:grpSpPr>
                  <a:xfrm>
                    <a:off x="1570362" y="1136148"/>
                    <a:ext cx="2833900" cy="4655052"/>
                    <a:chOff x="646117" y="1191332"/>
                    <a:chExt cx="2833900" cy="4655052"/>
                  </a:xfrm>
                </p:grpSpPr>
                <p:sp>
                  <p:nvSpPr>
                    <p:cNvPr id="13" name="Rectangle: Rounded Corners 12">
                      <a:extLst>
                        <a:ext uri="{FF2B5EF4-FFF2-40B4-BE49-F238E27FC236}">
                          <a16:creationId xmlns:a16="http://schemas.microsoft.com/office/drawing/2014/main" id="{7C2EC31A-31F3-2982-54D0-0935AF39F02D}"/>
                        </a:ext>
                      </a:extLst>
                    </p:cNvPr>
                    <p:cNvSpPr/>
                    <p:nvPr/>
                  </p:nvSpPr>
                  <p:spPr>
                    <a:xfrm>
                      <a:off x="646117" y="1191332"/>
                      <a:ext cx="2833900" cy="4655052"/>
                    </a:xfrm>
                    <a:prstGeom prst="roundRect">
                      <a:avLst/>
                    </a:prstGeom>
                    <a:solidFill>
                      <a:srgbClr val="475D6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15" name="Oval 14">
                      <a:extLst>
                        <a:ext uri="{FF2B5EF4-FFF2-40B4-BE49-F238E27FC236}">
                          <a16:creationId xmlns:a16="http://schemas.microsoft.com/office/drawing/2014/main" id="{7B0E7CA8-9487-A494-7260-57217C3534A4}"/>
                        </a:ext>
                      </a:extLst>
                    </p:cNvPr>
                    <p:cNvSpPr/>
                    <p:nvPr/>
                  </p:nvSpPr>
                  <p:spPr>
                    <a:xfrm>
                      <a:off x="842183" y="1334869"/>
                      <a:ext cx="846917" cy="846917"/>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2" name="TextBox 41">
                    <a:extLst>
                      <a:ext uri="{FF2B5EF4-FFF2-40B4-BE49-F238E27FC236}">
                        <a16:creationId xmlns:a16="http://schemas.microsoft.com/office/drawing/2014/main" id="{39F3FA30-A977-44E5-C912-3C83A290A631}"/>
                      </a:ext>
                    </a:extLst>
                  </p:cNvPr>
                  <p:cNvSpPr txBox="1"/>
                  <p:nvPr/>
                </p:nvSpPr>
                <p:spPr>
                  <a:xfrm>
                    <a:off x="2446340" y="1409485"/>
                    <a:ext cx="1790918" cy="461665"/>
                  </a:xfrm>
                  <a:prstGeom prst="rect">
                    <a:avLst/>
                  </a:prstGeom>
                  <a:noFill/>
                </p:spPr>
                <p:txBody>
                  <a:bodyPr wrap="square">
                    <a:spAutoFit/>
                  </a:bodyPr>
                  <a:lstStyle/>
                  <a:p>
                    <a:pPr algn="ctr"/>
                    <a:r>
                      <a:rPr lang="en-GB" sz="2400" b="1" dirty="0">
                        <a:solidFill>
                          <a:schemeClr val="bg1"/>
                        </a:solidFill>
                        <a:latin typeface="Calibri" panose="020F0502020204030204" pitchFamily="34" charset="0"/>
                        <a:cs typeface="Calibri" panose="020F0502020204030204" pitchFamily="34" charset="0"/>
                      </a:rPr>
                      <a:t>INDEX</a:t>
                    </a:r>
                  </a:p>
                </p:txBody>
              </p:sp>
            </p:grpSp>
            <p:grpSp>
              <p:nvGrpSpPr>
                <p:cNvPr id="51" name="Group 50">
                  <a:extLst>
                    <a:ext uri="{FF2B5EF4-FFF2-40B4-BE49-F238E27FC236}">
                      <a16:creationId xmlns:a16="http://schemas.microsoft.com/office/drawing/2014/main" id="{C7F5FFFA-B9DD-2E66-9A9E-A628049197EB}"/>
                    </a:ext>
                  </a:extLst>
                </p:cNvPr>
                <p:cNvGrpSpPr/>
                <p:nvPr/>
              </p:nvGrpSpPr>
              <p:grpSpPr>
                <a:xfrm>
                  <a:off x="4887239" y="1136148"/>
                  <a:ext cx="2962121" cy="4655052"/>
                  <a:chOff x="4887239" y="1136148"/>
                  <a:chExt cx="2962121" cy="4655052"/>
                </a:xfrm>
              </p:grpSpPr>
              <p:grpSp>
                <p:nvGrpSpPr>
                  <p:cNvPr id="38" name="Group 37">
                    <a:extLst>
                      <a:ext uri="{FF2B5EF4-FFF2-40B4-BE49-F238E27FC236}">
                        <a16:creationId xmlns:a16="http://schemas.microsoft.com/office/drawing/2014/main" id="{0A218F44-BD8E-D112-2094-212B2159ABCE}"/>
                      </a:ext>
                    </a:extLst>
                  </p:cNvPr>
                  <p:cNvGrpSpPr/>
                  <p:nvPr/>
                </p:nvGrpSpPr>
                <p:grpSpPr>
                  <a:xfrm>
                    <a:off x="4887239" y="1136148"/>
                    <a:ext cx="2833900" cy="4655052"/>
                    <a:chOff x="3771481" y="1191332"/>
                    <a:chExt cx="2833900" cy="4655052"/>
                  </a:xfrm>
                </p:grpSpPr>
                <p:sp>
                  <p:nvSpPr>
                    <p:cNvPr id="17" name="Rectangle: Rounded Corners 16">
                      <a:extLst>
                        <a:ext uri="{FF2B5EF4-FFF2-40B4-BE49-F238E27FC236}">
                          <a16:creationId xmlns:a16="http://schemas.microsoft.com/office/drawing/2014/main" id="{95B0F690-35CC-C561-C201-60D1CFBD70AE}"/>
                        </a:ext>
                      </a:extLst>
                    </p:cNvPr>
                    <p:cNvSpPr/>
                    <p:nvPr/>
                  </p:nvSpPr>
                  <p:spPr>
                    <a:xfrm>
                      <a:off x="3771481" y="1191332"/>
                      <a:ext cx="2833900" cy="4655052"/>
                    </a:xfrm>
                    <a:prstGeom prst="roundRect">
                      <a:avLst/>
                    </a:prstGeom>
                    <a:solidFill>
                      <a:srgbClr val="2E635E"/>
                    </a:solidFill>
                    <a:ln>
                      <a:noFill/>
                    </a:ln>
                    <a:effectLst/>
                  </p:spPr>
                  <p:txBody>
                    <a:bodyPr wrap="none" anchor="ctr"/>
                    <a:lstStyle/>
                    <a:p>
                      <a:pPr defTabSz="1828434"/>
                      <a:endParaRPr lang="en-GB" sz="2400" dirty="0">
                        <a:solidFill>
                          <a:schemeClr val="tx1"/>
                        </a:solidFill>
                        <a:latin typeface="DM Sans" pitchFamily="2" charset="77"/>
                      </a:endParaRPr>
                    </a:p>
                  </p:txBody>
                </p:sp>
                <p:sp>
                  <p:nvSpPr>
                    <p:cNvPr id="33" name="Oval 32">
                      <a:extLst>
                        <a:ext uri="{FF2B5EF4-FFF2-40B4-BE49-F238E27FC236}">
                          <a16:creationId xmlns:a16="http://schemas.microsoft.com/office/drawing/2014/main" id="{F0A95F00-3732-7B71-D52C-808163EE1841}"/>
                        </a:ext>
                      </a:extLst>
                    </p:cNvPr>
                    <p:cNvSpPr/>
                    <p:nvPr/>
                  </p:nvSpPr>
                  <p:spPr>
                    <a:xfrm>
                      <a:off x="3952017" y="1331212"/>
                      <a:ext cx="846917" cy="846917"/>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4" name="TextBox 43">
                    <a:extLst>
                      <a:ext uri="{FF2B5EF4-FFF2-40B4-BE49-F238E27FC236}">
                        <a16:creationId xmlns:a16="http://schemas.microsoft.com/office/drawing/2014/main" id="{5FD7DAAE-B1B7-66F8-1386-775BEFBDE69E}"/>
                      </a:ext>
                    </a:extLst>
                  </p:cNvPr>
                  <p:cNvSpPr txBox="1"/>
                  <p:nvPr/>
                </p:nvSpPr>
                <p:spPr>
                  <a:xfrm>
                    <a:off x="5740400" y="1422185"/>
                    <a:ext cx="2108960" cy="461665"/>
                  </a:xfrm>
                  <a:prstGeom prst="rect">
                    <a:avLst/>
                  </a:prstGeom>
                  <a:noFill/>
                </p:spPr>
                <p:txBody>
                  <a:bodyPr wrap="square">
                    <a:spAutoFit/>
                  </a:bodyPr>
                  <a:lstStyle/>
                  <a:p>
                    <a:pPr algn="ctr"/>
                    <a:r>
                      <a:rPr lang="en-GB" sz="2400" b="1" dirty="0">
                        <a:solidFill>
                          <a:schemeClr val="bg1"/>
                        </a:solidFill>
                        <a:latin typeface="Calibri" panose="020F0502020204030204" pitchFamily="34" charset="0"/>
                        <a:cs typeface="Calibri" panose="020F0502020204030204" pitchFamily="34" charset="0"/>
                      </a:rPr>
                      <a:t>DASHBOARD</a:t>
                    </a:r>
                  </a:p>
                </p:txBody>
              </p:sp>
            </p:grpSp>
            <p:grpSp>
              <p:nvGrpSpPr>
                <p:cNvPr id="50" name="Group 49">
                  <a:extLst>
                    <a:ext uri="{FF2B5EF4-FFF2-40B4-BE49-F238E27FC236}">
                      <a16:creationId xmlns:a16="http://schemas.microsoft.com/office/drawing/2014/main" id="{CC356C8A-E2F9-D484-DB94-B864CEEFD8FA}"/>
                    </a:ext>
                  </a:extLst>
                </p:cNvPr>
                <p:cNvGrpSpPr/>
                <p:nvPr/>
              </p:nvGrpSpPr>
              <p:grpSpPr>
                <a:xfrm>
                  <a:off x="8199861" y="1136148"/>
                  <a:ext cx="2860836" cy="4655052"/>
                  <a:chOff x="8199861" y="1136148"/>
                  <a:chExt cx="2860836" cy="4655052"/>
                </a:xfrm>
              </p:grpSpPr>
              <p:grpSp>
                <p:nvGrpSpPr>
                  <p:cNvPr id="40" name="Group 39">
                    <a:extLst>
                      <a:ext uri="{FF2B5EF4-FFF2-40B4-BE49-F238E27FC236}">
                        <a16:creationId xmlns:a16="http://schemas.microsoft.com/office/drawing/2014/main" id="{820CA0C4-E96D-AE2A-FA55-C06451942D45}"/>
                      </a:ext>
                    </a:extLst>
                  </p:cNvPr>
                  <p:cNvGrpSpPr/>
                  <p:nvPr/>
                </p:nvGrpSpPr>
                <p:grpSpPr>
                  <a:xfrm>
                    <a:off x="8199861" y="1136148"/>
                    <a:ext cx="2833900" cy="4655052"/>
                    <a:chOff x="8199861" y="1136148"/>
                    <a:chExt cx="2833900" cy="4655052"/>
                  </a:xfrm>
                </p:grpSpPr>
                <p:sp>
                  <p:nvSpPr>
                    <p:cNvPr id="19" name="Rectangle: Rounded Corners 18">
                      <a:extLst>
                        <a:ext uri="{FF2B5EF4-FFF2-40B4-BE49-F238E27FC236}">
                          <a16:creationId xmlns:a16="http://schemas.microsoft.com/office/drawing/2014/main" id="{1F915948-511D-6D37-EC51-F000BFAA151D}"/>
                        </a:ext>
                      </a:extLst>
                    </p:cNvPr>
                    <p:cNvSpPr/>
                    <p:nvPr/>
                  </p:nvSpPr>
                  <p:spPr>
                    <a:xfrm>
                      <a:off x="8199861" y="1136148"/>
                      <a:ext cx="2833900" cy="46550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3808716D-F998-F308-7B6C-A249D6417EC7}"/>
                        </a:ext>
                      </a:extLst>
                    </p:cNvPr>
                    <p:cNvSpPr/>
                    <p:nvPr/>
                  </p:nvSpPr>
                  <p:spPr>
                    <a:xfrm>
                      <a:off x="8397017" y="1290037"/>
                      <a:ext cx="846917" cy="846917"/>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49" name="Group 48">
                    <a:extLst>
                      <a:ext uri="{FF2B5EF4-FFF2-40B4-BE49-F238E27FC236}">
                        <a16:creationId xmlns:a16="http://schemas.microsoft.com/office/drawing/2014/main" id="{A79F1852-CC01-D999-2249-35127A76CFE6}"/>
                      </a:ext>
                    </a:extLst>
                  </p:cNvPr>
                  <p:cNvGrpSpPr/>
                  <p:nvPr/>
                </p:nvGrpSpPr>
                <p:grpSpPr>
                  <a:xfrm>
                    <a:off x="9188971" y="1409485"/>
                    <a:ext cx="1871726" cy="581113"/>
                    <a:chOff x="9188971" y="1409485"/>
                    <a:chExt cx="1871726" cy="581113"/>
                  </a:xfrm>
                </p:grpSpPr>
                <p:sp>
                  <p:nvSpPr>
                    <p:cNvPr id="46" name="TextBox 45">
                      <a:extLst>
                        <a:ext uri="{FF2B5EF4-FFF2-40B4-BE49-F238E27FC236}">
                          <a16:creationId xmlns:a16="http://schemas.microsoft.com/office/drawing/2014/main" id="{0E50047A-68D0-2F96-58ED-6E9DF7A46C96}"/>
                        </a:ext>
                      </a:extLst>
                    </p:cNvPr>
                    <p:cNvSpPr txBox="1"/>
                    <p:nvPr/>
                  </p:nvSpPr>
                  <p:spPr>
                    <a:xfrm>
                      <a:off x="9188971" y="1409485"/>
                      <a:ext cx="1790918" cy="461665"/>
                    </a:xfrm>
                    <a:prstGeom prst="rect">
                      <a:avLst/>
                    </a:prstGeom>
                    <a:noFill/>
                  </p:spPr>
                  <p:txBody>
                    <a:bodyPr wrap="square">
                      <a:spAutoFit/>
                    </a:bodyPr>
                    <a:lstStyle/>
                    <a:p>
                      <a:pPr algn="ctr"/>
                      <a:r>
                        <a:rPr lang="en-GB" sz="2400" b="1" dirty="0">
                          <a:solidFill>
                            <a:schemeClr val="bg1"/>
                          </a:solidFill>
                          <a:latin typeface="Calibri" panose="020F0502020204030204" pitchFamily="34" charset="0"/>
                          <a:cs typeface="Calibri" panose="020F0502020204030204" pitchFamily="34" charset="0"/>
                        </a:rPr>
                        <a:t>POLICY</a:t>
                      </a:r>
                    </a:p>
                  </p:txBody>
                </p:sp>
                <p:sp>
                  <p:nvSpPr>
                    <p:cNvPr id="48" name="TextBox 47">
                      <a:extLst>
                        <a:ext uri="{FF2B5EF4-FFF2-40B4-BE49-F238E27FC236}">
                          <a16:creationId xmlns:a16="http://schemas.microsoft.com/office/drawing/2014/main" id="{96F08ADF-F6C7-47D2-3885-265449C50333}"/>
                        </a:ext>
                      </a:extLst>
                    </p:cNvPr>
                    <p:cNvSpPr txBox="1"/>
                    <p:nvPr/>
                  </p:nvSpPr>
                  <p:spPr>
                    <a:xfrm>
                      <a:off x="9269779" y="1682821"/>
                      <a:ext cx="1790918" cy="307777"/>
                    </a:xfrm>
                    <a:prstGeom prst="rect">
                      <a:avLst/>
                    </a:prstGeom>
                    <a:noFill/>
                  </p:spPr>
                  <p:txBody>
                    <a:bodyPr wrap="square">
                      <a:spAutoFit/>
                    </a:bodyPr>
                    <a:lstStyle/>
                    <a:p>
                      <a:pPr algn="ctr"/>
                      <a:r>
                        <a:rPr lang="en-GB" sz="1400" b="1" dirty="0">
                          <a:solidFill>
                            <a:schemeClr val="bg1"/>
                          </a:solidFill>
                          <a:latin typeface="Calibri" panose="020F0502020204030204" pitchFamily="34" charset="0"/>
                          <a:cs typeface="Calibri" panose="020F0502020204030204" pitchFamily="34" charset="0"/>
                        </a:rPr>
                        <a:t>RECOMMENDATIONS</a:t>
                      </a:r>
                    </a:p>
                  </p:txBody>
                </p:sp>
              </p:grpSp>
            </p:grpSp>
            <p:sp>
              <p:nvSpPr>
                <p:cNvPr id="54" name="TextBox 53">
                  <a:extLst>
                    <a:ext uri="{FF2B5EF4-FFF2-40B4-BE49-F238E27FC236}">
                      <a16:creationId xmlns:a16="http://schemas.microsoft.com/office/drawing/2014/main" id="{AA9E73EE-9C60-15A6-71E4-FEE2854FE891}"/>
                    </a:ext>
                  </a:extLst>
                </p:cNvPr>
                <p:cNvSpPr txBox="1"/>
                <p:nvPr/>
              </p:nvSpPr>
              <p:spPr>
                <a:xfrm>
                  <a:off x="1766428" y="2286253"/>
                  <a:ext cx="2440418" cy="2933264"/>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lvl="0">
                    <a:lnSpc>
                      <a:spcPct val="115000"/>
                    </a:lnSpc>
                    <a:defRPr sz="1400">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Clr>
                      <a:srgbClr val="595959"/>
                    </a:buClr>
                    <a:buSzPts val="1800"/>
                    <a:buFont typeface="Wingdings" panose="05000000000000000000" pitchFamily="2" charset="2"/>
                    <a:buChar char="§"/>
                  </a:pPr>
                  <a:r>
                    <a:rPr lang="en-GB" sz="1300" dirty="0">
                      <a:solidFill>
                        <a:schemeClr val="bg1"/>
                      </a:solidFill>
                      <a:latin typeface="Calibri"/>
                      <a:cs typeface="Calibri"/>
                    </a:rPr>
                    <a:t>A </a:t>
                  </a:r>
                  <a:r>
                    <a:rPr lang="en-GB" sz="1300" b="1" dirty="0">
                      <a:solidFill>
                        <a:srgbClr val="2F3E46"/>
                      </a:solidFill>
                      <a:effectLst/>
                      <a:latin typeface="Calibri"/>
                      <a:ea typeface="Calibri" panose="020F0502020204030204" pitchFamily="34" charset="0"/>
                      <a:cs typeface="Calibri"/>
                    </a:rPr>
                    <a:t>Global Alignment Index</a:t>
                  </a:r>
                  <a:r>
                    <a:rPr lang="en-GB" sz="1300" b="1" dirty="0">
                      <a:solidFill>
                        <a:srgbClr val="2F3E46"/>
                      </a:solidFill>
                      <a:latin typeface="Calibri"/>
                      <a:cs typeface="Calibri"/>
                    </a:rPr>
                    <a:t> </a:t>
                  </a:r>
                  <a:r>
                    <a:rPr lang="en-GB" sz="1300" dirty="0">
                      <a:solidFill>
                        <a:schemeClr val="bg1"/>
                      </a:solidFill>
                      <a:latin typeface="Calibri"/>
                      <a:cs typeface="Calibri"/>
                    </a:rPr>
                    <a:t>assessing the alignment between global financial flows and nature positive outcomes.</a:t>
                  </a:r>
                </a:p>
                <a:p>
                  <a:pPr marL="285750" indent="-285750">
                    <a:buClr>
                      <a:srgbClr val="595959"/>
                    </a:buClr>
                    <a:buSzPts val="1800"/>
                    <a:buFont typeface="Wingdings" panose="05000000000000000000" pitchFamily="2" charset="2"/>
                    <a:buChar char="§"/>
                  </a:pPr>
                  <a:r>
                    <a:rPr lang="en-GB" sz="1300" dirty="0">
                      <a:solidFill>
                        <a:schemeClr val="bg1"/>
                      </a:solidFill>
                      <a:latin typeface="Calibri"/>
                      <a:cs typeface="Calibri"/>
                    </a:rPr>
                    <a:t>The Index will be granular to a public and private finance,</a:t>
                  </a:r>
                  <a:r>
                    <a:rPr lang="en-GB" sz="1300" dirty="0">
                      <a:effectLst/>
                      <a:latin typeface="Calibri"/>
                      <a:ea typeface="Calibri" panose="020F0502020204030204" pitchFamily="34" charset="0"/>
                      <a:cs typeface="Calibri"/>
                    </a:rPr>
                    <a:t> global, national, individual financial institution or corporate entity level.</a:t>
                  </a:r>
                  <a:endParaRPr lang="en-GB" sz="1300" dirty="0">
                    <a:solidFill>
                      <a:schemeClr val="bg1"/>
                    </a:solidFill>
                    <a:latin typeface="Calibri"/>
                    <a:cs typeface="Calibri"/>
                  </a:endParaRPr>
                </a:p>
              </p:txBody>
            </p:sp>
            <p:sp>
              <p:nvSpPr>
                <p:cNvPr id="56" name="TextBox 55">
                  <a:extLst>
                    <a:ext uri="{FF2B5EF4-FFF2-40B4-BE49-F238E27FC236}">
                      <a16:creationId xmlns:a16="http://schemas.microsoft.com/office/drawing/2014/main" id="{00C9A60F-D45E-D520-7306-2610BB9D5734}"/>
                    </a:ext>
                  </a:extLst>
                </p:cNvPr>
                <p:cNvSpPr txBox="1"/>
                <p:nvPr/>
              </p:nvSpPr>
              <p:spPr>
                <a:xfrm>
                  <a:off x="5083980" y="2286253"/>
                  <a:ext cx="2440418" cy="2933264"/>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285750" lvl="0" indent="-285750">
                    <a:lnSpc>
                      <a:spcPct val="115000"/>
                    </a:lnSpc>
                    <a:buClr>
                      <a:srgbClr val="595959"/>
                    </a:buClr>
                    <a:buSzPts val="1800"/>
                    <a:buFont typeface="Wingdings" panose="05000000000000000000" pitchFamily="2" charset="2"/>
                    <a:buChar char="§"/>
                    <a:defRPr sz="1400">
                      <a:solidFill>
                        <a:schemeClr val="bg1"/>
                      </a:solidFill>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300" dirty="0"/>
                    <a:t>An interactive, </a:t>
                  </a:r>
                  <a:r>
                    <a:rPr lang="en-GB" sz="1300" b="1" dirty="0">
                      <a:solidFill>
                        <a:srgbClr val="2F3E46"/>
                      </a:solidFill>
                    </a:rPr>
                    <a:t>web-based Dashboard </a:t>
                  </a:r>
                  <a:r>
                    <a:rPr lang="en-GB" sz="1300" dirty="0"/>
                    <a:t>built around the Global Alignment Index</a:t>
                  </a:r>
                  <a:r>
                    <a:rPr lang="pt-BR" sz="1300" dirty="0"/>
                    <a:t>. </a:t>
                  </a:r>
                </a:p>
                <a:p>
                  <a:r>
                    <a:rPr lang="pt-BR" sz="1300" dirty="0"/>
                    <a:t>Allows the visual disaggregation of the Index by country, sector, and type of financial flow.</a:t>
                  </a:r>
                </a:p>
              </p:txBody>
            </p:sp>
            <p:sp>
              <p:nvSpPr>
                <p:cNvPr id="58" name="TextBox 57">
                  <a:extLst>
                    <a:ext uri="{FF2B5EF4-FFF2-40B4-BE49-F238E27FC236}">
                      <a16:creationId xmlns:a16="http://schemas.microsoft.com/office/drawing/2014/main" id="{101C7774-425C-A383-8E22-7D1F060AFF8C}"/>
                    </a:ext>
                  </a:extLst>
                </p:cNvPr>
                <p:cNvSpPr txBox="1"/>
                <p:nvPr/>
              </p:nvSpPr>
              <p:spPr>
                <a:xfrm>
                  <a:off x="8396602" y="2286253"/>
                  <a:ext cx="2440418" cy="2933264"/>
                </a:xfrm>
                <a:prstGeom prst="roundRect">
                  <a:avLst/>
                </a:prstGeom>
                <a:solidFill>
                  <a:srgbClr val="CFD9D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285750" lvl="0" indent="-285750">
                    <a:lnSpc>
                      <a:spcPct val="115000"/>
                    </a:lnSpc>
                    <a:buClr>
                      <a:srgbClr val="595959"/>
                    </a:buClr>
                    <a:buSzPts val="1800"/>
                    <a:buFont typeface="Wingdings" panose="05000000000000000000" pitchFamily="2" charset="2"/>
                    <a:buChar char="§"/>
                    <a:defRPr sz="1400">
                      <a:solidFill>
                        <a:schemeClr val="bg1"/>
                      </a:solidFill>
                      <a:latin typeface="Calibri" panose="020F0502020204030204" pitchFamily="34" charset="0"/>
                      <a:ea typeface="+mn-lt"/>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1300" dirty="0">
                      <a:latin typeface="Calibri"/>
                      <a:cs typeface="Calibri"/>
                    </a:rPr>
                    <a:t>The </a:t>
                  </a:r>
                  <a:r>
                    <a:rPr lang="pt-BR" sz="1300" b="1" dirty="0">
                      <a:solidFill>
                        <a:srgbClr val="2F3E46"/>
                      </a:solidFill>
                      <a:latin typeface="Calibri"/>
                      <a:cs typeface="Calibri"/>
                    </a:rPr>
                    <a:t>"State of Nature Positive Financial </a:t>
                  </a:r>
                  <a:br>
                    <a:rPr lang="pt-BR" sz="1300" b="1" dirty="0"/>
                  </a:br>
                  <a:r>
                    <a:rPr lang="pt-BR" sz="1300" b="1" dirty="0" err="1">
                      <a:solidFill>
                        <a:srgbClr val="2F3E46"/>
                      </a:solidFill>
                      <a:latin typeface="Calibri"/>
                      <a:cs typeface="Calibri"/>
                    </a:rPr>
                    <a:t>Alignment</a:t>
                  </a:r>
                  <a:r>
                    <a:rPr lang="pt-BR" sz="1300" b="1" dirty="0">
                      <a:solidFill>
                        <a:srgbClr val="2F3E46"/>
                      </a:solidFill>
                      <a:latin typeface="Calibri"/>
                      <a:cs typeface="Calibri"/>
                    </a:rPr>
                    <a:t>” </a:t>
                  </a:r>
                  <a:r>
                    <a:rPr lang="pt-BR" sz="1300" dirty="0" err="1">
                      <a:latin typeface="Calibri"/>
                      <a:cs typeface="Calibri"/>
                    </a:rPr>
                    <a:t>will</a:t>
                  </a:r>
                  <a:r>
                    <a:rPr lang="pt-BR" sz="1300" dirty="0">
                      <a:latin typeface="Calibri"/>
                      <a:cs typeface="Calibri"/>
                    </a:rPr>
                    <a:t> </a:t>
                  </a:r>
                  <a:r>
                    <a:rPr lang="pt-BR" sz="1300" dirty="0" err="1">
                      <a:latin typeface="Calibri"/>
                      <a:cs typeface="Calibri"/>
                    </a:rPr>
                    <a:t>be</a:t>
                  </a:r>
                  <a:r>
                    <a:rPr lang="pt-BR" sz="1300" dirty="0">
                      <a:latin typeface="Calibri"/>
                      <a:cs typeface="Calibri"/>
                    </a:rPr>
                    <a:t> a </a:t>
                  </a:r>
                  <a:r>
                    <a:rPr lang="pt-BR" sz="1300" dirty="0" err="1">
                      <a:latin typeface="Calibri"/>
                      <a:cs typeface="Calibri"/>
                    </a:rPr>
                    <a:t>policy</a:t>
                  </a:r>
                  <a:r>
                    <a:rPr lang="pt-BR" sz="1300" dirty="0">
                      <a:latin typeface="Calibri"/>
                      <a:cs typeface="Calibri"/>
                    </a:rPr>
                    <a:t> </a:t>
                  </a:r>
                  <a:r>
                    <a:rPr lang="pt-BR" sz="1300" dirty="0" err="1">
                      <a:latin typeface="Calibri"/>
                      <a:cs typeface="Calibri"/>
                    </a:rPr>
                    <a:t>report</a:t>
                  </a:r>
                  <a:r>
                    <a:rPr lang="pt-BR" sz="1300" dirty="0">
                      <a:latin typeface="Calibri"/>
                      <a:cs typeface="Calibri"/>
                    </a:rPr>
                    <a:t> </a:t>
                  </a:r>
                  <a:r>
                    <a:rPr lang="pt-BR" sz="1300" dirty="0" err="1">
                      <a:latin typeface="Calibri"/>
                      <a:cs typeface="Calibri"/>
                    </a:rPr>
                    <a:t>with</a:t>
                  </a:r>
                  <a:r>
                    <a:rPr lang="pt-BR" sz="1300" dirty="0">
                      <a:latin typeface="Calibri"/>
                      <a:cs typeface="Calibri"/>
                    </a:rPr>
                    <a:t> a focus on actions needed by </a:t>
                  </a:r>
                  <a:r>
                    <a:rPr lang="en-GB" sz="1300" dirty="0">
                      <a:effectLst/>
                      <a:latin typeface="Calibri"/>
                      <a:ea typeface="Calibri" panose="020F0502020204030204" pitchFamily="34" charset="0"/>
                      <a:cs typeface="Times New Roman"/>
                    </a:rPr>
                    <a:t>Governments, public and private FIs, etc. – to bring about positive change</a:t>
                  </a:r>
                  <a:r>
                    <a:rPr lang="pt-BR" sz="1300" dirty="0">
                      <a:latin typeface="Calibri"/>
                      <a:cs typeface="Calibri"/>
                    </a:rPr>
                    <a:t>. </a:t>
                  </a:r>
                  <a:r>
                    <a:rPr lang="en-GB" sz="1300" dirty="0">
                      <a:effectLst/>
                      <a:latin typeface="Calibri"/>
                      <a:ea typeface="Calibri" panose="020F0502020204030204" pitchFamily="34" charset="0"/>
                      <a:cs typeface="Times New Roman"/>
                    </a:rPr>
                    <a:t> Systemic policy interventions will help accelerate the nature positive transition.</a:t>
                  </a:r>
                  <a:endParaRPr lang="pt-BR" sz="1300" dirty="0">
                    <a:latin typeface="Calibri"/>
                    <a:cs typeface="Times New Roman"/>
                  </a:endParaRPr>
                </a:p>
              </p:txBody>
            </p:sp>
            <p:sp>
              <p:nvSpPr>
                <p:cNvPr id="60" name="Arrow: Left-Right 59">
                  <a:extLst>
                    <a:ext uri="{FF2B5EF4-FFF2-40B4-BE49-F238E27FC236}">
                      <a16:creationId xmlns:a16="http://schemas.microsoft.com/office/drawing/2014/main" id="{928A12CE-4BC6-980E-0E22-D543A6EAD5E2}"/>
                    </a:ext>
                  </a:extLst>
                </p:cNvPr>
                <p:cNvSpPr/>
                <p:nvPr/>
              </p:nvSpPr>
              <p:spPr>
                <a:xfrm>
                  <a:off x="1697458" y="5130425"/>
                  <a:ext cx="9213461" cy="561749"/>
                </a:xfrm>
                <a:prstGeom prst="leftRightArrow">
                  <a:avLst/>
                </a:prstGeom>
                <a:solidFill>
                  <a:srgbClr val="2F3E46"/>
                </a:solidFill>
                <a:ln>
                  <a:noFill/>
                </a:ln>
                <a:effectLst/>
              </p:spPr>
              <p:txBody>
                <a:bodyPr anchor="ctr"/>
                <a:lstStyle/>
                <a:p>
                  <a:pPr algn="ctr"/>
                  <a:r>
                    <a:rPr lang="en-GB" b="1" dirty="0">
                      <a:solidFill>
                        <a:schemeClr val="bg1"/>
                      </a:solidFill>
                      <a:latin typeface="Calibri" panose="020F0502020204030204" pitchFamily="34" charset="0"/>
                      <a:cs typeface="Calibri" panose="020F0502020204030204" pitchFamily="34" charset="0"/>
                    </a:rPr>
                    <a:t>ALIGNMENT</a:t>
                  </a:r>
                </a:p>
              </p:txBody>
            </p:sp>
          </p:grpSp>
          <p:sp>
            <p:nvSpPr>
              <p:cNvPr id="66" name="Freeform 498">
                <a:extLst>
                  <a:ext uri="{FF2B5EF4-FFF2-40B4-BE49-F238E27FC236}">
                    <a16:creationId xmlns:a16="http://schemas.microsoft.com/office/drawing/2014/main" id="{9C2E6CAF-B142-55DB-1A7E-5434AF328F84}"/>
                  </a:ext>
                </a:extLst>
              </p:cNvPr>
              <p:cNvSpPr>
                <a:spLocks noEditPoints="1"/>
              </p:cNvSpPr>
              <p:nvPr/>
            </p:nvSpPr>
            <p:spPr bwMode="auto">
              <a:xfrm>
                <a:off x="5268125" y="1665474"/>
                <a:ext cx="607145" cy="610093"/>
              </a:xfrm>
              <a:custGeom>
                <a:avLst/>
                <a:gdLst>
                  <a:gd name="T0" fmla="*/ 140 w 176"/>
                  <a:gd name="T1" fmla="*/ 72 h 176"/>
                  <a:gd name="T2" fmla="*/ 140 w 176"/>
                  <a:gd name="T3" fmla="*/ 64 h 176"/>
                  <a:gd name="T4" fmla="*/ 96 w 176"/>
                  <a:gd name="T5" fmla="*/ 68 h 176"/>
                  <a:gd name="T6" fmla="*/ 100 w 176"/>
                  <a:gd name="T7" fmla="*/ 56 h 176"/>
                  <a:gd name="T8" fmla="*/ 128 w 176"/>
                  <a:gd name="T9" fmla="*/ 52 h 176"/>
                  <a:gd name="T10" fmla="*/ 100 w 176"/>
                  <a:gd name="T11" fmla="*/ 48 h 176"/>
                  <a:gd name="T12" fmla="*/ 100 w 176"/>
                  <a:gd name="T13" fmla="*/ 56 h 176"/>
                  <a:gd name="T14" fmla="*/ 116 w 176"/>
                  <a:gd name="T15" fmla="*/ 88 h 176"/>
                  <a:gd name="T16" fmla="*/ 116 w 176"/>
                  <a:gd name="T17" fmla="*/ 80 h 176"/>
                  <a:gd name="T18" fmla="*/ 96 w 176"/>
                  <a:gd name="T19" fmla="*/ 84 h 176"/>
                  <a:gd name="T20" fmla="*/ 40 w 176"/>
                  <a:gd name="T21" fmla="*/ 104 h 176"/>
                  <a:gd name="T22" fmla="*/ 80 w 176"/>
                  <a:gd name="T23" fmla="*/ 96 h 176"/>
                  <a:gd name="T24" fmla="*/ 72 w 176"/>
                  <a:gd name="T25" fmla="*/ 48 h 176"/>
                  <a:gd name="T26" fmla="*/ 32 w 176"/>
                  <a:gd name="T27" fmla="*/ 56 h 176"/>
                  <a:gd name="T28" fmla="*/ 40 w 176"/>
                  <a:gd name="T29" fmla="*/ 104 h 176"/>
                  <a:gd name="T30" fmla="*/ 72 w 176"/>
                  <a:gd name="T31" fmla="*/ 56 h 176"/>
                  <a:gd name="T32" fmla="*/ 40 w 176"/>
                  <a:gd name="T33" fmla="*/ 96 h 176"/>
                  <a:gd name="T34" fmla="*/ 100 w 176"/>
                  <a:gd name="T35" fmla="*/ 104 h 176"/>
                  <a:gd name="T36" fmla="*/ 144 w 176"/>
                  <a:gd name="T37" fmla="*/ 100 h 176"/>
                  <a:gd name="T38" fmla="*/ 100 w 176"/>
                  <a:gd name="T39" fmla="*/ 96 h 176"/>
                  <a:gd name="T40" fmla="*/ 100 w 176"/>
                  <a:gd name="T41" fmla="*/ 104 h 176"/>
                  <a:gd name="T42" fmla="*/ 96 w 176"/>
                  <a:gd name="T43" fmla="*/ 8 h 176"/>
                  <a:gd name="T44" fmla="*/ 80 w 176"/>
                  <a:gd name="T45" fmla="*/ 8 h 176"/>
                  <a:gd name="T46" fmla="*/ 0 w 176"/>
                  <a:gd name="T47" fmla="*/ 16 h 176"/>
                  <a:gd name="T48" fmla="*/ 8 w 176"/>
                  <a:gd name="T49" fmla="*/ 32 h 176"/>
                  <a:gd name="T50" fmla="*/ 16 w 176"/>
                  <a:gd name="T51" fmla="*/ 136 h 176"/>
                  <a:gd name="T52" fmla="*/ 84 w 176"/>
                  <a:gd name="T53" fmla="*/ 146 h 176"/>
                  <a:gd name="T54" fmla="*/ 60 w 176"/>
                  <a:gd name="T55" fmla="*/ 172 h 176"/>
                  <a:gd name="T56" fmla="*/ 67 w 176"/>
                  <a:gd name="T57" fmla="*/ 175 h 176"/>
                  <a:gd name="T58" fmla="*/ 109 w 176"/>
                  <a:gd name="T59" fmla="*/ 175 h 176"/>
                  <a:gd name="T60" fmla="*/ 116 w 176"/>
                  <a:gd name="T61" fmla="*/ 172 h 176"/>
                  <a:gd name="T62" fmla="*/ 92 w 176"/>
                  <a:gd name="T63" fmla="*/ 146 h 176"/>
                  <a:gd name="T64" fmla="*/ 160 w 176"/>
                  <a:gd name="T65" fmla="*/ 136 h 176"/>
                  <a:gd name="T66" fmla="*/ 168 w 176"/>
                  <a:gd name="T67" fmla="*/ 32 h 176"/>
                  <a:gd name="T68" fmla="*/ 176 w 176"/>
                  <a:gd name="T69" fmla="*/ 16 h 176"/>
                  <a:gd name="T70" fmla="*/ 160 w 176"/>
                  <a:gd name="T71" fmla="*/ 128 h 176"/>
                  <a:gd name="T72" fmla="*/ 16 w 176"/>
                  <a:gd name="T73" fmla="*/ 32 h 176"/>
                  <a:gd name="T74" fmla="*/ 160 w 176"/>
                  <a:gd name="T75" fmla="*/ 128 h 176"/>
                  <a:gd name="T76" fmla="*/ 8 w 176"/>
                  <a:gd name="T77" fmla="*/ 24 h 176"/>
                  <a:gd name="T78" fmla="*/ 168 w 176"/>
                  <a:gd name="T7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100" y="72"/>
                    </a:moveTo>
                    <a:cubicBezTo>
                      <a:pt x="140" y="72"/>
                      <a:pt x="140" y="72"/>
                      <a:pt x="140" y="72"/>
                    </a:cubicBezTo>
                    <a:cubicBezTo>
                      <a:pt x="142" y="72"/>
                      <a:pt x="144" y="70"/>
                      <a:pt x="144" y="68"/>
                    </a:cubicBezTo>
                    <a:cubicBezTo>
                      <a:pt x="144" y="66"/>
                      <a:pt x="142" y="64"/>
                      <a:pt x="140" y="64"/>
                    </a:cubicBezTo>
                    <a:cubicBezTo>
                      <a:pt x="100" y="64"/>
                      <a:pt x="100" y="64"/>
                      <a:pt x="100" y="64"/>
                    </a:cubicBezTo>
                    <a:cubicBezTo>
                      <a:pt x="98" y="64"/>
                      <a:pt x="96" y="66"/>
                      <a:pt x="96" y="68"/>
                    </a:cubicBezTo>
                    <a:cubicBezTo>
                      <a:pt x="96" y="70"/>
                      <a:pt x="98" y="72"/>
                      <a:pt x="100" y="72"/>
                    </a:cubicBezTo>
                    <a:moveTo>
                      <a:pt x="100" y="56"/>
                    </a:moveTo>
                    <a:cubicBezTo>
                      <a:pt x="124" y="56"/>
                      <a:pt x="124" y="56"/>
                      <a:pt x="124" y="56"/>
                    </a:cubicBezTo>
                    <a:cubicBezTo>
                      <a:pt x="126" y="56"/>
                      <a:pt x="128" y="54"/>
                      <a:pt x="128" y="52"/>
                    </a:cubicBezTo>
                    <a:cubicBezTo>
                      <a:pt x="128" y="50"/>
                      <a:pt x="126" y="48"/>
                      <a:pt x="124" y="48"/>
                    </a:cubicBezTo>
                    <a:cubicBezTo>
                      <a:pt x="100" y="48"/>
                      <a:pt x="100" y="48"/>
                      <a:pt x="100" y="48"/>
                    </a:cubicBezTo>
                    <a:cubicBezTo>
                      <a:pt x="98" y="48"/>
                      <a:pt x="96" y="50"/>
                      <a:pt x="96" y="52"/>
                    </a:cubicBezTo>
                    <a:cubicBezTo>
                      <a:pt x="96" y="54"/>
                      <a:pt x="98" y="56"/>
                      <a:pt x="100" y="56"/>
                    </a:cubicBezTo>
                    <a:moveTo>
                      <a:pt x="100" y="88"/>
                    </a:moveTo>
                    <a:cubicBezTo>
                      <a:pt x="116" y="88"/>
                      <a:pt x="116" y="88"/>
                      <a:pt x="116" y="88"/>
                    </a:cubicBezTo>
                    <a:cubicBezTo>
                      <a:pt x="118" y="88"/>
                      <a:pt x="120" y="86"/>
                      <a:pt x="120" y="84"/>
                    </a:cubicBezTo>
                    <a:cubicBezTo>
                      <a:pt x="120" y="82"/>
                      <a:pt x="118" y="80"/>
                      <a:pt x="116" y="80"/>
                    </a:cubicBezTo>
                    <a:cubicBezTo>
                      <a:pt x="100" y="80"/>
                      <a:pt x="100" y="80"/>
                      <a:pt x="100" y="80"/>
                    </a:cubicBezTo>
                    <a:cubicBezTo>
                      <a:pt x="98" y="80"/>
                      <a:pt x="96" y="82"/>
                      <a:pt x="96" y="84"/>
                    </a:cubicBezTo>
                    <a:cubicBezTo>
                      <a:pt x="96" y="86"/>
                      <a:pt x="98" y="88"/>
                      <a:pt x="100" y="88"/>
                    </a:cubicBezTo>
                    <a:moveTo>
                      <a:pt x="40" y="104"/>
                    </a:moveTo>
                    <a:cubicBezTo>
                      <a:pt x="72" y="104"/>
                      <a:pt x="72" y="104"/>
                      <a:pt x="72" y="104"/>
                    </a:cubicBezTo>
                    <a:cubicBezTo>
                      <a:pt x="76" y="104"/>
                      <a:pt x="80" y="100"/>
                      <a:pt x="80" y="96"/>
                    </a:cubicBezTo>
                    <a:cubicBezTo>
                      <a:pt x="80" y="56"/>
                      <a:pt x="80" y="56"/>
                      <a:pt x="80" y="56"/>
                    </a:cubicBezTo>
                    <a:cubicBezTo>
                      <a:pt x="80" y="52"/>
                      <a:pt x="76" y="48"/>
                      <a:pt x="72" y="48"/>
                    </a:cubicBezTo>
                    <a:cubicBezTo>
                      <a:pt x="40" y="48"/>
                      <a:pt x="40" y="48"/>
                      <a:pt x="40" y="48"/>
                    </a:cubicBezTo>
                    <a:cubicBezTo>
                      <a:pt x="36" y="48"/>
                      <a:pt x="32" y="52"/>
                      <a:pt x="32" y="56"/>
                    </a:cubicBezTo>
                    <a:cubicBezTo>
                      <a:pt x="32" y="96"/>
                      <a:pt x="32" y="96"/>
                      <a:pt x="32" y="96"/>
                    </a:cubicBezTo>
                    <a:cubicBezTo>
                      <a:pt x="32" y="100"/>
                      <a:pt x="36" y="104"/>
                      <a:pt x="40" y="104"/>
                    </a:cubicBezTo>
                    <a:moveTo>
                      <a:pt x="40" y="56"/>
                    </a:moveTo>
                    <a:cubicBezTo>
                      <a:pt x="72" y="56"/>
                      <a:pt x="72" y="56"/>
                      <a:pt x="72" y="56"/>
                    </a:cubicBezTo>
                    <a:cubicBezTo>
                      <a:pt x="72" y="96"/>
                      <a:pt x="72" y="96"/>
                      <a:pt x="72" y="96"/>
                    </a:cubicBezTo>
                    <a:cubicBezTo>
                      <a:pt x="40" y="96"/>
                      <a:pt x="40" y="96"/>
                      <a:pt x="40" y="96"/>
                    </a:cubicBezTo>
                    <a:lnTo>
                      <a:pt x="40" y="56"/>
                    </a:lnTo>
                    <a:close/>
                    <a:moveTo>
                      <a:pt x="100" y="104"/>
                    </a:moveTo>
                    <a:cubicBezTo>
                      <a:pt x="140" y="104"/>
                      <a:pt x="140" y="104"/>
                      <a:pt x="140" y="104"/>
                    </a:cubicBezTo>
                    <a:cubicBezTo>
                      <a:pt x="142" y="104"/>
                      <a:pt x="144" y="102"/>
                      <a:pt x="144" y="100"/>
                    </a:cubicBezTo>
                    <a:cubicBezTo>
                      <a:pt x="144" y="98"/>
                      <a:pt x="142" y="96"/>
                      <a:pt x="140" y="96"/>
                    </a:cubicBezTo>
                    <a:cubicBezTo>
                      <a:pt x="100" y="96"/>
                      <a:pt x="100" y="96"/>
                      <a:pt x="100" y="96"/>
                    </a:cubicBezTo>
                    <a:cubicBezTo>
                      <a:pt x="98" y="96"/>
                      <a:pt x="96" y="98"/>
                      <a:pt x="96" y="100"/>
                    </a:cubicBezTo>
                    <a:cubicBezTo>
                      <a:pt x="96" y="102"/>
                      <a:pt x="98" y="104"/>
                      <a:pt x="100" y="104"/>
                    </a:cubicBezTo>
                    <a:moveTo>
                      <a:pt x="168" y="8"/>
                    </a:moveTo>
                    <a:cubicBezTo>
                      <a:pt x="96" y="8"/>
                      <a:pt x="96" y="8"/>
                      <a:pt x="96" y="8"/>
                    </a:cubicBezTo>
                    <a:cubicBezTo>
                      <a:pt x="96" y="4"/>
                      <a:pt x="92" y="0"/>
                      <a:pt x="88" y="0"/>
                    </a:cubicBezTo>
                    <a:cubicBezTo>
                      <a:pt x="84" y="0"/>
                      <a:pt x="80" y="4"/>
                      <a:pt x="80" y="8"/>
                    </a:cubicBezTo>
                    <a:cubicBezTo>
                      <a:pt x="8" y="8"/>
                      <a:pt x="8" y="8"/>
                      <a:pt x="8" y="8"/>
                    </a:cubicBezTo>
                    <a:cubicBezTo>
                      <a:pt x="4" y="8"/>
                      <a:pt x="0" y="12"/>
                      <a:pt x="0" y="16"/>
                    </a:cubicBezTo>
                    <a:cubicBezTo>
                      <a:pt x="0" y="24"/>
                      <a:pt x="0" y="24"/>
                      <a:pt x="0" y="24"/>
                    </a:cubicBezTo>
                    <a:cubicBezTo>
                      <a:pt x="0" y="28"/>
                      <a:pt x="4" y="32"/>
                      <a:pt x="8" y="32"/>
                    </a:cubicBezTo>
                    <a:cubicBezTo>
                      <a:pt x="8" y="128"/>
                      <a:pt x="8" y="128"/>
                      <a:pt x="8" y="128"/>
                    </a:cubicBezTo>
                    <a:cubicBezTo>
                      <a:pt x="8" y="132"/>
                      <a:pt x="12"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2" y="176"/>
                      <a:pt x="64" y="176"/>
                    </a:cubicBezTo>
                    <a:cubicBezTo>
                      <a:pt x="65" y="176"/>
                      <a:pt x="66" y="176"/>
                      <a:pt x="67" y="175"/>
                    </a:cubicBezTo>
                    <a:cubicBezTo>
                      <a:pt x="88" y="154"/>
                      <a:pt x="88" y="154"/>
                      <a:pt x="88" y="154"/>
                    </a:cubicBezTo>
                    <a:cubicBezTo>
                      <a:pt x="109" y="175"/>
                      <a:pt x="109" y="175"/>
                      <a:pt x="109" y="175"/>
                    </a:cubicBezTo>
                    <a:cubicBezTo>
                      <a:pt x="110" y="176"/>
                      <a:pt x="111" y="176"/>
                      <a:pt x="112" y="176"/>
                    </a:cubicBezTo>
                    <a:cubicBezTo>
                      <a:pt x="114" y="176"/>
                      <a:pt x="116" y="174"/>
                      <a:pt x="116" y="172"/>
                    </a:cubicBezTo>
                    <a:cubicBezTo>
                      <a:pt x="116" y="171"/>
                      <a:pt x="116" y="170"/>
                      <a:pt x="115"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8" y="24"/>
                      <a:pt x="8" y="24"/>
                      <a:pt x="8" y="24"/>
                    </a:cubicBezTo>
                    <a:cubicBezTo>
                      <a:pt x="8" y="16"/>
                      <a:pt x="8" y="16"/>
                      <a:pt x="8" y="16"/>
                    </a:cubicBezTo>
                    <a:cubicBezTo>
                      <a:pt x="168" y="16"/>
                      <a:pt x="168" y="16"/>
                      <a:pt x="168" y="16"/>
                    </a:cubicBezTo>
                    <a:lnTo>
                      <a:pt x="168"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en-US" dirty="0"/>
              </a:p>
            </p:txBody>
          </p:sp>
        </p:grpSp>
        <p:sp>
          <p:nvSpPr>
            <p:cNvPr id="68" name="Freeform 12">
              <a:extLst>
                <a:ext uri="{FF2B5EF4-FFF2-40B4-BE49-F238E27FC236}">
                  <a16:creationId xmlns:a16="http://schemas.microsoft.com/office/drawing/2014/main" id="{5CAB7196-BB70-8789-B70A-4C7DE8AC2DDF}"/>
                </a:ext>
              </a:extLst>
            </p:cNvPr>
            <p:cNvSpPr>
              <a:spLocks noEditPoints="1"/>
            </p:cNvSpPr>
            <p:nvPr/>
          </p:nvSpPr>
          <p:spPr bwMode="auto">
            <a:xfrm>
              <a:off x="2035740" y="1700878"/>
              <a:ext cx="493519" cy="493519"/>
            </a:xfrm>
            <a:custGeom>
              <a:avLst/>
              <a:gdLst>
                <a:gd name="T0" fmla="*/ 201 w 215"/>
                <a:gd name="T1" fmla="*/ 202 h 215"/>
                <a:gd name="T2" fmla="*/ 188 w 215"/>
                <a:gd name="T3" fmla="*/ 94 h 215"/>
                <a:gd name="T4" fmla="*/ 155 w 215"/>
                <a:gd name="T5" fmla="*/ 108 h 215"/>
                <a:gd name="T6" fmla="*/ 148 w 215"/>
                <a:gd name="T7" fmla="*/ 202 h 215"/>
                <a:gd name="T8" fmla="*/ 134 w 215"/>
                <a:gd name="T9" fmla="*/ 27 h 215"/>
                <a:gd name="T10" fmla="*/ 101 w 215"/>
                <a:gd name="T11" fmla="*/ 41 h 215"/>
                <a:gd name="T12" fmla="*/ 94 w 215"/>
                <a:gd name="T13" fmla="*/ 202 h 215"/>
                <a:gd name="T14" fmla="*/ 81 w 215"/>
                <a:gd name="T15" fmla="*/ 128 h 215"/>
                <a:gd name="T16" fmla="*/ 47 w 215"/>
                <a:gd name="T17" fmla="*/ 141 h 215"/>
                <a:gd name="T18" fmla="*/ 14 w 215"/>
                <a:gd name="T19" fmla="*/ 202 h 215"/>
                <a:gd name="T20" fmla="*/ 27 w 215"/>
                <a:gd name="T21" fmla="*/ 175 h 215"/>
                <a:gd name="T22" fmla="*/ 27 w 215"/>
                <a:gd name="T23" fmla="*/ 161 h 215"/>
                <a:gd name="T24" fmla="*/ 14 w 215"/>
                <a:gd name="T25" fmla="*/ 141 h 215"/>
                <a:gd name="T26" fmla="*/ 14 w 215"/>
                <a:gd name="T27" fmla="*/ 128 h 215"/>
                <a:gd name="T28" fmla="*/ 27 w 215"/>
                <a:gd name="T29" fmla="*/ 108 h 215"/>
                <a:gd name="T30" fmla="*/ 27 w 215"/>
                <a:gd name="T31" fmla="*/ 94 h 215"/>
                <a:gd name="T32" fmla="*/ 14 w 215"/>
                <a:gd name="T33" fmla="*/ 74 h 215"/>
                <a:gd name="T34" fmla="*/ 14 w 215"/>
                <a:gd name="T35" fmla="*/ 61 h 215"/>
                <a:gd name="T36" fmla="*/ 27 w 215"/>
                <a:gd name="T37" fmla="*/ 41 h 215"/>
                <a:gd name="T38" fmla="*/ 27 w 215"/>
                <a:gd name="T39" fmla="*/ 27 h 215"/>
                <a:gd name="T40" fmla="*/ 14 w 215"/>
                <a:gd name="T41" fmla="*/ 7 h 215"/>
                <a:gd name="T42" fmla="*/ 0 w 215"/>
                <a:gd name="T43" fmla="*/ 7 h 215"/>
                <a:gd name="T44" fmla="*/ 14 w 215"/>
                <a:gd name="T45" fmla="*/ 215 h 215"/>
                <a:gd name="T46" fmla="*/ 215 w 215"/>
                <a:gd name="T47" fmla="*/ 208 h 215"/>
                <a:gd name="T48" fmla="*/ 168 w 215"/>
                <a:gd name="T49" fmla="*/ 108 h 215"/>
                <a:gd name="T50" fmla="*/ 188 w 215"/>
                <a:gd name="T51" fmla="*/ 202 h 215"/>
                <a:gd name="T52" fmla="*/ 168 w 215"/>
                <a:gd name="T53" fmla="*/ 108 h 215"/>
                <a:gd name="T54" fmla="*/ 134 w 215"/>
                <a:gd name="T55" fmla="*/ 41 h 215"/>
                <a:gd name="T56" fmla="*/ 114 w 215"/>
                <a:gd name="T57" fmla="*/ 202 h 215"/>
                <a:gd name="T58" fmla="*/ 61 w 215"/>
                <a:gd name="T59" fmla="*/ 141 h 215"/>
                <a:gd name="T60" fmla="*/ 81 w 215"/>
                <a:gd name="T61" fmla="*/ 202 h 215"/>
                <a:gd name="T62" fmla="*/ 61 w 215"/>
                <a:gd name="T63" fmla="*/ 14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08" y="202"/>
                  </a:moveTo>
                  <a:cubicBezTo>
                    <a:pt x="201" y="202"/>
                    <a:pt x="201" y="202"/>
                    <a:pt x="201" y="202"/>
                  </a:cubicBezTo>
                  <a:cubicBezTo>
                    <a:pt x="201" y="108"/>
                    <a:pt x="201" y="108"/>
                    <a:pt x="201" y="108"/>
                  </a:cubicBezTo>
                  <a:cubicBezTo>
                    <a:pt x="201" y="100"/>
                    <a:pt x="195" y="94"/>
                    <a:pt x="188" y="94"/>
                  </a:cubicBezTo>
                  <a:cubicBezTo>
                    <a:pt x="168" y="94"/>
                    <a:pt x="168" y="94"/>
                    <a:pt x="168" y="94"/>
                  </a:cubicBezTo>
                  <a:cubicBezTo>
                    <a:pt x="161" y="94"/>
                    <a:pt x="155" y="100"/>
                    <a:pt x="155" y="108"/>
                  </a:cubicBezTo>
                  <a:cubicBezTo>
                    <a:pt x="155" y="202"/>
                    <a:pt x="155" y="202"/>
                    <a:pt x="155" y="202"/>
                  </a:cubicBezTo>
                  <a:cubicBezTo>
                    <a:pt x="148" y="202"/>
                    <a:pt x="148" y="202"/>
                    <a:pt x="148" y="202"/>
                  </a:cubicBezTo>
                  <a:cubicBezTo>
                    <a:pt x="148" y="41"/>
                    <a:pt x="148" y="41"/>
                    <a:pt x="148" y="41"/>
                  </a:cubicBezTo>
                  <a:cubicBezTo>
                    <a:pt x="148" y="33"/>
                    <a:pt x="142" y="27"/>
                    <a:pt x="134" y="27"/>
                  </a:cubicBezTo>
                  <a:cubicBezTo>
                    <a:pt x="114" y="27"/>
                    <a:pt x="114" y="27"/>
                    <a:pt x="114" y="27"/>
                  </a:cubicBezTo>
                  <a:cubicBezTo>
                    <a:pt x="107" y="27"/>
                    <a:pt x="101" y="33"/>
                    <a:pt x="101" y="41"/>
                  </a:cubicBezTo>
                  <a:cubicBezTo>
                    <a:pt x="101" y="202"/>
                    <a:pt x="101" y="202"/>
                    <a:pt x="101" y="202"/>
                  </a:cubicBezTo>
                  <a:cubicBezTo>
                    <a:pt x="94" y="202"/>
                    <a:pt x="94" y="202"/>
                    <a:pt x="94" y="202"/>
                  </a:cubicBezTo>
                  <a:cubicBezTo>
                    <a:pt x="94" y="141"/>
                    <a:pt x="94" y="141"/>
                    <a:pt x="94" y="141"/>
                  </a:cubicBezTo>
                  <a:cubicBezTo>
                    <a:pt x="94" y="134"/>
                    <a:pt x="88" y="128"/>
                    <a:pt x="81" y="128"/>
                  </a:cubicBezTo>
                  <a:cubicBezTo>
                    <a:pt x="61" y="128"/>
                    <a:pt x="61" y="128"/>
                    <a:pt x="61" y="128"/>
                  </a:cubicBezTo>
                  <a:cubicBezTo>
                    <a:pt x="53" y="128"/>
                    <a:pt x="47" y="134"/>
                    <a:pt x="47" y="141"/>
                  </a:cubicBezTo>
                  <a:cubicBezTo>
                    <a:pt x="47" y="202"/>
                    <a:pt x="47" y="202"/>
                    <a:pt x="47" y="202"/>
                  </a:cubicBezTo>
                  <a:cubicBezTo>
                    <a:pt x="14" y="202"/>
                    <a:pt x="14" y="202"/>
                    <a:pt x="14" y="202"/>
                  </a:cubicBezTo>
                  <a:cubicBezTo>
                    <a:pt x="14" y="175"/>
                    <a:pt x="14" y="175"/>
                    <a:pt x="14" y="175"/>
                  </a:cubicBezTo>
                  <a:cubicBezTo>
                    <a:pt x="27" y="175"/>
                    <a:pt x="27" y="175"/>
                    <a:pt x="27" y="175"/>
                  </a:cubicBezTo>
                  <a:cubicBezTo>
                    <a:pt x="31" y="175"/>
                    <a:pt x="34" y="172"/>
                    <a:pt x="34" y="168"/>
                  </a:cubicBezTo>
                  <a:cubicBezTo>
                    <a:pt x="34" y="164"/>
                    <a:pt x="31" y="161"/>
                    <a:pt x="27" y="161"/>
                  </a:cubicBezTo>
                  <a:cubicBezTo>
                    <a:pt x="14" y="161"/>
                    <a:pt x="14" y="161"/>
                    <a:pt x="14" y="161"/>
                  </a:cubicBezTo>
                  <a:cubicBezTo>
                    <a:pt x="14" y="141"/>
                    <a:pt x="14" y="141"/>
                    <a:pt x="14" y="141"/>
                  </a:cubicBezTo>
                  <a:cubicBezTo>
                    <a:pt x="17" y="141"/>
                    <a:pt x="20" y="138"/>
                    <a:pt x="20" y="134"/>
                  </a:cubicBezTo>
                  <a:cubicBezTo>
                    <a:pt x="20" y="131"/>
                    <a:pt x="17" y="128"/>
                    <a:pt x="14" y="128"/>
                  </a:cubicBezTo>
                  <a:cubicBezTo>
                    <a:pt x="14" y="108"/>
                    <a:pt x="14" y="108"/>
                    <a:pt x="14" y="108"/>
                  </a:cubicBezTo>
                  <a:cubicBezTo>
                    <a:pt x="27" y="108"/>
                    <a:pt x="27" y="108"/>
                    <a:pt x="27" y="108"/>
                  </a:cubicBezTo>
                  <a:cubicBezTo>
                    <a:pt x="31" y="108"/>
                    <a:pt x="34" y="105"/>
                    <a:pt x="34" y="101"/>
                  </a:cubicBezTo>
                  <a:cubicBezTo>
                    <a:pt x="34" y="97"/>
                    <a:pt x="31" y="94"/>
                    <a:pt x="27" y="94"/>
                  </a:cubicBezTo>
                  <a:cubicBezTo>
                    <a:pt x="14" y="94"/>
                    <a:pt x="14" y="94"/>
                    <a:pt x="14" y="94"/>
                  </a:cubicBezTo>
                  <a:cubicBezTo>
                    <a:pt x="14" y="74"/>
                    <a:pt x="14" y="74"/>
                    <a:pt x="14" y="74"/>
                  </a:cubicBezTo>
                  <a:cubicBezTo>
                    <a:pt x="17" y="74"/>
                    <a:pt x="20" y="71"/>
                    <a:pt x="20" y="67"/>
                  </a:cubicBezTo>
                  <a:cubicBezTo>
                    <a:pt x="20" y="64"/>
                    <a:pt x="17" y="61"/>
                    <a:pt x="14" y="61"/>
                  </a:cubicBezTo>
                  <a:cubicBezTo>
                    <a:pt x="14" y="41"/>
                    <a:pt x="14" y="41"/>
                    <a:pt x="14" y="41"/>
                  </a:cubicBezTo>
                  <a:cubicBezTo>
                    <a:pt x="27" y="41"/>
                    <a:pt x="27" y="41"/>
                    <a:pt x="27" y="41"/>
                  </a:cubicBezTo>
                  <a:cubicBezTo>
                    <a:pt x="31" y="41"/>
                    <a:pt x="34" y="37"/>
                    <a:pt x="34" y="34"/>
                  </a:cubicBezTo>
                  <a:cubicBezTo>
                    <a:pt x="34" y="30"/>
                    <a:pt x="31" y="27"/>
                    <a:pt x="27" y="27"/>
                  </a:cubicBezTo>
                  <a:cubicBezTo>
                    <a:pt x="14" y="27"/>
                    <a:pt x="14" y="27"/>
                    <a:pt x="14" y="27"/>
                  </a:cubicBezTo>
                  <a:cubicBezTo>
                    <a:pt x="14" y="7"/>
                    <a:pt x="14" y="7"/>
                    <a:pt x="14" y="7"/>
                  </a:cubicBezTo>
                  <a:cubicBezTo>
                    <a:pt x="14" y="3"/>
                    <a:pt x="11" y="0"/>
                    <a:pt x="7" y="0"/>
                  </a:cubicBezTo>
                  <a:cubicBezTo>
                    <a:pt x="3" y="0"/>
                    <a:pt x="0" y="3"/>
                    <a:pt x="0" y="7"/>
                  </a:cubicBezTo>
                  <a:cubicBezTo>
                    <a:pt x="0" y="202"/>
                    <a:pt x="0" y="202"/>
                    <a:pt x="0" y="202"/>
                  </a:cubicBezTo>
                  <a:cubicBezTo>
                    <a:pt x="0" y="209"/>
                    <a:pt x="6" y="215"/>
                    <a:pt x="14" y="215"/>
                  </a:cubicBezTo>
                  <a:cubicBezTo>
                    <a:pt x="208" y="215"/>
                    <a:pt x="208" y="215"/>
                    <a:pt x="208" y="215"/>
                  </a:cubicBezTo>
                  <a:cubicBezTo>
                    <a:pt x="212" y="215"/>
                    <a:pt x="215" y="212"/>
                    <a:pt x="215" y="208"/>
                  </a:cubicBezTo>
                  <a:cubicBezTo>
                    <a:pt x="215" y="205"/>
                    <a:pt x="212" y="202"/>
                    <a:pt x="208" y="202"/>
                  </a:cubicBezTo>
                  <a:close/>
                  <a:moveTo>
                    <a:pt x="168" y="108"/>
                  </a:moveTo>
                  <a:cubicBezTo>
                    <a:pt x="188" y="108"/>
                    <a:pt x="188" y="108"/>
                    <a:pt x="188" y="108"/>
                  </a:cubicBezTo>
                  <a:cubicBezTo>
                    <a:pt x="188" y="202"/>
                    <a:pt x="188" y="202"/>
                    <a:pt x="188" y="202"/>
                  </a:cubicBezTo>
                  <a:cubicBezTo>
                    <a:pt x="168" y="202"/>
                    <a:pt x="168" y="202"/>
                    <a:pt x="168" y="202"/>
                  </a:cubicBezTo>
                  <a:lnTo>
                    <a:pt x="168" y="108"/>
                  </a:lnTo>
                  <a:close/>
                  <a:moveTo>
                    <a:pt x="114" y="41"/>
                  </a:moveTo>
                  <a:cubicBezTo>
                    <a:pt x="134" y="41"/>
                    <a:pt x="134" y="41"/>
                    <a:pt x="134" y="41"/>
                  </a:cubicBezTo>
                  <a:cubicBezTo>
                    <a:pt x="134" y="202"/>
                    <a:pt x="134" y="202"/>
                    <a:pt x="134" y="202"/>
                  </a:cubicBezTo>
                  <a:cubicBezTo>
                    <a:pt x="114" y="202"/>
                    <a:pt x="114" y="202"/>
                    <a:pt x="114" y="202"/>
                  </a:cubicBezTo>
                  <a:lnTo>
                    <a:pt x="114" y="41"/>
                  </a:lnTo>
                  <a:close/>
                  <a:moveTo>
                    <a:pt x="61" y="141"/>
                  </a:moveTo>
                  <a:cubicBezTo>
                    <a:pt x="81" y="141"/>
                    <a:pt x="81" y="141"/>
                    <a:pt x="81" y="141"/>
                  </a:cubicBezTo>
                  <a:cubicBezTo>
                    <a:pt x="81" y="202"/>
                    <a:pt x="81" y="202"/>
                    <a:pt x="81" y="202"/>
                  </a:cubicBezTo>
                  <a:cubicBezTo>
                    <a:pt x="61" y="202"/>
                    <a:pt x="61" y="202"/>
                    <a:pt x="61" y="202"/>
                  </a:cubicBezTo>
                  <a:lnTo>
                    <a:pt x="61" y="14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grpSp>
      <p:grpSp>
        <p:nvGrpSpPr>
          <p:cNvPr id="71" name="Group 70">
            <a:extLst>
              <a:ext uri="{FF2B5EF4-FFF2-40B4-BE49-F238E27FC236}">
                <a16:creationId xmlns:a16="http://schemas.microsoft.com/office/drawing/2014/main" id="{A8014A32-F5BE-1C63-0E48-818E3CE19211}"/>
              </a:ext>
            </a:extLst>
          </p:cNvPr>
          <p:cNvGrpSpPr/>
          <p:nvPr/>
        </p:nvGrpSpPr>
        <p:grpSpPr>
          <a:xfrm>
            <a:off x="8588850" y="1700972"/>
            <a:ext cx="615650" cy="540512"/>
            <a:chOff x="7489815" y="1576395"/>
            <a:chExt cx="403224" cy="354015"/>
          </a:xfrm>
          <a:solidFill>
            <a:schemeClr val="accent2"/>
          </a:solidFill>
        </p:grpSpPr>
        <p:sp>
          <p:nvSpPr>
            <p:cNvPr id="72" name="Freeform 39">
              <a:extLst>
                <a:ext uri="{FF2B5EF4-FFF2-40B4-BE49-F238E27FC236}">
                  <a16:creationId xmlns:a16="http://schemas.microsoft.com/office/drawing/2014/main" id="{6A580DAA-F315-4E9B-D426-2AF3B1EE0DE7}"/>
                </a:ext>
              </a:extLst>
            </p:cNvPr>
            <p:cNvSpPr>
              <a:spLocks noEditPoints="1"/>
            </p:cNvSpPr>
            <p:nvPr/>
          </p:nvSpPr>
          <p:spPr bwMode="auto">
            <a:xfrm>
              <a:off x="7489815" y="1576395"/>
              <a:ext cx="403224" cy="354015"/>
            </a:xfrm>
            <a:custGeom>
              <a:avLst/>
              <a:gdLst>
                <a:gd name="T0" fmla="*/ 207 w 215"/>
                <a:gd name="T1" fmla="*/ 1 h 189"/>
                <a:gd name="T2" fmla="*/ 108 w 215"/>
                <a:gd name="T3" fmla="*/ 14 h 189"/>
                <a:gd name="T4" fmla="*/ 8 w 215"/>
                <a:gd name="T5" fmla="*/ 1 h 189"/>
                <a:gd name="T6" fmla="*/ 3 w 215"/>
                <a:gd name="T7" fmla="*/ 2 h 189"/>
                <a:gd name="T8" fmla="*/ 0 w 215"/>
                <a:gd name="T9" fmla="*/ 7 h 189"/>
                <a:gd name="T10" fmla="*/ 0 w 215"/>
                <a:gd name="T11" fmla="*/ 168 h 189"/>
                <a:gd name="T12" fmla="*/ 6 w 215"/>
                <a:gd name="T13" fmla="*/ 175 h 189"/>
                <a:gd name="T14" fmla="*/ 107 w 215"/>
                <a:gd name="T15" fmla="*/ 188 h 189"/>
                <a:gd name="T16" fmla="*/ 108 w 215"/>
                <a:gd name="T17" fmla="*/ 189 h 189"/>
                <a:gd name="T18" fmla="*/ 108 w 215"/>
                <a:gd name="T19" fmla="*/ 188 h 189"/>
                <a:gd name="T20" fmla="*/ 209 w 215"/>
                <a:gd name="T21" fmla="*/ 175 h 189"/>
                <a:gd name="T22" fmla="*/ 215 w 215"/>
                <a:gd name="T23" fmla="*/ 168 h 189"/>
                <a:gd name="T24" fmla="*/ 215 w 215"/>
                <a:gd name="T25" fmla="*/ 7 h 189"/>
                <a:gd name="T26" fmla="*/ 213 w 215"/>
                <a:gd name="T27" fmla="*/ 2 h 189"/>
                <a:gd name="T28" fmla="*/ 207 w 215"/>
                <a:gd name="T29" fmla="*/ 1 h 189"/>
                <a:gd name="T30" fmla="*/ 14 w 215"/>
                <a:gd name="T31" fmla="*/ 15 h 189"/>
                <a:gd name="T32" fmla="*/ 101 w 215"/>
                <a:gd name="T33" fmla="*/ 27 h 189"/>
                <a:gd name="T34" fmla="*/ 101 w 215"/>
                <a:gd name="T35" fmla="*/ 174 h 189"/>
                <a:gd name="T36" fmla="*/ 14 w 215"/>
                <a:gd name="T37" fmla="*/ 163 h 189"/>
                <a:gd name="T38" fmla="*/ 14 w 215"/>
                <a:gd name="T39" fmla="*/ 15 h 189"/>
                <a:gd name="T40" fmla="*/ 201 w 215"/>
                <a:gd name="T41" fmla="*/ 163 h 189"/>
                <a:gd name="T42" fmla="*/ 114 w 215"/>
                <a:gd name="T43" fmla="*/ 174 h 189"/>
                <a:gd name="T44" fmla="*/ 114 w 215"/>
                <a:gd name="T45" fmla="*/ 27 h 189"/>
                <a:gd name="T46" fmla="*/ 201 w 215"/>
                <a:gd name="T47" fmla="*/ 15 h 189"/>
                <a:gd name="T48" fmla="*/ 201 w 215"/>
                <a:gd name="T49" fmla="*/ 16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189">
                  <a:moveTo>
                    <a:pt x="207" y="1"/>
                  </a:moveTo>
                  <a:cubicBezTo>
                    <a:pt x="108" y="14"/>
                    <a:pt x="108" y="14"/>
                    <a:pt x="108" y="14"/>
                  </a:cubicBezTo>
                  <a:cubicBezTo>
                    <a:pt x="8" y="1"/>
                    <a:pt x="8" y="1"/>
                    <a:pt x="8" y="1"/>
                  </a:cubicBezTo>
                  <a:cubicBezTo>
                    <a:pt x="6" y="0"/>
                    <a:pt x="4" y="1"/>
                    <a:pt x="3" y="2"/>
                  </a:cubicBezTo>
                  <a:cubicBezTo>
                    <a:pt x="1" y="4"/>
                    <a:pt x="0" y="5"/>
                    <a:pt x="0" y="7"/>
                  </a:cubicBezTo>
                  <a:cubicBezTo>
                    <a:pt x="0" y="168"/>
                    <a:pt x="0" y="168"/>
                    <a:pt x="0" y="168"/>
                  </a:cubicBezTo>
                  <a:cubicBezTo>
                    <a:pt x="0" y="172"/>
                    <a:pt x="3" y="175"/>
                    <a:pt x="6" y="175"/>
                  </a:cubicBezTo>
                  <a:cubicBezTo>
                    <a:pt x="107" y="188"/>
                    <a:pt x="107" y="188"/>
                    <a:pt x="107" y="188"/>
                  </a:cubicBezTo>
                  <a:cubicBezTo>
                    <a:pt x="107" y="188"/>
                    <a:pt x="107" y="189"/>
                    <a:pt x="108" y="189"/>
                  </a:cubicBezTo>
                  <a:cubicBezTo>
                    <a:pt x="108" y="189"/>
                    <a:pt x="108" y="188"/>
                    <a:pt x="108" y="188"/>
                  </a:cubicBezTo>
                  <a:cubicBezTo>
                    <a:pt x="209" y="175"/>
                    <a:pt x="209" y="175"/>
                    <a:pt x="209" y="175"/>
                  </a:cubicBezTo>
                  <a:cubicBezTo>
                    <a:pt x="212" y="175"/>
                    <a:pt x="215" y="172"/>
                    <a:pt x="215" y="168"/>
                  </a:cubicBezTo>
                  <a:cubicBezTo>
                    <a:pt x="215" y="7"/>
                    <a:pt x="215" y="7"/>
                    <a:pt x="215" y="7"/>
                  </a:cubicBezTo>
                  <a:cubicBezTo>
                    <a:pt x="215" y="5"/>
                    <a:pt x="214" y="4"/>
                    <a:pt x="213" y="2"/>
                  </a:cubicBezTo>
                  <a:cubicBezTo>
                    <a:pt x="211" y="1"/>
                    <a:pt x="209" y="0"/>
                    <a:pt x="207" y="1"/>
                  </a:cubicBezTo>
                  <a:close/>
                  <a:moveTo>
                    <a:pt x="14" y="15"/>
                  </a:moveTo>
                  <a:cubicBezTo>
                    <a:pt x="101" y="27"/>
                    <a:pt x="101" y="27"/>
                    <a:pt x="101" y="27"/>
                  </a:cubicBezTo>
                  <a:cubicBezTo>
                    <a:pt x="101" y="174"/>
                    <a:pt x="101" y="174"/>
                    <a:pt x="101" y="174"/>
                  </a:cubicBezTo>
                  <a:cubicBezTo>
                    <a:pt x="14" y="163"/>
                    <a:pt x="14" y="163"/>
                    <a:pt x="14" y="163"/>
                  </a:cubicBezTo>
                  <a:lnTo>
                    <a:pt x="14" y="15"/>
                  </a:lnTo>
                  <a:close/>
                  <a:moveTo>
                    <a:pt x="201" y="163"/>
                  </a:moveTo>
                  <a:cubicBezTo>
                    <a:pt x="114" y="174"/>
                    <a:pt x="114" y="174"/>
                    <a:pt x="114" y="174"/>
                  </a:cubicBezTo>
                  <a:cubicBezTo>
                    <a:pt x="114" y="27"/>
                    <a:pt x="114" y="27"/>
                    <a:pt x="114" y="27"/>
                  </a:cubicBezTo>
                  <a:cubicBezTo>
                    <a:pt x="201" y="15"/>
                    <a:pt x="201" y="15"/>
                    <a:pt x="201" y="15"/>
                  </a:cubicBezTo>
                  <a:lnTo>
                    <a:pt x="20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3" name="Freeform 40">
              <a:extLst>
                <a:ext uri="{FF2B5EF4-FFF2-40B4-BE49-F238E27FC236}">
                  <a16:creationId xmlns:a16="http://schemas.microsoft.com/office/drawing/2014/main" id="{55719F76-46ED-E9E6-2FC7-66D4394B5C00}"/>
                </a:ext>
              </a:extLst>
            </p:cNvPr>
            <p:cNvSpPr>
              <a:spLocks/>
            </p:cNvSpPr>
            <p:nvPr/>
          </p:nvSpPr>
          <p:spPr bwMode="auto">
            <a:xfrm>
              <a:off x="7540615" y="1639895"/>
              <a:ext cx="128588" cy="38100"/>
            </a:xfrm>
            <a:custGeom>
              <a:avLst/>
              <a:gdLst>
                <a:gd name="T0" fmla="*/ 6 w 68"/>
                <a:gd name="T1" fmla="*/ 14 h 20"/>
                <a:gd name="T2" fmla="*/ 60 w 68"/>
                <a:gd name="T3" fmla="*/ 20 h 20"/>
                <a:gd name="T4" fmla="*/ 60 w 68"/>
                <a:gd name="T5" fmla="*/ 20 h 20"/>
                <a:gd name="T6" fmla="*/ 67 w 68"/>
                <a:gd name="T7" fmla="*/ 14 h 20"/>
                <a:gd name="T8" fmla="*/ 61 w 68"/>
                <a:gd name="T9" fmla="*/ 7 h 20"/>
                <a:gd name="T10" fmla="*/ 8 w 68"/>
                <a:gd name="T11" fmla="*/ 0 h 20"/>
                <a:gd name="T12" fmla="*/ 0 w 68"/>
                <a:gd name="T13" fmla="*/ 6 h 20"/>
                <a:gd name="T14" fmla="*/ 6 w 68"/>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0">
                  <a:moveTo>
                    <a:pt x="6" y="14"/>
                  </a:moveTo>
                  <a:cubicBezTo>
                    <a:pt x="60" y="20"/>
                    <a:pt x="60" y="20"/>
                    <a:pt x="60" y="20"/>
                  </a:cubicBezTo>
                  <a:cubicBezTo>
                    <a:pt x="60" y="20"/>
                    <a:pt x="60" y="20"/>
                    <a:pt x="60" y="20"/>
                  </a:cubicBezTo>
                  <a:cubicBezTo>
                    <a:pt x="64" y="20"/>
                    <a:pt x="67" y="18"/>
                    <a:pt x="67" y="14"/>
                  </a:cubicBezTo>
                  <a:cubicBezTo>
                    <a:pt x="68" y="11"/>
                    <a:pt x="65" y="7"/>
                    <a:pt x="61" y="7"/>
                  </a:cubicBezTo>
                  <a:cubicBezTo>
                    <a:pt x="8" y="0"/>
                    <a:pt x="8" y="0"/>
                    <a:pt x="8" y="0"/>
                  </a:cubicBezTo>
                  <a:cubicBezTo>
                    <a:pt x="4" y="0"/>
                    <a:pt x="1" y="2"/>
                    <a:pt x="0" y="6"/>
                  </a:cubicBezTo>
                  <a:cubicBezTo>
                    <a:pt x="0" y="10"/>
                    <a:pt x="2" y="13"/>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4" name="Freeform 41">
              <a:extLst>
                <a:ext uri="{FF2B5EF4-FFF2-40B4-BE49-F238E27FC236}">
                  <a16:creationId xmlns:a16="http://schemas.microsoft.com/office/drawing/2014/main" id="{64C54855-079A-3B93-0343-AE111EED8A7C}"/>
                </a:ext>
              </a:extLst>
            </p:cNvPr>
            <p:cNvSpPr>
              <a:spLocks/>
            </p:cNvSpPr>
            <p:nvPr/>
          </p:nvSpPr>
          <p:spPr bwMode="auto">
            <a:xfrm>
              <a:off x="7540615" y="1701807"/>
              <a:ext cx="128588" cy="39688"/>
            </a:xfrm>
            <a:custGeom>
              <a:avLst/>
              <a:gdLst>
                <a:gd name="T0" fmla="*/ 61 w 68"/>
                <a:gd name="T1" fmla="*/ 8 h 21"/>
                <a:gd name="T2" fmla="*/ 8 w 68"/>
                <a:gd name="T3" fmla="*/ 1 h 21"/>
                <a:gd name="T4" fmla="*/ 0 w 68"/>
                <a:gd name="T5" fmla="*/ 7 h 21"/>
                <a:gd name="T6" fmla="*/ 6 w 68"/>
                <a:gd name="T7" fmla="*/ 14 h 21"/>
                <a:gd name="T8" fmla="*/ 60 w 68"/>
                <a:gd name="T9" fmla="*/ 21 h 21"/>
                <a:gd name="T10" fmla="*/ 60 w 68"/>
                <a:gd name="T11" fmla="*/ 21 h 21"/>
                <a:gd name="T12" fmla="*/ 67 w 68"/>
                <a:gd name="T13" fmla="*/ 15 h 21"/>
                <a:gd name="T14" fmla="*/ 61 w 68"/>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
                  <a:moveTo>
                    <a:pt x="61" y="8"/>
                  </a:moveTo>
                  <a:cubicBezTo>
                    <a:pt x="8" y="1"/>
                    <a:pt x="8" y="1"/>
                    <a:pt x="8" y="1"/>
                  </a:cubicBezTo>
                  <a:cubicBezTo>
                    <a:pt x="4" y="0"/>
                    <a:pt x="1" y="3"/>
                    <a:pt x="0" y="7"/>
                  </a:cubicBezTo>
                  <a:cubicBezTo>
                    <a:pt x="0" y="10"/>
                    <a:pt x="2" y="14"/>
                    <a:pt x="6" y="14"/>
                  </a:cubicBezTo>
                  <a:cubicBezTo>
                    <a:pt x="60" y="21"/>
                    <a:pt x="60" y="21"/>
                    <a:pt x="60" y="21"/>
                  </a:cubicBezTo>
                  <a:cubicBezTo>
                    <a:pt x="60" y="21"/>
                    <a:pt x="60" y="21"/>
                    <a:pt x="60" y="21"/>
                  </a:cubicBezTo>
                  <a:cubicBezTo>
                    <a:pt x="64" y="21"/>
                    <a:pt x="67" y="18"/>
                    <a:pt x="67" y="15"/>
                  </a:cubicBezTo>
                  <a:cubicBezTo>
                    <a:pt x="68" y="11"/>
                    <a:pt x="65" y="8"/>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5" name="Freeform 42">
              <a:extLst>
                <a:ext uri="{FF2B5EF4-FFF2-40B4-BE49-F238E27FC236}">
                  <a16:creationId xmlns:a16="http://schemas.microsoft.com/office/drawing/2014/main" id="{98CC298A-AC45-D626-111B-9BA36629F380}"/>
                </a:ext>
              </a:extLst>
            </p:cNvPr>
            <p:cNvSpPr>
              <a:spLocks/>
            </p:cNvSpPr>
            <p:nvPr/>
          </p:nvSpPr>
          <p:spPr bwMode="auto">
            <a:xfrm>
              <a:off x="7540615" y="1765307"/>
              <a:ext cx="128588" cy="38100"/>
            </a:xfrm>
            <a:custGeom>
              <a:avLst/>
              <a:gdLst>
                <a:gd name="T0" fmla="*/ 61 w 68"/>
                <a:gd name="T1" fmla="*/ 7 h 20"/>
                <a:gd name="T2" fmla="*/ 8 w 68"/>
                <a:gd name="T3" fmla="*/ 0 h 20"/>
                <a:gd name="T4" fmla="*/ 0 w 68"/>
                <a:gd name="T5" fmla="*/ 6 h 20"/>
                <a:gd name="T6" fmla="*/ 6 w 68"/>
                <a:gd name="T7" fmla="*/ 14 h 20"/>
                <a:gd name="T8" fmla="*/ 60 w 68"/>
                <a:gd name="T9" fmla="*/ 20 h 20"/>
                <a:gd name="T10" fmla="*/ 60 w 68"/>
                <a:gd name="T11" fmla="*/ 20 h 20"/>
                <a:gd name="T12" fmla="*/ 67 w 68"/>
                <a:gd name="T13" fmla="*/ 15 h 20"/>
                <a:gd name="T14" fmla="*/ 61 w 68"/>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0">
                  <a:moveTo>
                    <a:pt x="61" y="7"/>
                  </a:moveTo>
                  <a:cubicBezTo>
                    <a:pt x="8" y="0"/>
                    <a:pt x="8" y="0"/>
                    <a:pt x="8" y="0"/>
                  </a:cubicBezTo>
                  <a:cubicBezTo>
                    <a:pt x="4" y="0"/>
                    <a:pt x="1" y="2"/>
                    <a:pt x="0" y="6"/>
                  </a:cubicBezTo>
                  <a:cubicBezTo>
                    <a:pt x="0" y="10"/>
                    <a:pt x="2" y="13"/>
                    <a:pt x="6" y="14"/>
                  </a:cubicBezTo>
                  <a:cubicBezTo>
                    <a:pt x="60" y="20"/>
                    <a:pt x="60" y="20"/>
                    <a:pt x="60" y="20"/>
                  </a:cubicBezTo>
                  <a:cubicBezTo>
                    <a:pt x="60" y="20"/>
                    <a:pt x="60" y="20"/>
                    <a:pt x="60" y="20"/>
                  </a:cubicBezTo>
                  <a:cubicBezTo>
                    <a:pt x="64" y="20"/>
                    <a:pt x="67" y="18"/>
                    <a:pt x="67" y="15"/>
                  </a:cubicBezTo>
                  <a:cubicBezTo>
                    <a:pt x="68" y="11"/>
                    <a:pt x="65" y="8"/>
                    <a:pt x="6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6" name="Freeform 43">
              <a:extLst>
                <a:ext uri="{FF2B5EF4-FFF2-40B4-BE49-F238E27FC236}">
                  <a16:creationId xmlns:a16="http://schemas.microsoft.com/office/drawing/2014/main" id="{FDCB0956-66D4-B739-9379-79C29FC55C2C}"/>
                </a:ext>
              </a:extLst>
            </p:cNvPr>
            <p:cNvSpPr>
              <a:spLocks/>
            </p:cNvSpPr>
            <p:nvPr/>
          </p:nvSpPr>
          <p:spPr bwMode="auto">
            <a:xfrm>
              <a:off x="7540606" y="1827221"/>
              <a:ext cx="128588" cy="39688"/>
            </a:xfrm>
            <a:custGeom>
              <a:avLst/>
              <a:gdLst>
                <a:gd name="T0" fmla="*/ 61 w 68"/>
                <a:gd name="T1" fmla="*/ 8 h 21"/>
                <a:gd name="T2" fmla="*/ 8 w 68"/>
                <a:gd name="T3" fmla="*/ 1 h 21"/>
                <a:gd name="T4" fmla="*/ 0 w 68"/>
                <a:gd name="T5" fmla="*/ 7 h 21"/>
                <a:gd name="T6" fmla="*/ 6 w 68"/>
                <a:gd name="T7" fmla="*/ 14 h 21"/>
                <a:gd name="T8" fmla="*/ 60 w 68"/>
                <a:gd name="T9" fmla="*/ 21 h 21"/>
                <a:gd name="T10" fmla="*/ 60 w 68"/>
                <a:gd name="T11" fmla="*/ 21 h 21"/>
                <a:gd name="T12" fmla="*/ 67 w 68"/>
                <a:gd name="T13" fmla="*/ 15 h 21"/>
                <a:gd name="T14" fmla="*/ 61 w 68"/>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
                  <a:moveTo>
                    <a:pt x="61" y="8"/>
                  </a:moveTo>
                  <a:cubicBezTo>
                    <a:pt x="8" y="1"/>
                    <a:pt x="8" y="1"/>
                    <a:pt x="8" y="1"/>
                  </a:cubicBezTo>
                  <a:cubicBezTo>
                    <a:pt x="4" y="0"/>
                    <a:pt x="1" y="3"/>
                    <a:pt x="0" y="7"/>
                  </a:cubicBezTo>
                  <a:cubicBezTo>
                    <a:pt x="0" y="10"/>
                    <a:pt x="2" y="14"/>
                    <a:pt x="6" y="14"/>
                  </a:cubicBezTo>
                  <a:cubicBezTo>
                    <a:pt x="60" y="21"/>
                    <a:pt x="60" y="21"/>
                    <a:pt x="60" y="21"/>
                  </a:cubicBezTo>
                  <a:cubicBezTo>
                    <a:pt x="60" y="21"/>
                    <a:pt x="60" y="21"/>
                    <a:pt x="60" y="21"/>
                  </a:cubicBezTo>
                  <a:cubicBezTo>
                    <a:pt x="64" y="21"/>
                    <a:pt x="67" y="18"/>
                    <a:pt x="67" y="15"/>
                  </a:cubicBezTo>
                  <a:cubicBezTo>
                    <a:pt x="68" y="11"/>
                    <a:pt x="65" y="8"/>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7" name="Freeform 44">
              <a:extLst>
                <a:ext uri="{FF2B5EF4-FFF2-40B4-BE49-F238E27FC236}">
                  <a16:creationId xmlns:a16="http://schemas.microsoft.com/office/drawing/2014/main" id="{5380D0F5-5A12-4FEA-4DAF-7C3A4E8EA495}"/>
                </a:ext>
              </a:extLst>
            </p:cNvPr>
            <p:cNvSpPr>
              <a:spLocks/>
            </p:cNvSpPr>
            <p:nvPr/>
          </p:nvSpPr>
          <p:spPr bwMode="auto">
            <a:xfrm>
              <a:off x="7716819" y="1639892"/>
              <a:ext cx="127000" cy="38100"/>
            </a:xfrm>
            <a:custGeom>
              <a:avLst/>
              <a:gdLst>
                <a:gd name="T0" fmla="*/ 7 w 67"/>
                <a:gd name="T1" fmla="*/ 20 h 20"/>
                <a:gd name="T2" fmla="*/ 8 w 67"/>
                <a:gd name="T3" fmla="*/ 20 h 20"/>
                <a:gd name="T4" fmla="*/ 61 w 67"/>
                <a:gd name="T5" fmla="*/ 14 h 20"/>
                <a:gd name="T6" fmla="*/ 67 w 67"/>
                <a:gd name="T7" fmla="*/ 6 h 20"/>
                <a:gd name="T8" fmla="*/ 60 w 67"/>
                <a:gd name="T9" fmla="*/ 0 h 20"/>
                <a:gd name="T10" fmla="*/ 6 w 67"/>
                <a:gd name="T11" fmla="*/ 7 h 20"/>
                <a:gd name="T12" fmla="*/ 0 w 67"/>
                <a:gd name="T13" fmla="*/ 14 h 20"/>
                <a:gd name="T14" fmla="*/ 7 w 6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0">
                  <a:moveTo>
                    <a:pt x="7" y="20"/>
                  </a:moveTo>
                  <a:cubicBezTo>
                    <a:pt x="7" y="20"/>
                    <a:pt x="7" y="20"/>
                    <a:pt x="8" y="20"/>
                  </a:cubicBezTo>
                  <a:cubicBezTo>
                    <a:pt x="61" y="14"/>
                    <a:pt x="61" y="14"/>
                    <a:pt x="61" y="14"/>
                  </a:cubicBezTo>
                  <a:cubicBezTo>
                    <a:pt x="65" y="13"/>
                    <a:pt x="67" y="10"/>
                    <a:pt x="67" y="6"/>
                  </a:cubicBezTo>
                  <a:cubicBezTo>
                    <a:pt x="67" y="2"/>
                    <a:pt x="63" y="0"/>
                    <a:pt x="60" y="0"/>
                  </a:cubicBezTo>
                  <a:cubicBezTo>
                    <a:pt x="6" y="7"/>
                    <a:pt x="6" y="7"/>
                    <a:pt x="6" y="7"/>
                  </a:cubicBezTo>
                  <a:cubicBezTo>
                    <a:pt x="2" y="7"/>
                    <a:pt x="0" y="11"/>
                    <a:pt x="0" y="14"/>
                  </a:cubicBezTo>
                  <a:cubicBezTo>
                    <a:pt x="0" y="18"/>
                    <a:pt x="3"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8" name="Freeform 45">
              <a:extLst>
                <a:ext uri="{FF2B5EF4-FFF2-40B4-BE49-F238E27FC236}">
                  <a16:creationId xmlns:a16="http://schemas.microsoft.com/office/drawing/2014/main" id="{921579DC-C15F-0D40-C33C-F9F0C24E5532}"/>
                </a:ext>
              </a:extLst>
            </p:cNvPr>
            <p:cNvSpPr>
              <a:spLocks/>
            </p:cNvSpPr>
            <p:nvPr/>
          </p:nvSpPr>
          <p:spPr bwMode="auto">
            <a:xfrm>
              <a:off x="7716781" y="1701805"/>
              <a:ext cx="127000" cy="39688"/>
            </a:xfrm>
            <a:custGeom>
              <a:avLst/>
              <a:gdLst>
                <a:gd name="T0" fmla="*/ 7 w 67"/>
                <a:gd name="T1" fmla="*/ 21 h 21"/>
                <a:gd name="T2" fmla="*/ 8 w 67"/>
                <a:gd name="T3" fmla="*/ 21 h 21"/>
                <a:gd name="T4" fmla="*/ 61 w 67"/>
                <a:gd name="T5" fmla="*/ 14 h 21"/>
                <a:gd name="T6" fmla="*/ 67 w 67"/>
                <a:gd name="T7" fmla="*/ 7 h 21"/>
                <a:gd name="T8" fmla="*/ 60 w 67"/>
                <a:gd name="T9" fmla="*/ 1 h 21"/>
                <a:gd name="T10" fmla="*/ 6 w 67"/>
                <a:gd name="T11" fmla="*/ 8 h 21"/>
                <a:gd name="T12" fmla="*/ 0 w 67"/>
                <a:gd name="T13" fmla="*/ 15 h 21"/>
                <a:gd name="T14" fmla="*/ 7 w 67"/>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1">
                  <a:moveTo>
                    <a:pt x="7" y="21"/>
                  </a:moveTo>
                  <a:cubicBezTo>
                    <a:pt x="7" y="21"/>
                    <a:pt x="7" y="21"/>
                    <a:pt x="8" y="21"/>
                  </a:cubicBezTo>
                  <a:cubicBezTo>
                    <a:pt x="61" y="14"/>
                    <a:pt x="61" y="14"/>
                    <a:pt x="61" y="14"/>
                  </a:cubicBezTo>
                  <a:cubicBezTo>
                    <a:pt x="65" y="14"/>
                    <a:pt x="67" y="10"/>
                    <a:pt x="67" y="7"/>
                  </a:cubicBezTo>
                  <a:cubicBezTo>
                    <a:pt x="67" y="3"/>
                    <a:pt x="63" y="0"/>
                    <a:pt x="60" y="1"/>
                  </a:cubicBezTo>
                  <a:cubicBezTo>
                    <a:pt x="6" y="8"/>
                    <a:pt x="6" y="8"/>
                    <a:pt x="6" y="8"/>
                  </a:cubicBezTo>
                  <a:cubicBezTo>
                    <a:pt x="2" y="8"/>
                    <a:pt x="0" y="11"/>
                    <a:pt x="0" y="15"/>
                  </a:cubicBezTo>
                  <a:cubicBezTo>
                    <a:pt x="0" y="18"/>
                    <a:pt x="3"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79" name="Freeform 46">
              <a:extLst>
                <a:ext uri="{FF2B5EF4-FFF2-40B4-BE49-F238E27FC236}">
                  <a16:creationId xmlns:a16="http://schemas.microsoft.com/office/drawing/2014/main" id="{0625CDB7-0C48-2F61-FB9A-DAE50558B1D0}"/>
                </a:ext>
              </a:extLst>
            </p:cNvPr>
            <p:cNvSpPr>
              <a:spLocks/>
            </p:cNvSpPr>
            <p:nvPr/>
          </p:nvSpPr>
          <p:spPr bwMode="auto">
            <a:xfrm>
              <a:off x="7716818" y="1765306"/>
              <a:ext cx="127000" cy="38100"/>
            </a:xfrm>
            <a:custGeom>
              <a:avLst/>
              <a:gdLst>
                <a:gd name="T0" fmla="*/ 7 w 67"/>
                <a:gd name="T1" fmla="*/ 20 h 20"/>
                <a:gd name="T2" fmla="*/ 8 w 67"/>
                <a:gd name="T3" fmla="*/ 20 h 20"/>
                <a:gd name="T4" fmla="*/ 61 w 67"/>
                <a:gd name="T5" fmla="*/ 14 h 20"/>
                <a:gd name="T6" fmla="*/ 67 w 67"/>
                <a:gd name="T7" fmla="*/ 6 h 20"/>
                <a:gd name="T8" fmla="*/ 60 w 67"/>
                <a:gd name="T9" fmla="*/ 0 h 20"/>
                <a:gd name="T10" fmla="*/ 6 w 67"/>
                <a:gd name="T11" fmla="*/ 7 h 20"/>
                <a:gd name="T12" fmla="*/ 0 w 67"/>
                <a:gd name="T13" fmla="*/ 15 h 20"/>
                <a:gd name="T14" fmla="*/ 7 w 6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0">
                  <a:moveTo>
                    <a:pt x="7" y="20"/>
                  </a:moveTo>
                  <a:cubicBezTo>
                    <a:pt x="7" y="20"/>
                    <a:pt x="7" y="20"/>
                    <a:pt x="8" y="20"/>
                  </a:cubicBezTo>
                  <a:cubicBezTo>
                    <a:pt x="61" y="14"/>
                    <a:pt x="61" y="14"/>
                    <a:pt x="61" y="14"/>
                  </a:cubicBezTo>
                  <a:cubicBezTo>
                    <a:pt x="65" y="13"/>
                    <a:pt x="67" y="10"/>
                    <a:pt x="67" y="6"/>
                  </a:cubicBezTo>
                  <a:cubicBezTo>
                    <a:pt x="67" y="2"/>
                    <a:pt x="63" y="0"/>
                    <a:pt x="60" y="0"/>
                  </a:cubicBezTo>
                  <a:cubicBezTo>
                    <a:pt x="6" y="7"/>
                    <a:pt x="6" y="7"/>
                    <a:pt x="6" y="7"/>
                  </a:cubicBezTo>
                  <a:cubicBezTo>
                    <a:pt x="2" y="8"/>
                    <a:pt x="0" y="11"/>
                    <a:pt x="0" y="15"/>
                  </a:cubicBezTo>
                  <a:cubicBezTo>
                    <a:pt x="0" y="18"/>
                    <a:pt x="3" y="20"/>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sp>
          <p:nvSpPr>
            <p:cNvPr id="80" name="Freeform 47">
              <a:extLst>
                <a:ext uri="{FF2B5EF4-FFF2-40B4-BE49-F238E27FC236}">
                  <a16:creationId xmlns:a16="http://schemas.microsoft.com/office/drawing/2014/main" id="{81864797-E1F3-C9C2-6314-57A8081980A9}"/>
                </a:ext>
              </a:extLst>
            </p:cNvPr>
            <p:cNvSpPr>
              <a:spLocks/>
            </p:cNvSpPr>
            <p:nvPr/>
          </p:nvSpPr>
          <p:spPr bwMode="auto">
            <a:xfrm>
              <a:off x="7716838" y="1827213"/>
              <a:ext cx="127000" cy="39688"/>
            </a:xfrm>
            <a:custGeom>
              <a:avLst/>
              <a:gdLst>
                <a:gd name="T0" fmla="*/ 60 w 67"/>
                <a:gd name="T1" fmla="*/ 1 h 21"/>
                <a:gd name="T2" fmla="*/ 6 w 67"/>
                <a:gd name="T3" fmla="*/ 8 h 21"/>
                <a:gd name="T4" fmla="*/ 0 w 67"/>
                <a:gd name="T5" fmla="*/ 15 h 21"/>
                <a:gd name="T6" fmla="*/ 7 w 67"/>
                <a:gd name="T7" fmla="*/ 21 h 21"/>
                <a:gd name="T8" fmla="*/ 8 w 67"/>
                <a:gd name="T9" fmla="*/ 21 h 21"/>
                <a:gd name="T10" fmla="*/ 61 w 67"/>
                <a:gd name="T11" fmla="*/ 14 h 21"/>
                <a:gd name="T12" fmla="*/ 67 w 67"/>
                <a:gd name="T13" fmla="*/ 7 h 21"/>
                <a:gd name="T14" fmla="*/ 60 w 6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21">
                  <a:moveTo>
                    <a:pt x="60" y="1"/>
                  </a:moveTo>
                  <a:cubicBezTo>
                    <a:pt x="6" y="8"/>
                    <a:pt x="6" y="8"/>
                    <a:pt x="6" y="8"/>
                  </a:cubicBezTo>
                  <a:cubicBezTo>
                    <a:pt x="2" y="8"/>
                    <a:pt x="0" y="11"/>
                    <a:pt x="0" y="15"/>
                  </a:cubicBezTo>
                  <a:cubicBezTo>
                    <a:pt x="0" y="18"/>
                    <a:pt x="3" y="21"/>
                    <a:pt x="7" y="21"/>
                  </a:cubicBezTo>
                  <a:cubicBezTo>
                    <a:pt x="7" y="21"/>
                    <a:pt x="7" y="21"/>
                    <a:pt x="8" y="21"/>
                  </a:cubicBezTo>
                  <a:cubicBezTo>
                    <a:pt x="61" y="14"/>
                    <a:pt x="61" y="14"/>
                    <a:pt x="61" y="14"/>
                  </a:cubicBezTo>
                  <a:cubicBezTo>
                    <a:pt x="65" y="14"/>
                    <a:pt x="67" y="10"/>
                    <a:pt x="67" y="7"/>
                  </a:cubicBezTo>
                  <a:cubicBezTo>
                    <a:pt x="67" y="3"/>
                    <a:pt x="63" y="0"/>
                    <a:pt x="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endParaRPr lang="uk-UA"/>
            </a:p>
          </p:txBody>
        </p:sp>
      </p:grpSp>
      <p:pic>
        <p:nvPicPr>
          <p:cNvPr id="7" name="Graphic 6">
            <a:extLst>
              <a:ext uri="{FF2B5EF4-FFF2-40B4-BE49-F238E27FC236}">
                <a16:creationId xmlns:a16="http://schemas.microsoft.com/office/drawing/2014/main" id="{BFA21E87-34DD-2BE8-3646-C72FAF3F44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2" y="6226660"/>
            <a:ext cx="1518718" cy="578937"/>
          </a:xfrm>
          <a:prstGeom prst="rect">
            <a:avLst/>
          </a:prstGeom>
        </p:spPr>
      </p:pic>
    </p:spTree>
    <p:extLst>
      <p:ext uri="{BB962C8B-B14F-4D97-AF65-F5344CB8AC3E}">
        <p14:creationId xmlns:p14="http://schemas.microsoft.com/office/powerpoint/2010/main" val="6831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6" name="Picture 5">
            <a:extLst>
              <a:ext uri="{FF2B5EF4-FFF2-40B4-BE49-F238E27FC236}">
                <a16:creationId xmlns:a16="http://schemas.microsoft.com/office/drawing/2014/main" id="{A9F2EDC5-BFB5-4DB1-AF96-6758CEFA9789}"/>
              </a:ext>
            </a:extLst>
          </p:cNvPr>
          <p:cNvPicPr>
            <a:picLocks noChangeAspect="1"/>
          </p:cNvPicPr>
          <p:nvPr/>
        </p:nvPicPr>
        <p:blipFill>
          <a:blip r:embed="rId3"/>
          <a:stretch>
            <a:fillRect/>
          </a:stretch>
        </p:blipFill>
        <p:spPr>
          <a:xfrm>
            <a:off x="0" y="0"/>
            <a:ext cx="12192000" cy="6858000"/>
          </a:xfrm>
          <a:prstGeom prst="rect">
            <a:avLst/>
          </a:prstGeom>
        </p:spPr>
      </p:pic>
      <p:sp>
        <p:nvSpPr>
          <p:cNvPr id="288" name="Google Shape;288;p74"/>
          <p:cNvSpPr txBox="1"/>
          <p:nvPr/>
        </p:nvSpPr>
        <p:spPr>
          <a:xfrm>
            <a:off x="6352443" y="1211228"/>
            <a:ext cx="5477935" cy="2862282"/>
          </a:xfrm>
          <a:prstGeom prst="rect">
            <a:avLst/>
          </a:prstGeom>
          <a:noFill/>
          <a:ln>
            <a:noFill/>
          </a:ln>
        </p:spPr>
        <p:txBody>
          <a:bodyPr spcFirstLastPara="1" wrap="square" lIns="91425" tIns="45700" rIns="91425" bIns="45700" anchor="t" anchorCtr="0">
            <a:spAutoFit/>
          </a:bodyPr>
          <a:lstStyle/>
          <a:p>
            <a:pPr marL="127000">
              <a:buClr>
                <a:srgbClr val="000000"/>
              </a:buClr>
              <a:buSzPts val="1600"/>
            </a:pPr>
            <a:endParaRPr lang="pt-BR" dirty="0">
              <a:solidFill>
                <a:schemeClr val="bg1"/>
              </a:solidFill>
              <a:latin typeface="Montserrat Medium" pitchFamily="2" charset="0"/>
              <a:ea typeface="+mn-lt"/>
              <a:cs typeface="Calibri"/>
            </a:endParaRPr>
          </a:p>
          <a:p>
            <a:pPr marL="127000">
              <a:buClr>
                <a:srgbClr val="000000"/>
              </a:buClr>
              <a:buSzPts val="1600"/>
            </a:pPr>
            <a:r>
              <a:rPr lang="pt-BR" dirty="0">
                <a:solidFill>
                  <a:schemeClr val="bg1"/>
                </a:solidFill>
                <a:latin typeface="Montserrat Medium" pitchFamily="2" charset="0"/>
                <a:ea typeface="+mn-lt"/>
                <a:cs typeface="Calibri"/>
              </a:rPr>
              <a:t>Significant addition to current work on alignment with a strong international policy framework under the UN CBD and UNFCCC.</a:t>
            </a:r>
            <a:endParaRPr lang="en-US" dirty="0">
              <a:solidFill>
                <a:schemeClr val="bg1"/>
              </a:solidFill>
              <a:latin typeface="Montserrat Medium" pitchFamily="2" charset="0"/>
              <a:ea typeface="+mn-lt"/>
              <a:cs typeface="Calibri"/>
            </a:endParaRPr>
          </a:p>
          <a:p>
            <a:pPr marL="127000">
              <a:buSzPts val="1600"/>
            </a:pPr>
            <a:endParaRPr lang="pt-BR" dirty="0">
              <a:solidFill>
                <a:schemeClr val="bg1"/>
              </a:solidFill>
              <a:latin typeface="Montserrat Medium"/>
              <a:ea typeface="+mn-lt"/>
              <a:cs typeface="Calibri"/>
            </a:endParaRPr>
          </a:p>
          <a:p>
            <a:pPr marL="127000">
              <a:buSzPts val="1600"/>
            </a:pPr>
            <a:endParaRPr lang="pt-BR" dirty="0">
              <a:solidFill>
                <a:schemeClr val="bg1"/>
              </a:solidFill>
              <a:latin typeface="Montserrat Medium"/>
              <a:ea typeface="+mn-lt"/>
              <a:cs typeface="Calibri"/>
            </a:endParaRPr>
          </a:p>
          <a:p>
            <a:pPr marL="127000">
              <a:buSzPts val="1600"/>
            </a:pPr>
            <a:r>
              <a:rPr lang="pt-BR" dirty="0">
                <a:solidFill>
                  <a:schemeClr val="bg1"/>
                </a:solidFill>
                <a:latin typeface="Montserrat Medium"/>
                <a:ea typeface="+mn-lt"/>
                <a:cs typeface="Calibri"/>
              </a:rPr>
              <a:t>Complements related work on green finance, including TNFD's nature-related</a:t>
            </a:r>
            <a:br>
              <a:rPr lang="pt-BR" dirty="0">
                <a:latin typeface="Montserrat Medium" pitchFamily="2" charset="0"/>
                <a:ea typeface="+mn-lt"/>
                <a:cs typeface="Calibri"/>
              </a:rPr>
            </a:br>
            <a:r>
              <a:rPr lang="pt-BR" dirty="0">
                <a:solidFill>
                  <a:schemeClr val="bg1"/>
                </a:solidFill>
                <a:latin typeface="Montserrat Medium"/>
                <a:ea typeface="+mn-lt"/>
                <a:cs typeface="Calibri"/>
              </a:rPr>
              <a:t>risk management and disclosure framework.</a:t>
            </a:r>
          </a:p>
        </p:txBody>
      </p:sp>
      <p:sp>
        <p:nvSpPr>
          <p:cNvPr id="8" name="Google Shape;288;p74">
            <a:extLst>
              <a:ext uri="{FF2B5EF4-FFF2-40B4-BE49-F238E27FC236}">
                <a16:creationId xmlns:a16="http://schemas.microsoft.com/office/drawing/2014/main" id="{F5231DC8-FC59-99F2-BFCA-8D97685E0FD5}"/>
              </a:ext>
            </a:extLst>
          </p:cNvPr>
          <p:cNvSpPr txBox="1"/>
          <p:nvPr/>
        </p:nvSpPr>
        <p:spPr>
          <a:xfrm>
            <a:off x="983965" y="2536468"/>
            <a:ext cx="4585472" cy="1785064"/>
          </a:xfrm>
          <a:prstGeom prst="rect">
            <a:avLst/>
          </a:prstGeom>
          <a:noFill/>
          <a:ln>
            <a:noFill/>
          </a:ln>
        </p:spPr>
        <p:txBody>
          <a:bodyPr spcFirstLastPara="1" wrap="square" lIns="91425" tIns="45700" rIns="91425" bIns="45700" anchor="t" anchorCtr="0">
            <a:spAutoFit/>
          </a:bodyPr>
          <a:lstStyle/>
          <a:p>
            <a:pPr marL="127000">
              <a:buSzPts val="1600"/>
            </a:pPr>
            <a:r>
              <a:rPr lang="pt-BR" dirty="0">
                <a:solidFill>
                  <a:schemeClr val="bg1"/>
                </a:solidFill>
                <a:latin typeface="Montserrat Medium" pitchFamily="2" charset="0"/>
                <a:ea typeface="+mn-lt"/>
                <a:cs typeface="Calibri"/>
              </a:rPr>
              <a:t>Annual update of the Dashboard and Policy Report will track trends in financial alignment with nature positive outcomes and highlight key policy recommendations for improvement.</a:t>
            </a:r>
          </a:p>
        </p:txBody>
      </p:sp>
      <p:sp>
        <p:nvSpPr>
          <p:cNvPr id="9" name="Rectangle: Rounded Corners 8">
            <a:extLst>
              <a:ext uri="{FF2B5EF4-FFF2-40B4-BE49-F238E27FC236}">
                <a16:creationId xmlns:a16="http://schemas.microsoft.com/office/drawing/2014/main" id="{F89DA4B8-5403-BCF3-9359-6F3EEAE5F415}"/>
              </a:ext>
            </a:extLst>
          </p:cNvPr>
          <p:cNvSpPr/>
          <p:nvPr/>
        </p:nvSpPr>
        <p:spPr>
          <a:xfrm>
            <a:off x="6357805" y="1483487"/>
            <a:ext cx="104096" cy="89164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0" name="Rectangle: Rounded Corners 9">
            <a:extLst>
              <a:ext uri="{FF2B5EF4-FFF2-40B4-BE49-F238E27FC236}">
                <a16:creationId xmlns:a16="http://schemas.microsoft.com/office/drawing/2014/main" id="{1099BE74-0D2F-2FC9-C60B-93892711616A}"/>
              </a:ext>
            </a:extLst>
          </p:cNvPr>
          <p:cNvSpPr/>
          <p:nvPr/>
        </p:nvSpPr>
        <p:spPr>
          <a:xfrm>
            <a:off x="769080" y="1357550"/>
            <a:ext cx="118779" cy="7394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1" name="Rectangle: Rounded Corners 10">
            <a:extLst>
              <a:ext uri="{FF2B5EF4-FFF2-40B4-BE49-F238E27FC236}">
                <a16:creationId xmlns:a16="http://schemas.microsoft.com/office/drawing/2014/main" id="{27E96B16-59E1-469A-AE20-226B939F7570}"/>
              </a:ext>
            </a:extLst>
          </p:cNvPr>
          <p:cNvSpPr/>
          <p:nvPr/>
        </p:nvSpPr>
        <p:spPr>
          <a:xfrm>
            <a:off x="769079" y="2642369"/>
            <a:ext cx="104098" cy="16791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ctangle: Rounded Corners 11">
            <a:extLst>
              <a:ext uri="{FF2B5EF4-FFF2-40B4-BE49-F238E27FC236}">
                <a16:creationId xmlns:a16="http://schemas.microsoft.com/office/drawing/2014/main" id="{5F001DFB-CF3D-0DF2-66F8-855E3F88AD84}"/>
              </a:ext>
            </a:extLst>
          </p:cNvPr>
          <p:cNvSpPr/>
          <p:nvPr/>
        </p:nvSpPr>
        <p:spPr>
          <a:xfrm>
            <a:off x="6375439" y="2861556"/>
            <a:ext cx="86461" cy="11068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Graphic 15">
            <a:extLst>
              <a:ext uri="{FF2B5EF4-FFF2-40B4-BE49-F238E27FC236}">
                <a16:creationId xmlns:a16="http://schemas.microsoft.com/office/drawing/2014/main" id="{B8F2600D-5572-9F49-C10C-C383C0E720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2741" y="6013787"/>
            <a:ext cx="1869933" cy="712820"/>
          </a:xfrm>
          <a:prstGeom prst="rect">
            <a:avLst/>
          </a:prstGeom>
        </p:spPr>
      </p:pic>
      <p:sp>
        <p:nvSpPr>
          <p:cNvPr id="2" name="TextBox 1">
            <a:extLst>
              <a:ext uri="{FF2B5EF4-FFF2-40B4-BE49-F238E27FC236}">
                <a16:creationId xmlns:a16="http://schemas.microsoft.com/office/drawing/2014/main" id="{DF2D29D9-76D1-3F15-0BE3-A09305D955D4}"/>
              </a:ext>
            </a:extLst>
          </p:cNvPr>
          <p:cNvSpPr txBox="1"/>
          <p:nvPr/>
        </p:nvSpPr>
        <p:spPr>
          <a:xfrm>
            <a:off x="0" y="176909"/>
            <a:ext cx="11768410" cy="541174"/>
          </a:xfrm>
          <a:prstGeom prst="rect">
            <a:avLst/>
          </a:prstGeom>
          <a:noFill/>
        </p:spPr>
        <p:txBody>
          <a:bodyPr wrap="square">
            <a:spAutoFit/>
          </a:bodyPr>
          <a:lstStyle/>
          <a:p>
            <a:pPr algn="ctr">
              <a:lnSpc>
                <a:spcPts val="3500"/>
              </a:lnSpc>
              <a:buClr>
                <a:schemeClr val="dk1"/>
              </a:buClr>
              <a:buSzPts val="3500"/>
            </a:pPr>
            <a:r>
              <a:rPr lang="en-GB" sz="3200" dirty="0">
                <a:solidFill>
                  <a:schemeClr val="bg1"/>
                </a:solidFill>
                <a:latin typeface="Montserrat ExtraBold" panose="00000900000000000000" pitchFamily="2" charset="0"/>
                <a:ea typeface="Montserrat ExtraBold"/>
                <a:cs typeface="Montserrat ExtraBold"/>
                <a:sym typeface="Montserrat ExtraBold"/>
              </a:rPr>
              <a:t>WHAT NEXT?</a:t>
            </a:r>
            <a:endParaRPr lang="pt-BR" sz="3200" dirty="0">
              <a:solidFill>
                <a:schemeClr val="bg1"/>
              </a:solidFill>
              <a:latin typeface="Montserrat ExtraBold" panose="00000900000000000000" pitchFamily="2" charset="0"/>
              <a:ea typeface="Montserrat ExtraBold"/>
              <a:cs typeface="Montserrat ExtraBold"/>
            </a:endParaRPr>
          </a:p>
        </p:txBody>
      </p:sp>
      <p:sp>
        <p:nvSpPr>
          <p:cNvPr id="3" name="TextBox 2">
            <a:extLst>
              <a:ext uri="{FF2B5EF4-FFF2-40B4-BE49-F238E27FC236}">
                <a16:creationId xmlns:a16="http://schemas.microsoft.com/office/drawing/2014/main" id="{03EDCAEF-4367-A6A1-890C-4053C4EE0E90}"/>
              </a:ext>
            </a:extLst>
          </p:cNvPr>
          <p:cNvSpPr txBox="1"/>
          <p:nvPr/>
        </p:nvSpPr>
        <p:spPr>
          <a:xfrm>
            <a:off x="873177" y="1127086"/>
            <a:ext cx="4994610" cy="1200329"/>
          </a:xfrm>
          <a:prstGeom prst="rect">
            <a:avLst/>
          </a:prstGeom>
          <a:noFill/>
        </p:spPr>
        <p:txBody>
          <a:bodyPr wrap="square" rtlCol="0">
            <a:spAutoFit/>
          </a:bodyPr>
          <a:lstStyle/>
          <a:p>
            <a:pPr marL="127000">
              <a:buSzPts val="1600"/>
            </a:pPr>
            <a:endParaRPr lang="pt-BR" sz="1800" dirty="0">
              <a:solidFill>
                <a:schemeClr val="bg1"/>
              </a:solidFill>
              <a:latin typeface="Montserrat Medium" pitchFamily="2" charset="0"/>
              <a:cs typeface="Calibri"/>
            </a:endParaRPr>
          </a:p>
          <a:p>
            <a:pPr marL="127000">
              <a:buSzPts val="1600"/>
            </a:pPr>
            <a:r>
              <a:rPr lang="pt-BR" sz="1800" dirty="0">
                <a:solidFill>
                  <a:schemeClr val="bg1"/>
                </a:solidFill>
                <a:latin typeface="Montserrat Medium" pitchFamily="2" charset="0"/>
                <a:cs typeface="Calibri"/>
              </a:rPr>
              <a:t>Aiming for launch at CBD COP 15 in Montreal, December 2022.</a:t>
            </a:r>
          </a:p>
          <a:p>
            <a:endParaRPr lang="en-IE" dirty="0"/>
          </a:p>
        </p:txBody>
      </p:sp>
    </p:spTree>
    <p:extLst>
      <p:ext uri="{BB962C8B-B14F-4D97-AF65-F5344CB8AC3E}">
        <p14:creationId xmlns:p14="http://schemas.microsoft.com/office/powerpoint/2010/main" val="107174725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2" name="Picture 1">
            <a:extLst>
              <a:ext uri="{FF2B5EF4-FFF2-40B4-BE49-F238E27FC236}">
                <a16:creationId xmlns:a16="http://schemas.microsoft.com/office/drawing/2014/main" id="{34885FEA-8191-F0F7-43CC-3C5B4C9CC85A}"/>
              </a:ext>
            </a:extLst>
          </p:cNvPr>
          <p:cNvPicPr>
            <a:picLocks noChangeAspect="1"/>
          </p:cNvPicPr>
          <p:nvPr/>
        </p:nvPicPr>
        <p:blipFill>
          <a:blip r:embed="rId3"/>
          <a:stretch>
            <a:fillRect/>
          </a:stretch>
        </p:blipFill>
        <p:spPr>
          <a:xfrm>
            <a:off x="0" y="0"/>
            <a:ext cx="12192000" cy="6857999"/>
          </a:xfrm>
          <a:prstGeom prst="rect">
            <a:avLst/>
          </a:prstGeom>
        </p:spPr>
      </p:pic>
      <p:sp>
        <p:nvSpPr>
          <p:cNvPr id="547" name="Google Shape;547;p26"/>
          <p:cNvSpPr txBox="1"/>
          <p:nvPr/>
        </p:nvSpPr>
        <p:spPr>
          <a:xfrm>
            <a:off x="1746392" y="1213783"/>
            <a:ext cx="3435563" cy="2831504"/>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GB" sz="1400" b="0" i="0" u="none" strike="noStrike" kern="0" cap="none" spc="0" normalizeH="0" baseline="0" noProof="0" dirty="0">
              <a:ln>
                <a:noFill/>
              </a:ln>
              <a:solidFill>
                <a:schemeClr val="tx1">
                  <a:lumMod val="75000"/>
                  <a:lumOff val="25000"/>
                </a:schemeClr>
              </a:solidFill>
              <a:effectLst/>
              <a:uLnTx/>
              <a:uFillTx/>
              <a:latin typeface="Montserrat Medium" pitchFamily="2" charset="0"/>
              <a:ea typeface="Arial"/>
              <a:cs typeface="Arial"/>
              <a:sym typeface="Arial"/>
            </a:endParaRPr>
          </a:p>
          <a:p>
            <a:pPr marL="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000" kern="0" dirty="0">
              <a:solidFill>
                <a:schemeClr val="tx1">
                  <a:lumMod val="75000"/>
                  <a:lumOff val="25000"/>
                </a:schemeClr>
              </a:solidFill>
              <a:latin typeface="Montserrat Medium" pitchFamily="2" charset="0"/>
              <a:ea typeface="Arial"/>
              <a:cs typeface="Arial"/>
              <a:sym typeface="Arial"/>
            </a:endParaRPr>
          </a:p>
          <a:p>
            <a:pPr>
              <a:buClr>
                <a:srgbClr val="000000"/>
              </a:buClr>
              <a:buSzPts val="1400"/>
              <a:defRPr/>
            </a:pPr>
            <a:r>
              <a:rPr kumimoji="0" lang="en-GB" sz="2400" b="0" i="0" u="none" strike="noStrike" kern="0" cap="none" spc="0" normalizeH="0" baseline="0" noProof="0" dirty="0">
                <a:ln>
                  <a:noFill/>
                </a:ln>
                <a:solidFill>
                  <a:schemeClr val="bg1"/>
                </a:solidFill>
                <a:effectLst/>
                <a:uLnTx/>
                <a:uFillTx/>
                <a:latin typeface="Montserrat Medium" pitchFamily="2" charset="0"/>
                <a:ea typeface="Arial"/>
                <a:cs typeface="Arial"/>
                <a:sym typeface="Arial"/>
              </a:rPr>
              <a:t>Comments</a:t>
            </a:r>
            <a:r>
              <a:rPr lang="en-GB" sz="2400" kern="0" dirty="0">
                <a:solidFill>
                  <a:schemeClr val="bg1"/>
                </a:solidFill>
                <a:latin typeface="Montserrat Medium" pitchFamily="2" charset="0"/>
                <a:ea typeface="Arial"/>
                <a:cs typeface="Arial"/>
                <a:sym typeface="Arial"/>
              </a:rPr>
              <a:t> </a:t>
            </a:r>
            <a:r>
              <a:rPr kumimoji="0" lang="en-GB" sz="2400" b="0" i="0" u="none" strike="noStrike" kern="0" cap="none" spc="0" normalizeH="0" baseline="0" noProof="0" dirty="0">
                <a:ln>
                  <a:noFill/>
                </a:ln>
                <a:solidFill>
                  <a:schemeClr val="bg1"/>
                </a:solidFill>
                <a:effectLst/>
                <a:uLnTx/>
                <a:uFillTx/>
                <a:latin typeface="Montserrat Medium" pitchFamily="2" charset="0"/>
                <a:ea typeface="Arial"/>
                <a:cs typeface="Arial"/>
                <a:sym typeface="Arial"/>
              </a:rPr>
              <a:t>are welcome, as are suggestions for collaboration, to the core Alignment Project Team</a:t>
            </a:r>
            <a:endParaRPr kumimoji="0" sz="2400" b="0" i="0" u="none" strike="noStrike" kern="0" cap="none" spc="0" normalizeH="0" baseline="0" noProof="0" dirty="0">
              <a:ln>
                <a:noFill/>
              </a:ln>
              <a:solidFill>
                <a:schemeClr val="bg1"/>
              </a:solidFill>
              <a:effectLst/>
              <a:uLnTx/>
              <a:uFillTx/>
              <a:latin typeface="Montserrat Medium" pitchFamily="2" charset="0"/>
              <a:ea typeface="Arial"/>
              <a:cs typeface="Arial"/>
              <a:sym typeface="Arial"/>
            </a:endParaRPr>
          </a:p>
        </p:txBody>
      </p:sp>
      <p:pic>
        <p:nvPicPr>
          <p:cNvPr id="3" name="Graphic 2">
            <a:extLst>
              <a:ext uri="{FF2B5EF4-FFF2-40B4-BE49-F238E27FC236}">
                <a16:creationId xmlns:a16="http://schemas.microsoft.com/office/drawing/2014/main" id="{436C74D4-95E5-3FB3-3B73-FE9202D1AA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2741" y="6013787"/>
            <a:ext cx="1869933" cy="712820"/>
          </a:xfrm>
          <a:prstGeom prst="rect">
            <a:avLst/>
          </a:prstGeom>
        </p:spPr>
      </p:pic>
      <p:grpSp>
        <p:nvGrpSpPr>
          <p:cNvPr id="4" name="Group 3">
            <a:extLst>
              <a:ext uri="{FF2B5EF4-FFF2-40B4-BE49-F238E27FC236}">
                <a16:creationId xmlns:a16="http://schemas.microsoft.com/office/drawing/2014/main" id="{76840665-9279-D894-BF21-59B62AAA0C79}"/>
              </a:ext>
            </a:extLst>
          </p:cNvPr>
          <p:cNvGrpSpPr/>
          <p:nvPr/>
        </p:nvGrpSpPr>
        <p:grpSpPr>
          <a:xfrm>
            <a:off x="5871836" y="1386367"/>
            <a:ext cx="4767631" cy="3242027"/>
            <a:chOff x="8344420" y="3574434"/>
            <a:chExt cx="3782298" cy="3028485"/>
          </a:xfrm>
        </p:grpSpPr>
        <p:grpSp>
          <p:nvGrpSpPr>
            <p:cNvPr id="5" name="Group 4">
              <a:extLst>
                <a:ext uri="{FF2B5EF4-FFF2-40B4-BE49-F238E27FC236}">
                  <a16:creationId xmlns:a16="http://schemas.microsoft.com/office/drawing/2014/main" id="{CB0B5C7C-19B1-4463-B460-9074D219DFB2}"/>
                </a:ext>
              </a:extLst>
            </p:cNvPr>
            <p:cNvGrpSpPr/>
            <p:nvPr/>
          </p:nvGrpSpPr>
          <p:grpSpPr>
            <a:xfrm>
              <a:off x="8362411" y="5696311"/>
              <a:ext cx="3764307" cy="906608"/>
              <a:chOff x="12212265" y="5420131"/>
              <a:chExt cx="3773989" cy="952303"/>
            </a:xfrm>
          </p:grpSpPr>
          <p:sp>
            <p:nvSpPr>
              <p:cNvPr id="46" name="Freeform 2">
                <a:extLst>
                  <a:ext uri="{FF2B5EF4-FFF2-40B4-BE49-F238E27FC236}">
                    <a16:creationId xmlns:a16="http://schemas.microsoft.com/office/drawing/2014/main" id="{1E0F5CCA-218A-1708-72A2-3125F162E182}"/>
                  </a:ext>
                </a:extLst>
              </p:cNvPr>
              <p:cNvSpPr>
                <a:spLocks noChangeArrowheads="1"/>
              </p:cNvSpPr>
              <p:nvPr/>
            </p:nvSpPr>
            <p:spPr bwMode="auto">
              <a:xfrm>
                <a:off x="12785127" y="5420131"/>
                <a:ext cx="3018821" cy="952303"/>
              </a:xfrm>
              <a:prstGeom prst="roundRect">
                <a:avLst/>
              </a:prstGeom>
              <a:solidFill>
                <a:srgbClr val="D5D5D7"/>
              </a:solidFill>
              <a:ln>
                <a:noFill/>
              </a:ln>
              <a:effectLst/>
            </p:spPr>
            <p:txBody>
              <a:bodyPr wrap="none" anchor="ctr"/>
              <a:lstStyle/>
              <a:p>
                <a:endParaRPr lang="en-US" dirty="0">
                  <a:latin typeface="Poppins" panose="00000500000000000000" pitchFamily="2" charset="0"/>
                </a:endParaRPr>
              </a:p>
            </p:txBody>
          </p:sp>
          <p:grpSp>
            <p:nvGrpSpPr>
              <p:cNvPr id="47" name="Group 46">
                <a:extLst>
                  <a:ext uri="{FF2B5EF4-FFF2-40B4-BE49-F238E27FC236}">
                    <a16:creationId xmlns:a16="http://schemas.microsoft.com/office/drawing/2014/main" id="{1933162F-DE35-BEFC-F961-46CFE0BE5FF5}"/>
                  </a:ext>
                </a:extLst>
              </p:cNvPr>
              <p:cNvGrpSpPr/>
              <p:nvPr/>
            </p:nvGrpSpPr>
            <p:grpSpPr>
              <a:xfrm>
                <a:off x="13275608" y="5471012"/>
                <a:ext cx="2710646" cy="805409"/>
                <a:chOff x="9245940" y="2578861"/>
                <a:chExt cx="2710646" cy="805409"/>
              </a:xfrm>
            </p:grpSpPr>
            <p:sp>
              <p:nvSpPr>
                <p:cNvPr id="54" name="Google Shape;274;p28">
                  <a:extLst>
                    <a:ext uri="{FF2B5EF4-FFF2-40B4-BE49-F238E27FC236}">
                      <a16:creationId xmlns:a16="http://schemas.microsoft.com/office/drawing/2014/main" id="{238B547E-0F6C-F475-6A19-819F78B72222}"/>
                    </a:ext>
                  </a:extLst>
                </p:cNvPr>
                <p:cNvSpPr txBox="1"/>
                <p:nvPr/>
              </p:nvSpPr>
              <p:spPr>
                <a:xfrm>
                  <a:off x="9355705" y="2578861"/>
                  <a:ext cx="218270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pt-BR" sz="2000" b="1" kern="0" dirty="0">
                      <a:solidFill>
                        <a:srgbClr val="25735C"/>
                      </a:solidFill>
                      <a:latin typeface="Calibri" panose="020F0502020204030204" pitchFamily="34" charset="0"/>
                      <a:ea typeface="Arial"/>
                      <a:cs typeface="Calibri" panose="020F0502020204030204" pitchFamily="34" charset="0"/>
                      <a:sym typeface="Arial"/>
                    </a:rPr>
                    <a:t>Matthew Doncel</a:t>
                  </a:r>
                  <a:endParaRPr kumimoji="0" lang="pt-BR" sz="1400" b="0" i="0" u="none" strike="noStrike" kern="0" cap="none" spc="0" normalizeH="0" baseline="0" noProof="0" dirty="0">
                    <a:ln>
                      <a:noFill/>
                    </a:ln>
                    <a:solidFill>
                      <a:srgbClr val="25735C"/>
                    </a:solidFill>
                    <a:effectLst/>
                    <a:uLnTx/>
                    <a:uFillTx/>
                    <a:latin typeface="Calibri" panose="020F0502020204030204" pitchFamily="34" charset="0"/>
                    <a:ea typeface="Arial"/>
                    <a:cs typeface="Calibri" panose="020F0502020204030204" pitchFamily="34" charset="0"/>
                    <a:sym typeface="Arial"/>
                  </a:endParaRPr>
                </a:p>
              </p:txBody>
            </p:sp>
            <p:sp>
              <p:nvSpPr>
                <p:cNvPr id="55" name="Google Shape;276;p28">
                  <a:extLst>
                    <a:ext uri="{FF2B5EF4-FFF2-40B4-BE49-F238E27FC236}">
                      <a16:creationId xmlns:a16="http://schemas.microsoft.com/office/drawing/2014/main" id="{B820142D-A8FD-9A5C-F922-955288546D1F}"/>
                    </a:ext>
                  </a:extLst>
                </p:cNvPr>
                <p:cNvSpPr txBox="1"/>
                <p:nvPr/>
              </p:nvSpPr>
              <p:spPr>
                <a:xfrm>
                  <a:off x="9245940" y="3091923"/>
                  <a:ext cx="2710646"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pt-BR" sz="1300" kern="0" dirty="0">
                      <a:solidFill>
                        <a:srgbClr val="2C2C2C"/>
                      </a:solidFill>
                      <a:latin typeface="Calibri" panose="020F0502020204030204" pitchFamily="34" charset="0"/>
                      <a:ea typeface="Arial"/>
                      <a:cs typeface="Calibri" panose="020F0502020204030204" pitchFamily="34" charset="0"/>
                      <a:sym typeface="Arial"/>
                    </a:rPr>
                    <a:t> matthew.doncel@f4b-initiative.net</a:t>
                  </a:r>
                  <a:endParaRPr kumimoji="0" lang="pt-BR" sz="13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grpSp>
          <p:grpSp>
            <p:nvGrpSpPr>
              <p:cNvPr id="48" name="Group 47">
                <a:extLst>
                  <a:ext uri="{FF2B5EF4-FFF2-40B4-BE49-F238E27FC236}">
                    <a16:creationId xmlns:a16="http://schemas.microsoft.com/office/drawing/2014/main" id="{D6B11F3B-3350-08F8-1D81-AE179322AA67}"/>
                  </a:ext>
                </a:extLst>
              </p:cNvPr>
              <p:cNvGrpSpPr/>
              <p:nvPr/>
            </p:nvGrpSpPr>
            <p:grpSpPr>
              <a:xfrm>
                <a:off x="12212265" y="5423797"/>
                <a:ext cx="834330" cy="938018"/>
                <a:chOff x="2989558" y="2596802"/>
                <a:chExt cx="1900593" cy="2136794"/>
              </a:xfrm>
            </p:grpSpPr>
            <p:sp>
              <p:nvSpPr>
                <p:cNvPr id="50" name="Freeform 134">
                  <a:extLst>
                    <a:ext uri="{FF2B5EF4-FFF2-40B4-BE49-F238E27FC236}">
                      <a16:creationId xmlns:a16="http://schemas.microsoft.com/office/drawing/2014/main" id="{FBD72492-478E-D4EC-0891-8E2A6BCC2D36}"/>
                    </a:ext>
                  </a:extLst>
                </p:cNvPr>
                <p:cNvSpPr>
                  <a:spLocks noChangeArrowheads="1"/>
                </p:cNvSpPr>
                <p:nvPr/>
              </p:nvSpPr>
              <p:spPr bwMode="auto">
                <a:xfrm>
                  <a:off x="2989558" y="2596802"/>
                  <a:ext cx="1071146" cy="2136794"/>
                </a:xfrm>
                <a:custGeom>
                  <a:avLst/>
                  <a:gdLst>
                    <a:gd name="T0" fmla="*/ 858 w 859"/>
                    <a:gd name="T1" fmla="*/ 1713 h 1714"/>
                    <a:gd name="T2" fmla="*/ 858 w 859"/>
                    <a:gd name="T3" fmla="*/ 1713 h 1714"/>
                    <a:gd name="T4" fmla="*/ 0 w 859"/>
                    <a:gd name="T5" fmla="*/ 856 h 1714"/>
                    <a:gd name="T6" fmla="*/ 0 w 859"/>
                    <a:gd name="T7" fmla="*/ 856 h 1714"/>
                    <a:gd name="T8" fmla="*/ 858 w 859"/>
                    <a:gd name="T9" fmla="*/ 0 h 1714"/>
                    <a:gd name="T10" fmla="*/ 858 w 859"/>
                    <a:gd name="T11" fmla="*/ 1713 h 1714"/>
                  </a:gdLst>
                  <a:ahLst/>
                  <a:cxnLst>
                    <a:cxn ang="0">
                      <a:pos x="T0" y="T1"/>
                    </a:cxn>
                    <a:cxn ang="0">
                      <a:pos x="T2" y="T3"/>
                    </a:cxn>
                    <a:cxn ang="0">
                      <a:pos x="T4" y="T5"/>
                    </a:cxn>
                    <a:cxn ang="0">
                      <a:pos x="T6" y="T7"/>
                    </a:cxn>
                    <a:cxn ang="0">
                      <a:pos x="T8" y="T9"/>
                    </a:cxn>
                    <a:cxn ang="0">
                      <a:pos x="T10" y="T11"/>
                    </a:cxn>
                  </a:cxnLst>
                  <a:rect l="0" t="0" r="r" b="b"/>
                  <a:pathLst>
                    <a:path w="859" h="1714">
                      <a:moveTo>
                        <a:pt x="858" y="1713"/>
                      </a:moveTo>
                      <a:lnTo>
                        <a:pt x="858" y="1713"/>
                      </a:lnTo>
                      <a:cubicBezTo>
                        <a:pt x="384" y="1713"/>
                        <a:pt x="0" y="1329"/>
                        <a:pt x="0" y="856"/>
                      </a:cubicBezTo>
                      <a:lnTo>
                        <a:pt x="0" y="856"/>
                      </a:lnTo>
                      <a:cubicBezTo>
                        <a:pt x="0" y="383"/>
                        <a:pt x="384" y="0"/>
                        <a:pt x="858" y="0"/>
                      </a:cubicBezTo>
                      <a:lnTo>
                        <a:pt x="858" y="1713"/>
                      </a:lnTo>
                    </a:path>
                  </a:pathLst>
                </a:custGeom>
                <a:solidFill>
                  <a:srgbClr val="2E635E"/>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51" name="Freeform 135">
                  <a:extLst>
                    <a:ext uri="{FF2B5EF4-FFF2-40B4-BE49-F238E27FC236}">
                      <a16:creationId xmlns:a16="http://schemas.microsoft.com/office/drawing/2014/main" id="{6432A6E2-3115-AD86-BB91-9894B5F45DA9}"/>
                    </a:ext>
                  </a:extLst>
                </p:cNvPr>
                <p:cNvSpPr>
                  <a:spLocks noChangeArrowheads="1"/>
                </p:cNvSpPr>
                <p:nvPr/>
              </p:nvSpPr>
              <p:spPr bwMode="auto">
                <a:xfrm>
                  <a:off x="3225759" y="2833001"/>
                  <a:ext cx="1664392" cy="1664396"/>
                </a:xfrm>
                <a:custGeom>
                  <a:avLst/>
                  <a:gdLst>
                    <a:gd name="T0" fmla="*/ 1333 w 1334"/>
                    <a:gd name="T1" fmla="*/ 667 h 1334"/>
                    <a:gd name="T2" fmla="*/ 1333 w 1334"/>
                    <a:gd name="T3" fmla="*/ 667 h 1334"/>
                    <a:gd name="T4" fmla="*/ 667 w 1334"/>
                    <a:gd name="T5" fmla="*/ 1333 h 1334"/>
                    <a:gd name="T6" fmla="*/ 667 w 1334"/>
                    <a:gd name="T7" fmla="*/ 1333 h 1334"/>
                    <a:gd name="T8" fmla="*/ 0 w 1334"/>
                    <a:gd name="T9" fmla="*/ 667 h 1334"/>
                    <a:gd name="T10" fmla="*/ 0 w 1334"/>
                    <a:gd name="T11" fmla="*/ 667 h 1334"/>
                    <a:gd name="T12" fmla="*/ 667 w 1334"/>
                    <a:gd name="T13" fmla="*/ 0 h 1334"/>
                    <a:gd name="T14" fmla="*/ 667 w 1334"/>
                    <a:gd name="T15" fmla="*/ 0 h 1334"/>
                    <a:gd name="T16" fmla="*/ 1333 w 1334"/>
                    <a:gd name="T17" fmla="*/ 66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4" h="1334">
                      <a:moveTo>
                        <a:pt x="1333" y="667"/>
                      </a:moveTo>
                      <a:lnTo>
                        <a:pt x="1333" y="667"/>
                      </a:lnTo>
                      <a:cubicBezTo>
                        <a:pt x="1333" y="1035"/>
                        <a:pt x="1034" y="1333"/>
                        <a:pt x="667" y="1333"/>
                      </a:cubicBezTo>
                      <a:lnTo>
                        <a:pt x="667" y="1333"/>
                      </a:lnTo>
                      <a:cubicBezTo>
                        <a:pt x="298" y="1333"/>
                        <a:pt x="0" y="1035"/>
                        <a:pt x="0" y="667"/>
                      </a:cubicBezTo>
                      <a:lnTo>
                        <a:pt x="0" y="667"/>
                      </a:lnTo>
                      <a:cubicBezTo>
                        <a:pt x="0" y="299"/>
                        <a:pt x="298" y="0"/>
                        <a:pt x="667" y="0"/>
                      </a:cubicBezTo>
                      <a:lnTo>
                        <a:pt x="667" y="0"/>
                      </a:lnTo>
                      <a:cubicBezTo>
                        <a:pt x="1034" y="0"/>
                        <a:pt x="1333" y="299"/>
                        <a:pt x="1333" y="667"/>
                      </a:cubicBezTo>
                    </a:path>
                  </a:pathLst>
                </a:custGeom>
                <a:solidFill>
                  <a:srgbClr val="858792"/>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52" name="Freeform 48">
                  <a:extLst>
                    <a:ext uri="{FF2B5EF4-FFF2-40B4-BE49-F238E27FC236}">
                      <a16:creationId xmlns:a16="http://schemas.microsoft.com/office/drawing/2014/main" id="{3892CFB1-B38B-C3F0-E8CF-7177EB3D9615}"/>
                    </a:ext>
                  </a:extLst>
                </p:cNvPr>
                <p:cNvSpPr>
                  <a:spLocks noChangeArrowheads="1"/>
                </p:cNvSpPr>
                <p:nvPr/>
              </p:nvSpPr>
              <p:spPr bwMode="auto">
                <a:xfrm>
                  <a:off x="3577833" y="3124134"/>
                  <a:ext cx="964368" cy="1086379"/>
                </a:xfrm>
                <a:custGeom>
                  <a:avLst/>
                  <a:gdLst>
                    <a:gd name="connsiteX0" fmla="*/ 475387 w 964368"/>
                    <a:gd name="connsiteY0" fmla="*/ 644153 h 1086379"/>
                    <a:gd name="connsiteX1" fmla="*/ 409288 w 964368"/>
                    <a:gd name="connsiteY1" fmla="*/ 898806 h 1086379"/>
                    <a:gd name="connsiteX2" fmla="*/ 404299 w 964368"/>
                    <a:gd name="connsiteY2" fmla="*/ 933588 h 1086379"/>
                    <a:gd name="connsiteX3" fmla="*/ 404299 w 964368"/>
                    <a:gd name="connsiteY3" fmla="*/ 1052839 h 1086379"/>
                    <a:gd name="connsiteX4" fmla="*/ 413029 w 964368"/>
                    <a:gd name="connsiteY4" fmla="*/ 1054082 h 1086379"/>
                    <a:gd name="connsiteX5" fmla="*/ 435478 w 964368"/>
                    <a:gd name="connsiteY5" fmla="*/ 1055324 h 1086379"/>
                    <a:gd name="connsiteX6" fmla="*/ 446702 w 964368"/>
                    <a:gd name="connsiteY6" fmla="*/ 1055324 h 1086379"/>
                    <a:gd name="connsiteX7" fmla="*/ 480375 w 964368"/>
                    <a:gd name="connsiteY7" fmla="*/ 1056566 h 1086379"/>
                    <a:gd name="connsiteX8" fmla="*/ 484117 w 964368"/>
                    <a:gd name="connsiteY8" fmla="*/ 1056566 h 1086379"/>
                    <a:gd name="connsiteX9" fmla="*/ 516542 w 964368"/>
                    <a:gd name="connsiteY9" fmla="*/ 1055324 h 1086379"/>
                    <a:gd name="connsiteX10" fmla="*/ 526520 w 964368"/>
                    <a:gd name="connsiteY10" fmla="*/ 1055324 h 1086379"/>
                    <a:gd name="connsiteX11" fmla="*/ 548968 w 964368"/>
                    <a:gd name="connsiteY11" fmla="*/ 1054082 h 1086379"/>
                    <a:gd name="connsiteX12" fmla="*/ 555204 w 964368"/>
                    <a:gd name="connsiteY12" fmla="*/ 1052839 h 1086379"/>
                    <a:gd name="connsiteX13" fmla="*/ 555204 w 964368"/>
                    <a:gd name="connsiteY13" fmla="*/ 933588 h 1086379"/>
                    <a:gd name="connsiteX14" fmla="*/ 551463 w 964368"/>
                    <a:gd name="connsiteY14" fmla="*/ 900048 h 1086379"/>
                    <a:gd name="connsiteX15" fmla="*/ 484117 w 964368"/>
                    <a:gd name="connsiteY15" fmla="*/ 644153 h 1086379"/>
                    <a:gd name="connsiteX16" fmla="*/ 482869 w 964368"/>
                    <a:gd name="connsiteY16" fmla="*/ 644153 h 1086379"/>
                    <a:gd name="connsiteX17" fmla="*/ 482869 w 964368"/>
                    <a:gd name="connsiteY17" fmla="*/ 645395 h 1086379"/>
                    <a:gd name="connsiteX18" fmla="*/ 480375 w 964368"/>
                    <a:gd name="connsiteY18" fmla="*/ 644153 h 1086379"/>
                    <a:gd name="connsiteX19" fmla="*/ 683660 w 964368"/>
                    <a:gd name="connsiteY19" fmla="*/ 517448 h 1086379"/>
                    <a:gd name="connsiteX20" fmla="*/ 514048 w 964368"/>
                    <a:gd name="connsiteY20" fmla="*/ 644153 h 1086379"/>
                    <a:gd name="connsiteX21" fmla="*/ 578900 w 964368"/>
                    <a:gd name="connsiteY21" fmla="*/ 892595 h 1086379"/>
                    <a:gd name="connsiteX22" fmla="*/ 585135 w 964368"/>
                    <a:gd name="connsiteY22" fmla="*/ 933588 h 1086379"/>
                    <a:gd name="connsiteX23" fmla="*/ 585135 w 964368"/>
                    <a:gd name="connsiteY23" fmla="*/ 1049113 h 1086379"/>
                    <a:gd name="connsiteX24" fmla="*/ 728557 w 964368"/>
                    <a:gd name="connsiteY24" fmla="*/ 1009362 h 1086379"/>
                    <a:gd name="connsiteX25" fmla="*/ 728557 w 964368"/>
                    <a:gd name="connsiteY25" fmla="*/ 763405 h 1086379"/>
                    <a:gd name="connsiteX26" fmla="*/ 743523 w 964368"/>
                    <a:gd name="connsiteY26" fmla="*/ 748499 h 1086379"/>
                    <a:gd name="connsiteX27" fmla="*/ 757242 w 964368"/>
                    <a:gd name="connsiteY27" fmla="*/ 763405 h 1086379"/>
                    <a:gd name="connsiteX28" fmla="*/ 757242 w 964368"/>
                    <a:gd name="connsiteY28" fmla="*/ 996940 h 1086379"/>
                    <a:gd name="connsiteX29" fmla="*/ 908147 w 964368"/>
                    <a:gd name="connsiteY29" fmla="*/ 903775 h 1086379"/>
                    <a:gd name="connsiteX30" fmla="*/ 933089 w 964368"/>
                    <a:gd name="connsiteY30" fmla="*/ 828000 h 1086379"/>
                    <a:gd name="connsiteX31" fmla="*/ 905652 w 964368"/>
                    <a:gd name="connsiteY31" fmla="*/ 703779 h 1086379"/>
                    <a:gd name="connsiteX32" fmla="*/ 742276 w 964368"/>
                    <a:gd name="connsiteY32" fmla="*/ 517448 h 1086379"/>
                    <a:gd name="connsiteX33" fmla="*/ 576405 w 964368"/>
                    <a:gd name="connsiteY33" fmla="*/ 517448 h 1086379"/>
                    <a:gd name="connsiteX34" fmla="*/ 567675 w 964368"/>
                    <a:gd name="connsiteY34" fmla="*/ 522417 h 1086379"/>
                    <a:gd name="connsiteX35" fmla="*/ 514048 w 964368"/>
                    <a:gd name="connsiteY35" fmla="*/ 614340 h 1086379"/>
                    <a:gd name="connsiteX36" fmla="*/ 654976 w 964368"/>
                    <a:gd name="connsiteY36" fmla="*/ 517448 h 1086379"/>
                    <a:gd name="connsiteX37" fmla="*/ 307022 w 964368"/>
                    <a:gd name="connsiteY37" fmla="*/ 517448 h 1086379"/>
                    <a:gd name="connsiteX38" fmla="*/ 450444 w 964368"/>
                    <a:gd name="connsiteY38" fmla="*/ 614340 h 1086379"/>
                    <a:gd name="connsiteX39" fmla="*/ 396816 w 964368"/>
                    <a:gd name="connsiteY39" fmla="*/ 522417 h 1086379"/>
                    <a:gd name="connsiteX40" fmla="*/ 386839 w 964368"/>
                    <a:gd name="connsiteY40" fmla="*/ 517448 h 1086379"/>
                    <a:gd name="connsiteX41" fmla="*/ 222216 w 964368"/>
                    <a:gd name="connsiteY41" fmla="*/ 517448 h 1086379"/>
                    <a:gd name="connsiteX42" fmla="*/ 58840 w 964368"/>
                    <a:gd name="connsiteY42" fmla="*/ 705021 h 1086379"/>
                    <a:gd name="connsiteX43" fmla="*/ 31402 w 964368"/>
                    <a:gd name="connsiteY43" fmla="*/ 828000 h 1086379"/>
                    <a:gd name="connsiteX44" fmla="*/ 56345 w 964368"/>
                    <a:gd name="connsiteY44" fmla="*/ 903775 h 1086379"/>
                    <a:gd name="connsiteX45" fmla="*/ 206003 w 964368"/>
                    <a:gd name="connsiteY45" fmla="*/ 996940 h 1086379"/>
                    <a:gd name="connsiteX46" fmla="*/ 206003 w 964368"/>
                    <a:gd name="connsiteY46" fmla="*/ 763405 h 1086379"/>
                    <a:gd name="connsiteX47" fmla="*/ 220969 w 964368"/>
                    <a:gd name="connsiteY47" fmla="*/ 748499 h 1086379"/>
                    <a:gd name="connsiteX48" fmla="*/ 234687 w 964368"/>
                    <a:gd name="connsiteY48" fmla="*/ 763405 h 1086379"/>
                    <a:gd name="connsiteX49" fmla="*/ 234687 w 964368"/>
                    <a:gd name="connsiteY49" fmla="*/ 1009362 h 1086379"/>
                    <a:gd name="connsiteX50" fmla="*/ 375615 w 964368"/>
                    <a:gd name="connsiteY50" fmla="*/ 1047871 h 1086379"/>
                    <a:gd name="connsiteX51" fmla="*/ 375615 w 964368"/>
                    <a:gd name="connsiteY51" fmla="*/ 933588 h 1086379"/>
                    <a:gd name="connsiteX52" fmla="*/ 380603 w 964368"/>
                    <a:gd name="connsiteY52" fmla="*/ 892595 h 1086379"/>
                    <a:gd name="connsiteX53" fmla="*/ 445455 w 964368"/>
                    <a:gd name="connsiteY53" fmla="*/ 644153 h 1086379"/>
                    <a:gd name="connsiteX54" fmla="*/ 277090 w 964368"/>
                    <a:gd name="connsiteY54" fmla="*/ 517448 h 1086379"/>
                    <a:gd name="connsiteX55" fmla="*/ 222216 w 964368"/>
                    <a:gd name="connsiteY55" fmla="*/ 488877 h 1086379"/>
                    <a:gd name="connsiteX56" fmla="*/ 273349 w 964368"/>
                    <a:gd name="connsiteY56" fmla="*/ 488877 h 1086379"/>
                    <a:gd name="connsiteX57" fmla="*/ 386839 w 964368"/>
                    <a:gd name="connsiteY57" fmla="*/ 488877 h 1086379"/>
                    <a:gd name="connsiteX58" fmla="*/ 396816 w 964368"/>
                    <a:gd name="connsiteY58" fmla="*/ 488877 h 1086379"/>
                    <a:gd name="connsiteX59" fmla="*/ 408041 w 964368"/>
                    <a:gd name="connsiteY59" fmla="*/ 496330 h 1086379"/>
                    <a:gd name="connsiteX60" fmla="*/ 421759 w 964368"/>
                    <a:gd name="connsiteY60" fmla="*/ 508753 h 1086379"/>
                    <a:gd name="connsiteX61" fmla="*/ 482869 w 964368"/>
                    <a:gd name="connsiteY61" fmla="*/ 613098 h 1086379"/>
                    <a:gd name="connsiteX62" fmla="*/ 541485 w 964368"/>
                    <a:gd name="connsiteY62" fmla="*/ 508753 h 1086379"/>
                    <a:gd name="connsiteX63" fmla="*/ 551463 w 964368"/>
                    <a:gd name="connsiteY63" fmla="*/ 497573 h 1086379"/>
                    <a:gd name="connsiteX64" fmla="*/ 565181 w 964368"/>
                    <a:gd name="connsiteY64" fmla="*/ 488877 h 1086379"/>
                    <a:gd name="connsiteX65" fmla="*/ 576405 w 964368"/>
                    <a:gd name="connsiteY65" fmla="*/ 488877 h 1086379"/>
                    <a:gd name="connsiteX66" fmla="*/ 688649 w 964368"/>
                    <a:gd name="connsiteY66" fmla="*/ 488877 h 1086379"/>
                    <a:gd name="connsiteX67" fmla="*/ 742276 w 964368"/>
                    <a:gd name="connsiteY67" fmla="*/ 488877 h 1086379"/>
                    <a:gd name="connsiteX68" fmla="*/ 933089 w 964368"/>
                    <a:gd name="connsiteY68" fmla="*/ 696326 h 1086379"/>
                    <a:gd name="connsiteX69" fmla="*/ 961774 w 964368"/>
                    <a:gd name="connsiteY69" fmla="*/ 821789 h 1086379"/>
                    <a:gd name="connsiteX70" fmla="*/ 926854 w 964368"/>
                    <a:gd name="connsiteY70" fmla="*/ 926134 h 1086379"/>
                    <a:gd name="connsiteX71" fmla="*/ 585135 w 964368"/>
                    <a:gd name="connsiteY71" fmla="*/ 1077684 h 1086379"/>
                    <a:gd name="connsiteX72" fmla="*/ 571417 w 964368"/>
                    <a:gd name="connsiteY72" fmla="*/ 1080168 h 1086379"/>
                    <a:gd name="connsiteX73" fmla="*/ 545227 w 964368"/>
                    <a:gd name="connsiteY73" fmla="*/ 1082652 h 1086379"/>
                    <a:gd name="connsiteX74" fmla="*/ 537744 w 964368"/>
                    <a:gd name="connsiteY74" fmla="*/ 1083895 h 1086379"/>
                    <a:gd name="connsiteX75" fmla="*/ 519037 w 964368"/>
                    <a:gd name="connsiteY75" fmla="*/ 1083895 h 1086379"/>
                    <a:gd name="connsiteX76" fmla="*/ 509060 w 964368"/>
                    <a:gd name="connsiteY76" fmla="*/ 1085137 h 1086379"/>
                    <a:gd name="connsiteX77" fmla="*/ 484117 w 964368"/>
                    <a:gd name="connsiteY77" fmla="*/ 1085137 h 1086379"/>
                    <a:gd name="connsiteX78" fmla="*/ 482869 w 964368"/>
                    <a:gd name="connsiteY78" fmla="*/ 1086379 h 1086379"/>
                    <a:gd name="connsiteX79" fmla="*/ 480375 w 964368"/>
                    <a:gd name="connsiteY79" fmla="*/ 1085137 h 1086379"/>
                    <a:gd name="connsiteX80" fmla="*/ 455432 w 964368"/>
                    <a:gd name="connsiteY80" fmla="*/ 1085137 h 1086379"/>
                    <a:gd name="connsiteX81" fmla="*/ 445455 w 964368"/>
                    <a:gd name="connsiteY81" fmla="*/ 1083895 h 1086379"/>
                    <a:gd name="connsiteX82" fmla="*/ 425501 w 964368"/>
                    <a:gd name="connsiteY82" fmla="*/ 1082652 h 1086379"/>
                    <a:gd name="connsiteX83" fmla="*/ 419265 w 964368"/>
                    <a:gd name="connsiteY83" fmla="*/ 1082652 h 1086379"/>
                    <a:gd name="connsiteX84" fmla="*/ 388086 w 964368"/>
                    <a:gd name="connsiteY84" fmla="*/ 1078926 h 1086379"/>
                    <a:gd name="connsiteX85" fmla="*/ 375615 w 964368"/>
                    <a:gd name="connsiteY85" fmla="*/ 1077684 h 1086379"/>
                    <a:gd name="connsiteX86" fmla="*/ 375615 w 964368"/>
                    <a:gd name="connsiteY86" fmla="*/ 1076441 h 1086379"/>
                    <a:gd name="connsiteX87" fmla="*/ 37638 w 964368"/>
                    <a:gd name="connsiteY87" fmla="*/ 926134 h 1086379"/>
                    <a:gd name="connsiteX88" fmla="*/ 2718 w 964368"/>
                    <a:gd name="connsiteY88" fmla="*/ 821789 h 1086379"/>
                    <a:gd name="connsiteX89" fmla="*/ 31402 w 964368"/>
                    <a:gd name="connsiteY89" fmla="*/ 697568 h 1086379"/>
                    <a:gd name="connsiteX90" fmla="*/ 222216 w 964368"/>
                    <a:gd name="connsiteY90" fmla="*/ 488877 h 1086379"/>
                    <a:gd name="connsiteX91" fmla="*/ 544229 w 964368"/>
                    <a:gd name="connsiteY91" fmla="*/ 139198 h 1086379"/>
                    <a:gd name="connsiteX92" fmla="*/ 329218 w 964368"/>
                    <a:gd name="connsiteY92" fmla="*/ 202583 h 1086379"/>
                    <a:gd name="connsiteX93" fmla="*/ 283233 w 964368"/>
                    <a:gd name="connsiteY93" fmla="*/ 200097 h 1086379"/>
                    <a:gd name="connsiteX94" fmla="*/ 281990 w 964368"/>
                    <a:gd name="connsiteY94" fmla="*/ 221225 h 1086379"/>
                    <a:gd name="connsiteX95" fmla="*/ 474630 w 964368"/>
                    <a:gd name="connsiteY95" fmla="*/ 415108 h 1086379"/>
                    <a:gd name="connsiteX96" fmla="*/ 666027 w 964368"/>
                    <a:gd name="connsiteY96" fmla="*/ 234897 h 1086379"/>
                    <a:gd name="connsiteX97" fmla="*/ 544229 w 964368"/>
                    <a:gd name="connsiteY97" fmla="*/ 139198 h 1086379"/>
                    <a:gd name="connsiteX98" fmla="*/ 606371 w 964368"/>
                    <a:gd name="connsiteY98" fmla="*/ 82028 h 1086379"/>
                    <a:gd name="connsiteX99" fmla="*/ 567843 w 964368"/>
                    <a:gd name="connsiteY99" fmla="*/ 120556 h 1086379"/>
                    <a:gd name="connsiteX100" fmla="*/ 666027 w 964368"/>
                    <a:gd name="connsiteY100" fmla="*/ 206311 h 1086379"/>
                    <a:gd name="connsiteX101" fmla="*/ 606371 w 964368"/>
                    <a:gd name="connsiteY101" fmla="*/ 82028 h 1086379"/>
                    <a:gd name="connsiteX102" fmla="*/ 474630 w 964368"/>
                    <a:gd name="connsiteY102" fmla="*/ 28586 h 1086379"/>
                    <a:gd name="connsiteX103" fmla="*/ 288204 w 964368"/>
                    <a:gd name="connsiteY103" fmla="*/ 171512 h 1086379"/>
                    <a:gd name="connsiteX104" fmla="*/ 584000 w 964368"/>
                    <a:gd name="connsiteY104" fmla="*/ 63385 h 1086379"/>
                    <a:gd name="connsiteX105" fmla="*/ 474630 w 964368"/>
                    <a:gd name="connsiteY105" fmla="*/ 28586 h 1086379"/>
                    <a:gd name="connsiteX106" fmla="*/ 474630 w 964368"/>
                    <a:gd name="connsiteY106" fmla="*/ 0 h 1086379"/>
                    <a:gd name="connsiteX107" fmla="*/ 695855 w 964368"/>
                    <a:gd name="connsiteY107" fmla="*/ 221225 h 1086379"/>
                    <a:gd name="connsiteX108" fmla="*/ 474630 w 964368"/>
                    <a:gd name="connsiteY108" fmla="*/ 443693 h 1086379"/>
                    <a:gd name="connsiteX109" fmla="*/ 252162 w 964368"/>
                    <a:gd name="connsiteY109" fmla="*/ 221225 h 1086379"/>
                    <a:gd name="connsiteX110" fmla="*/ 474630 w 964368"/>
                    <a:gd name="connsiteY110" fmla="*/ 0 h 10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64368" h="1086379">
                      <a:moveTo>
                        <a:pt x="475387" y="644153"/>
                      </a:moveTo>
                      <a:lnTo>
                        <a:pt x="409288" y="898806"/>
                      </a:lnTo>
                      <a:cubicBezTo>
                        <a:pt x="405546" y="911228"/>
                        <a:pt x="404299" y="921165"/>
                        <a:pt x="404299" y="933588"/>
                      </a:cubicBezTo>
                      <a:lnTo>
                        <a:pt x="404299" y="1052839"/>
                      </a:lnTo>
                      <a:cubicBezTo>
                        <a:pt x="408041" y="1052839"/>
                        <a:pt x="410535" y="1052839"/>
                        <a:pt x="413029" y="1054082"/>
                      </a:cubicBezTo>
                      <a:cubicBezTo>
                        <a:pt x="420512" y="1054082"/>
                        <a:pt x="427995" y="1055324"/>
                        <a:pt x="435478" y="1055324"/>
                      </a:cubicBezTo>
                      <a:cubicBezTo>
                        <a:pt x="439219" y="1055324"/>
                        <a:pt x="442961" y="1055324"/>
                        <a:pt x="446702" y="1055324"/>
                      </a:cubicBezTo>
                      <a:cubicBezTo>
                        <a:pt x="456679" y="1056566"/>
                        <a:pt x="469151" y="1056566"/>
                        <a:pt x="480375" y="1056566"/>
                      </a:cubicBezTo>
                      <a:lnTo>
                        <a:pt x="484117" y="1056566"/>
                      </a:lnTo>
                      <a:cubicBezTo>
                        <a:pt x="495341" y="1056566"/>
                        <a:pt x="506565" y="1056566"/>
                        <a:pt x="516542" y="1055324"/>
                      </a:cubicBezTo>
                      <a:cubicBezTo>
                        <a:pt x="520284" y="1055324"/>
                        <a:pt x="522778" y="1055324"/>
                        <a:pt x="526520" y="1055324"/>
                      </a:cubicBezTo>
                      <a:cubicBezTo>
                        <a:pt x="534003" y="1055324"/>
                        <a:pt x="541485" y="1054082"/>
                        <a:pt x="548968" y="1054082"/>
                      </a:cubicBezTo>
                      <a:cubicBezTo>
                        <a:pt x="551463" y="1054082"/>
                        <a:pt x="553957" y="1052839"/>
                        <a:pt x="555204" y="1052839"/>
                      </a:cubicBezTo>
                      <a:lnTo>
                        <a:pt x="555204" y="933588"/>
                      </a:lnTo>
                      <a:cubicBezTo>
                        <a:pt x="555204" y="922408"/>
                        <a:pt x="553957" y="911228"/>
                        <a:pt x="551463" y="900048"/>
                      </a:cubicBezTo>
                      <a:lnTo>
                        <a:pt x="484117" y="644153"/>
                      </a:lnTo>
                      <a:cubicBezTo>
                        <a:pt x="482869" y="644153"/>
                        <a:pt x="482869" y="644153"/>
                        <a:pt x="482869" y="644153"/>
                      </a:cubicBezTo>
                      <a:lnTo>
                        <a:pt x="482869" y="645395"/>
                      </a:lnTo>
                      <a:cubicBezTo>
                        <a:pt x="481622" y="645395"/>
                        <a:pt x="481622" y="644153"/>
                        <a:pt x="480375" y="644153"/>
                      </a:cubicBezTo>
                      <a:close/>
                      <a:moveTo>
                        <a:pt x="683660" y="517448"/>
                      </a:moveTo>
                      <a:cubicBezTo>
                        <a:pt x="676177" y="549745"/>
                        <a:pt x="642504" y="632973"/>
                        <a:pt x="514048" y="644153"/>
                      </a:cubicBezTo>
                      <a:lnTo>
                        <a:pt x="578900" y="892595"/>
                      </a:lnTo>
                      <a:cubicBezTo>
                        <a:pt x="582641" y="906259"/>
                        <a:pt x="585135" y="919923"/>
                        <a:pt x="585135" y="933588"/>
                      </a:cubicBezTo>
                      <a:lnTo>
                        <a:pt x="585135" y="1049113"/>
                      </a:lnTo>
                      <a:cubicBezTo>
                        <a:pt x="633774" y="1041660"/>
                        <a:pt x="682413" y="1027995"/>
                        <a:pt x="728557" y="1009362"/>
                      </a:cubicBezTo>
                      <a:lnTo>
                        <a:pt x="728557" y="763405"/>
                      </a:lnTo>
                      <a:cubicBezTo>
                        <a:pt x="728557" y="754710"/>
                        <a:pt x="736040" y="748499"/>
                        <a:pt x="743523" y="748499"/>
                      </a:cubicBezTo>
                      <a:cubicBezTo>
                        <a:pt x="751006" y="748499"/>
                        <a:pt x="757242" y="754710"/>
                        <a:pt x="757242" y="763405"/>
                      </a:cubicBezTo>
                      <a:lnTo>
                        <a:pt x="757242" y="996940"/>
                      </a:lnTo>
                      <a:cubicBezTo>
                        <a:pt x="810869" y="972096"/>
                        <a:pt x="862002" y="941041"/>
                        <a:pt x="908147" y="903775"/>
                      </a:cubicBezTo>
                      <a:cubicBezTo>
                        <a:pt x="929348" y="885141"/>
                        <a:pt x="940572" y="856571"/>
                        <a:pt x="933089" y="828000"/>
                      </a:cubicBezTo>
                      <a:lnTo>
                        <a:pt x="905652" y="703779"/>
                      </a:lnTo>
                      <a:cubicBezTo>
                        <a:pt x="857013" y="533597"/>
                        <a:pt x="832071" y="517448"/>
                        <a:pt x="742276" y="517448"/>
                      </a:cubicBezTo>
                      <a:close/>
                      <a:moveTo>
                        <a:pt x="576405" y="517448"/>
                      </a:moveTo>
                      <a:cubicBezTo>
                        <a:pt x="572664" y="517448"/>
                        <a:pt x="568923" y="519932"/>
                        <a:pt x="567675" y="522417"/>
                      </a:cubicBezTo>
                      <a:lnTo>
                        <a:pt x="514048" y="614340"/>
                      </a:lnTo>
                      <a:cubicBezTo>
                        <a:pt x="616314" y="605645"/>
                        <a:pt x="646246" y="547261"/>
                        <a:pt x="654976" y="517448"/>
                      </a:cubicBezTo>
                      <a:close/>
                      <a:moveTo>
                        <a:pt x="307022" y="517448"/>
                      </a:moveTo>
                      <a:cubicBezTo>
                        <a:pt x="315752" y="547261"/>
                        <a:pt x="346931" y="606887"/>
                        <a:pt x="450444" y="614340"/>
                      </a:cubicBezTo>
                      <a:lnTo>
                        <a:pt x="396816" y="522417"/>
                      </a:lnTo>
                      <a:cubicBezTo>
                        <a:pt x="394322" y="519932"/>
                        <a:pt x="391828" y="517448"/>
                        <a:pt x="386839" y="517448"/>
                      </a:cubicBezTo>
                      <a:close/>
                      <a:moveTo>
                        <a:pt x="222216" y="517448"/>
                      </a:moveTo>
                      <a:cubicBezTo>
                        <a:pt x="131174" y="517448"/>
                        <a:pt x="107478" y="533597"/>
                        <a:pt x="58840" y="705021"/>
                      </a:cubicBezTo>
                      <a:lnTo>
                        <a:pt x="31402" y="828000"/>
                      </a:lnTo>
                      <a:cubicBezTo>
                        <a:pt x="25167" y="856571"/>
                        <a:pt x="33897" y="885141"/>
                        <a:pt x="56345" y="903775"/>
                      </a:cubicBezTo>
                      <a:cubicBezTo>
                        <a:pt x="101243" y="941041"/>
                        <a:pt x="153623" y="972096"/>
                        <a:pt x="206003" y="996940"/>
                      </a:cubicBezTo>
                      <a:lnTo>
                        <a:pt x="206003" y="763405"/>
                      </a:lnTo>
                      <a:cubicBezTo>
                        <a:pt x="206003" y="754710"/>
                        <a:pt x="213486" y="748499"/>
                        <a:pt x="220969" y="748499"/>
                      </a:cubicBezTo>
                      <a:cubicBezTo>
                        <a:pt x="228452" y="748499"/>
                        <a:pt x="234687" y="754710"/>
                        <a:pt x="234687" y="763405"/>
                      </a:cubicBezTo>
                      <a:lnTo>
                        <a:pt x="234687" y="1009362"/>
                      </a:lnTo>
                      <a:cubicBezTo>
                        <a:pt x="280832" y="1027995"/>
                        <a:pt x="326976" y="1040417"/>
                        <a:pt x="375615" y="1047871"/>
                      </a:cubicBezTo>
                      <a:lnTo>
                        <a:pt x="375615" y="933588"/>
                      </a:lnTo>
                      <a:cubicBezTo>
                        <a:pt x="375615" y="919923"/>
                        <a:pt x="376862" y="906259"/>
                        <a:pt x="380603" y="892595"/>
                      </a:cubicBezTo>
                      <a:lnTo>
                        <a:pt x="445455" y="644153"/>
                      </a:lnTo>
                      <a:cubicBezTo>
                        <a:pt x="319493" y="632973"/>
                        <a:pt x="285820" y="549745"/>
                        <a:pt x="277090" y="517448"/>
                      </a:cubicBezTo>
                      <a:close/>
                      <a:moveTo>
                        <a:pt x="222216" y="488877"/>
                      </a:moveTo>
                      <a:lnTo>
                        <a:pt x="273349" y="488877"/>
                      </a:lnTo>
                      <a:lnTo>
                        <a:pt x="386839" y="488877"/>
                      </a:lnTo>
                      <a:lnTo>
                        <a:pt x="396816" y="488877"/>
                      </a:lnTo>
                      <a:cubicBezTo>
                        <a:pt x="401805" y="488877"/>
                        <a:pt x="405546" y="491362"/>
                        <a:pt x="408041" y="496330"/>
                      </a:cubicBezTo>
                      <a:cubicBezTo>
                        <a:pt x="413029" y="498815"/>
                        <a:pt x="418018" y="503784"/>
                        <a:pt x="421759" y="508753"/>
                      </a:cubicBezTo>
                      <a:lnTo>
                        <a:pt x="482869" y="613098"/>
                      </a:lnTo>
                      <a:lnTo>
                        <a:pt x="541485" y="508753"/>
                      </a:lnTo>
                      <a:cubicBezTo>
                        <a:pt x="545227" y="505026"/>
                        <a:pt x="547721" y="501299"/>
                        <a:pt x="551463" y="497573"/>
                      </a:cubicBezTo>
                      <a:cubicBezTo>
                        <a:pt x="553957" y="492604"/>
                        <a:pt x="558945" y="488877"/>
                        <a:pt x="565181" y="488877"/>
                      </a:cubicBezTo>
                      <a:lnTo>
                        <a:pt x="576405" y="488877"/>
                      </a:lnTo>
                      <a:lnTo>
                        <a:pt x="688649" y="488877"/>
                      </a:lnTo>
                      <a:lnTo>
                        <a:pt x="742276" y="488877"/>
                      </a:lnTo>
                      <a:cubicBezTo>
                        <a:pt x="853272" y="488877"/>
                        <a:pt x="883204" y="522417"/>
                        <a:pt x="933089" y="696326"/>
                      </a:cubicBezTo>
                      <a:lnTo>
                        <a:pt x="961774" y="821789"/>
                      </a:lnTo>
                      <a:cubicBezTo>
                        <a:pt x="970504" y="860297"/>
                        <a:pt x="956785" y="900048"/>
                        <a:pt x="926854" y="926134"/>
                      </a:cubicBezTo>
                      <a:cubicBezTo>
                        <a:pt x="828329" y="1006878"/>
                        <a:pt x="709850" y="1059050"/>
                        <a:pt x="585135" y="1077684"/>
                      </a:cubicBezTo>
                      <a:lnTo>
                        <a:pt x="571417" y="1080168"/>
                      </a:lnTo>
                      <a:cubicBezTo>
                        <a:pt x="562687" y="1080168"/>
                        <a:pt x="553957" y="1082652"/>
                        <a:pt x="545227" y="1082652"/>
                      </a:cubicBezTo>
                      <a:cubicBezTo>
                        <a:pt x="542733" y="1082652"/>
                        <a:pt x="540238" y="1082652"/>
                        <a:pt x="537744" y="1083895"/>
                      </a:cubicBezTo>
                      <a:cubicBezTo>
                        <a:pt x="531508" y="1083895"/>
                        <a:pt x="525273" y="1083895"/>
                        <a:pt x="519037" y="1083895"/>
                      </a:cubicBezTo>
                      <a:cubicBezTo>
                        <a:pt x="515295" y="1083895"/>
                        <a:pt x="512801" y="1085137"/>
                        <a:pt x="509060" y="1085137"/>
                      </a:cubicBezTo>
                      <a:cubicBezTo>
                        <a:pt x="500330" y="1085137"/>
                        <a:pt x="491600" y="1085137"/>
                        <a:pt x="484117" y="1085137"/>
                      </a:cubicBezTo>
                      <a:cubicBezTo>
                        <a:pt x="482869" y="1085137"/>
                        <a:pt x="482869" y="1086379"/>
                        <a:pt x="482869" y="1086379"/>
                      </a:cubicBezTo>
                      <a:cubicBezTo>
                        <a:pt x="481622" y="1086379"/>
                        <a:pt x="480375" y="1085137"/>
                        <a:pt x="480375" y="1085137"/>
                      </a:cubicBezTo>
                      <a:cubicBezTo>
                        <a:pt x="471645" y="1085137"/>
                        <a:pt x="462915" y="1085137"/>
                        <a:pt x="455432" y="1085137"/>
                      </a:cubicBezTo>
                      <a:cubicBezTo>
                        <a:pt x="451691" y="1085137"/>
                        <a:pt x="449197" y="1083895"/>
                        <a:pt x="445455" y="1083895"/>
                      </a:cubicBezTo>
                      <a:cubicBezTo>
                        <a:pt x="439219" y="1083895"/>
                        <a:pt x="431737" y="1083895"/>
                        <a:pt x="425501" y="1082652"/>
                      </a:cubicBezTo>
                      <a:cubicBezTo>
                        <a:pt x="423006" y="1082652"/>
                        <a:pt x="420512" y="1082652"/>
                        <a:pt x="419265" y="1082652"/>
                      </a:cubicBezTo>
                      <a:cubicBezTo>
                        <a:pt x="408041" y="1081410"/>
                        <a:pt x="398064" y="1080168"/>
                        <a:pt x="388086" y="1078926"/>
                      </a:cubicBezTo>
                      <a:lnTo>
                        <a:pt x="375615" y="1077684"/>
                      </a:lnTo>
                      <a:lnTo>
                        <a:pt x="375615" y="1076441"/>
                      </a:lnTo>
                      <a:cubicBezTo>
                        <a:pt x="252147" y="1057808"/>
                        <a:pt x="134916" y="1005636"/>
                        <a:pt x="37638" y="926134"/>
                      </a:cubicBezTo>
                      <a:cubicBezTo>
                        <a:pt x="6459" y="900048"/>
                        <a:pt x="-6012" y="860297"/>
                        <a:pt x="2718" y="821789"/>
                      </a:cubicBezTo>
                      <a:lnTo>
                        <a:pt x="31402" y="697568"/>
                      </a:lnTo>
                      <a:cubicBezTo>
                        <a:pt x="80041" y="522417"/>
                        <a:pt x="111220" y="488877"/>
                        <a:pt x="222216" y="488877"/>
                      </a:cubicBezTo>
                      <a:close/>
                      <a:moveTo>
                        <a:pt x="544229" y="139198"/>
                      </a:moveTo>
                      <a:cubicBezTo>
                        <a:pt x="470901" y="191397"/>
                        <a:pt x="383903" y="202583"/>
                        <a:pt x="329218" y="202583"/>
                      </a:cubicBezTo>
                      <a:cubicBezTo>
                        <a:pt x="309333" y="202583"/>
                        <a:pt x="294418" y="201340"/>
                        <a:pt x="283233" y="200097"/>
                      </a:cubicBezTo>
                      <a:cubicBezTo>
                        <a:pt x="281990" y="207554"/>
                        <a:pt x="281990" y="215011"/>
                        <a:pt x="281990" y="221225"/>
                      </a:cubicBezTo>
                      <a:cubicBezTo>
                        <a:pt x="281990" y="328109"/>
                        <a:pt x="367746" y="415108"/>
                        <a:pt x="474630" y="415108"/>
                      </a:cubicBezTo>
                      <a:cubicBezTo>
                        <a:pt x="575300" y="415108"/>
                        <a:pt x="659813" y="335566"/>
                        <a:pt x="666027" y="234897"/>
                      </a:cubicBezTo>
                      <a:cubicBezTo>
                        <a:pt x="595185" y="228682"/>
                        <a:pt x="559143" y="170269"/>
                        <a:pt x="544229" y="139198"/>
                      </a:cubicBezTo>
                      <a:close/>
                      <a:moveTo>
                        <a:pt x="606371" y="82028"/>
                      </a:moveTo>
                      <a:cubicBezTo>
                        <a:pt x="593942" y="96942"/>
                        <a:pt x="581514" y="109370"/>
                        <a:pt x="567843" y="120556"/>
                      </a:cubicBezTo>
                      <a:cubicBezTo>
                        <a:pt x="576543" y="142927"/>
                        <a:pt x="603885" y="198854"/>
                        <a:pt x="666027" y="206311"/>
                      </a:cubicBezTo>
                      <a:cubicBezTo>
                        <a:pt x="662299" y="157841"/>
                        <a:pt x="639927" y="113099"/>
                        <a:pt x="606371" y="82028"/>
                      </a:cubicBezTo>
                      <a:close/>
                      <a:moveTo>
                        <a:pt x="474630" y="28586"/>
                      </a:moveTo>
                      <a:cubicBezTo>
                        <a:pt x="386389" y="28586"/>
                        <a:pt x="310575" y="89485"/>
                        <a:pt x="288204" y="171512"/>
                      </a:cubicBezTo>
                      <a:cubicBezTo>
                        <a:pt x="336675" y="176483"/>
                        <a:pt x="487058" y="181455"/>
                        <a:pt x="584000" y="63385"/>
                      </a:cubicBezTo>
                      <a:cubicBezTo>
                        <a:pt x="552929" y="41014"/>
                        <a:pt x="515644" y="28586"/>
                        <a:pt x="474630" y="28586"/>
                      </a:cubicBezTo>
                      <a:close/>
                      <a:moveTo>
                        <a:pt x="474630" y="0"/>
                      </a:moveTo>
                      <a:cubicBezTo>
                        <a:pt x="596428" y="0"/>
                        <a:pt x="695855" y="99427"/>
                        <a:pt x="695855" y="221225"/>
                      </a:cubicBezTo>
                      <a:cubicBezTo>
                        <a:pt x="695855" y="344266"/>
                        <a:pt x="596428" y="443693"/>
                        <a:pt x="474630" y="443693"/>
                      </a:cubicBezTo>
                      <a:cubicBezTo>
                        <a:pt x="352832" y="443693"/>
                        <a:pt x="252162" y="344266"/>
                        <a:pt x="252162" y="221225"/>
                      </a:cubicBezTo>
                      <a:cubicBezTo>
                        <a:pt x="252162" y="99427"/>
                        <a:pt x="352832" y="0"/>
                        <a:pt x="474630" y="0"/>
                      </a:cubicBezTo>
                      <a:close/>
                    </a:path>
                  </a:pathLst>
                </a:custGeom>
                <a:solidFill>
                  <a:schemeClr val="tx2"/>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53" name="Freeform 49">
                  <a:extLst>
                    <a:ext uri="{FF2B5EF4-FFF2-40B4-BE49-F238E27FC236}">
                      <a16:creationId xmlns:a16="http://schemas.microsoft.com/office/drawing/2014/main" id="{3799C9EA-F614-2A15-8F30-005F13C21231}"/>
                    </a:ext>
                  </a:extLst>
                </p:cNvPr>
                <p:cNvSpPr>
                  <a:spLocks noChangeArrowheads="1"/>
                </p:cNvSpPr>
                <p:nvPr/>
              </p:nvSpPr>
              <p:spPr bwMode="auto">
                <a:xfrm>
                  <a:off x="3603580" y="3640481"/>
                  <a:ext cx="906625" cy="531581"/>
                </a:xfrm>
                <a:custGeom>
                  <a:avLst/>
                  <a:gdLst>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352349 w 906625"/>
                    <a:gd name="connsiteY28" fmla="*/ 375964 h 531581"/>
                    <a:gd name="connsiteX29" fmla="*/ 347343 w 906625"/>
                    <a:gd name="connsiteY29" fmla="*/ 417046 h 531581"/>
                    <a:gd name="connsiteX30" fmla="*/ 347343 w 906625"/>
                    <a:gd name="connsiteY30" fmla="*/ 531578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6625" h="531581">
                      <a:moveTo>
                        <a:pt x="654472" y="0"/>
                      </a:moveTo>
                      <a:lnTo>
                        <a:pt x="713182" y="0"/>
                      </a:lnTo>
                      <a:cubicBezTo>
                        <a:pt x="803121" y="0"/>
                        <a:pt x="828104" y="16146"/>
                        <a:pt x="876821" y="186302"/>
                      </a:cubicBezTo>
                      <a:lnTo>
                        <a:pt x="904302" y="310503"/>
                      </a:lnTo>
                      <a:cubicBezTo>
                        <a:pt x="911797" y="339069"/>
                        <a:pt x="900554" y="367636"/>
                        <a:pt x="879319" y="386266"/>
                      </a:cubicBezTo>
                      <a:cubicBezTo>
                        <a:pt x="833100" y="423526"/>
                        <a:pt x="781885" y="454577"/>
                        <a:pt x="728172" y="479417"/>
                      </a:cubicBezTo>
                      <a:lnTo>
                        <a:pt x="728172" y="245919"/>
                      </a:lnTo>
                      <a:cubicBezTo>
                        <a:pt x="728172" y="237224"/>
                        <a:pt x="721926" y="231014"/>
                        <a:pt x="714431" y="231014"/>
                      </a:cubicBezTo>
                      <a:cubicBezTo>
                        <a:pt x="706936" y="231014"/>
                        <a:pt x="699442" y="237224"/>
                        <a:pt x="699442" y="245919"/>
                      </a:cubicBezTo>
                      <a:lnTo>
                        <a:pt x="699442" y="491837"/>
                      </a:lnTo>
                      <a:cubicBezTo>
                        <a:pt x="653223" y="510467"/>
                        <a:pt x="604506" y="524129"/>
                        <a:pt x="555789" y="531581"/>
                      </a:cubicBezTo>
                      <a:lnTo>
                        <a:pt x="555789" y="416074"/>
                      </a:lnTo>
                      <a:cubicBezTo>
                        <a:pt x="555789" y="402412"/>
                        <a:pt x="553291" y="388750"/>
                        <a:pt x="549544" y="375088"/>
                      </a:cubicBezTo>
                      <a:lnTo>
                        <a:pt x="484588" y="126685"/>
                      </a:lnTo>
                      <a:cubicBezTo>
                        <a:pt x="613250" y="115507"/>
                        <a:pt x="646977" y="32293"/>
                        <a:pt x="654472" y="0"/>
                      </a:cubicBezTo>
                      <a:close/>
                      <a:moveTo>
                        <a:pt x="547228" y="0"/>
                      </a:moveTo>
                      <a:lnTo>
                        <a:pt x="626154" y="0"/>
                      </a:lnTo>
                      <a:cubicBezTo>
                        <a:pt x="617385" y="30038"/>
                        <a:pt x="587317" y="88862"/>
                        <a:pt x="484588" y="97623"/>
                      </a:cubicBezTo>
                      <a:lnTo>
                        <a:pt x="538458" y="5007"/>
                      </a:lnTo>
                      <a:cubicBezTo>
                        <a:pt x="539711" y="2503"/>
                        <a:pt x="543470" y="0"/>
                        <a:pt x="547228" y="0"/>
                      </a:cubicBezTo>
                      <a:close/>
                      <a:moveTo>
                        <a:pt x="281346" y="0"/>
                      </a:moveTo>
                      <a:lnTo>
                        <a:pt x="360143" y="0"/>
                      </a:lnTo>
                      <a:cubicBezTo>
                        <a:pt x="365067" y="0"/>
                        <a:pt x="367530" y="2503"/>
                        <a:pt x="369992" y="5007"/>
                      </a:cubicBezTo>
                      <a:lnTo>
                        <a:pt x="422934" y="97623"/>
                      </a:lnTo>
                      <a:cubicBezTo>
                        <a:pt x="320744" y="90113"/>
                        <a:pt x="289964" y="30038"/>
                        <a:pt x="281346" y="0"/>
                      </a:cubicBezTo>
                      <a:close/>
                      <a:moveTo>
                        <a:pt x="193425" y="0"/>
                      </a:moveTo>
                      <a:lnTo>
                        <a:pt x="248485" y="0"/>
                      </a:lnTo>
                      <a:cubicBezTo>
                        <a:pt x="257245" y="32368"/>
                        <a:pt x="291032" y="115777"/>
                        <a:pt x="417420" y="126981"/>
                      </a:cubicBezTo>
                      <a:lnTo>
                        <a:pt x="352349" y="375964"/>
                      </a:lnTo>
                      <a:cubicBezTo>
                        <a:pt x="348594" y="389658"/>
                        <a:pt x="347343" y="403352"/>
                        <a:pt x="347343" y="417046"/>
                      </a:cubicBezTo>
                      <a:lnTo>
                        <a:pt x="347343" y="531578"/>
                      </a:lnTo>
                      <a:cubicBezTo>
                        <a:pt x="298540" y="524109"/>
                        <a:pt x="252239" y="511660"/>
                        <a:pt x="205939" y="492986"/>
                      </a:cubicBezTo>
                      <a:lnTo>
                        <a:pt x="205939" y="246493"/>
                      </a:lnTo>
                      <a:cubicBezTo>
                        <a:pt x="205939" y="237779"/>
                        <a:pt x="199682" y="231554"/>
                        <a:pt x="192174" y="231554"/>
                      </a:cubicBezTo>
                      <a:cubicBezTo>
                        <a:pt x="184665" y="231554"/>
                        <a:pt x="177157" y="237779"/>
                        <a:pt x="177157" y="246493"/>
                      </a:cubicBezTo>
                      <a:lnTo>
                        <a:pt x="177157" y="480537"/>
                      </a:lnTo>
                      <a:cubicBezTo>
                        <a:pt x="124600" y="455639"/>
                        <a:pt x="72042" y="424516"/>
                        <a:pt x="26993" y="387168"/>
                      </a:cubicBezTo>
                      <a:cubicBezTo>
                        <a:pt x="4469" y="368495"/>
                        <a:pt x="-4291" y="339862"/>
                        <a:pt x="1966" y="311229"/>
                      </a:cubicBezTo>
                      <a:lnTo>
                        <a:pt x="29496" y="187982"/>
                      </a:lnTo>
                      <a:cubicBezTo>
                        <a:pt x="78299" y="16184"/>
                        <a:pt x="102075" y="0"/>
                        <a:pt x="193425" y="0"/>
                      </a:cubicBezTo>
                      <a:close/>
                    </a:path>
                  </a:pathLst>
                </a:custGeom>
                <a:solidFill>
                  <a:srgbClr val="2E635E"/>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grpSp>
          <p:pic>
            <p:nvPicPr>
              <p:cNvPr id="49" name="Google Shape;293;p28">
                <a:extLst>
                  <a:ext uri="{FF2B5EF4-FFF2-40B4-BE49-F238E27FC236}">
                    <a16:creationId xmlns:a16="http://schemas.microsoft.com/office/drawing/2014/main" id="{D74F7FAD-B03F-6978-327E-77F9660F64E0}"/>
                  </a:ext>
                </a:extLst>
              </p:cNvPr>
              <p:cNvPicPr preferRelativeResize="0"/>
              <p:nvPr/>
            </p:nvPicPr>
            <p:blipFill rotWithShape="1">
              <a:blip r:embed="rId6">
                <a:alphaModFix/>
              </a:blip>
              <a:srcRect/>
              <a:stretch/>
            </p:blipFill>
            <p:spPr>
              <a:xfrm>
                <a:off x="13076113" y="6007481"/>
                <a:ext cx="251645" cy="173152"/>
              </a:xfrm>
              <a:prstGeom prst="rect">
                <a:avLst/>
              </a:prstGeom>
              <a:noFill/>
              <a:ln>
                <a:noFill/>
              </a:ln>
            </p:spPr>
          </p:pic>
        </p:grpSp>
        <p:grpSp>
          <p:nvGrpSpPr>
            <p:cNvPr id="6" name="Group 5">
              <a:extLst>
                <a:ext uri="{FF2B5EF4-FFF2-40B4-BE49-F238E27FC236}">
                  <a16:creationId xmlns:a16="http://schemas.microsoft.com/office/drawing/2014/main" id="{1B9C66C0-BC3C-A2F6-BDC3-81B08E005735}"/>
                </a:ext>
              </a:extLst>
            </p:cNvPr>
            <p:cNvGrpSpPr/>
            <p:nvPr/>
          </p:nvGrpSpPr>
          <p:grpSpPr>
            <a:xfrm>
              <a:off x="8344420" y="4622878"/>
              <a:ext cx="3782298" cy="907134"/>
              <a:chOff x="8423733" y="3712872"/>
              <a:chExt cx="3792026" cy="952856"/>
            </a:xfrm>
          </p:grpSpPr>
          <p:sp>
            <p:nvSpPr>
              <p:cNvPr id="38" name="Freeform 2">
                <a:extLst>
                  <a:ext uri="{FF2B5EF4-FFF2-40B4-BE49-F238E27FC236}">
                    <a16:creationId xmlns:a16="http://schemas.microsoft.com/office/drawing/2014/main" id="{033205C6-BC20-CC34-D61B-86046DA9ADFC}"/>
                  </a:ext>
                </a:extLst>
              </p:cNvPr>
              <p:cNvSpPr>
                <a:spLocks noChangeArrowheads="1"/>
              </p:cNvSpPr>
              <p:nvPr/>
            </p:nvSpPr>
            <p:spPr bwMode="auto">
              <a:xfrm>
                <a:off x="8950582" y="3712872"/>
                <a:ext cx="3018821" cy="952303"/>
              </a:xfrm>
              <a:prstGeom prst="roundRect">
                <a:avLst/>
              </a:prstGeom>
              <a:solidFill>
                <a:srgbClr val="D5D5D7"/>
              </a:solidFill>
              <a:ln>
                <a:noFill/>
              </a:ln>
              <a:effectLst/>
            </p:spPr>
            <p:txBody>
              <a:bodyPr wrap="none" anchor="ctr"/>
              <a:lstStyle/>
              <a:p>
                <a:endParaRPr lang="en-US" dirty="0">
                  <a:latin typeface="Poppins" panose="00000500000000000000" pitchFamily="2" charset="0"/>
                </a:endParaRPr>
              </a:p>
            </p:txBody>
          </p:sp>
          <p:sp>
            <p:nvSpPr>
              <p:cNvPr id="39" name="Google Shape;274;p28">
                <a:extLst>
                  <a:ext uri="{FF2B5EF4-FFF2-40B4-BE49-F238E27FC236}">
                    <a16:creationId xmlns:a16="http://schemas.microsoft.com/office/drawing/2014/main" id="{A12F491D-B549-EC15-E0B3-8CB4C1DC11D7}"/>
                  </a:ext>
                </a:extLst>
              </p:cNvPr>
              <p:cNvSpPr txBox="1"/>
              <p:nvPr/>
            </p:nvSpPr>
            <p:spPr>
              <a:xfrm>
                <a:off x="9596841" y="3774925"/>
                <a:ext cx="218270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pt-BR" sz="2000" b="1" kern="0" dirty="0">
                    <a:solidFill>
                      <a:srgbClr val="2E635E"/>
                    </a:solidFill>
                    <a:latin typeface="Calibri" panose="020F0502020204030204" pitchFamily="34" charset="0"/>
                    <a:ea typeface="Arial"/>
                    <a:cs typeface="Calibri" panose="020F0502020204030204" pitchFamily="34" charset="0"/>
                    <a:sym typeface="Arial"/>
                  </a:rPr>
                  <a:t>Nathalie Nathe</a:t>
                </a:r>
                <a:endParaRPr kumimoji="0" lang="pt-BR" sz="1400" b="0" i="0" u="none" strike="noStrike" kern="0" cap="none" spc="0" normalizeH="0" baseline="0" noProof="0" dirty="0">
                  <a:ln>
                    <a:noFill/>
                  </a:ln>
                  <a:solidFill>
                    <a:srgbClr val="2E635E"/>
                  </a:solidFill>
                  <a:effectLst/>
                  <a:uLnTx/>
                  <a:uFillTx/>
                  <a:latin typeface="Calibri" panose="020F0502020204030204" pitchFamily="34" charset="0"/>
                  <a:ea typeface="Arial"/>
                  <a:cs typeface="Calibri" panose="020F0502020204030204" pitchFamily="34" charset="0"/>
                  <a:sym typeface="Arial"/>
                </a:endParaRPr>
              </a:p>
            </p:txBody>
          </p:sp>
          <p:sp>
            <p:nvSpPr>
              <p:cNvPr id="40" name="Google Shape;276;p28">
                <a:extLst>
                  <a:ext uri="{FF2B5EF4-FFF2-40B4-BE49-F238E27FC236}">
                    <a16:creationId xmlns:a16="http://schemas.microsoft.com/office/drawing/2014/main" id="{F173DC74-3BCA-DFFC-DC7E-24D94CE97CFE}"/>
                  </a:ext>
                </a:extLst>
              </p:cNvPr>
              <p:cNvSpPr txBox="1"/>
              <p:nvPr/>
            </p:nvSpPr>
            <p:spPr>
              <a:xfrm>
                <a:off x="9505113" y="4326472"/>
                <a:ext cx="2710646"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pt-BR" sz="1300" kern="0" dirty="0">
                    <a:solidFill>
                      <a:srgbClr val="2C2C2C"/>
                    </a:solidFill>
                    <a:latin typeface="Calibri" panose="020F0502020204030204" pitchFamily="34" charset="0"/>
                    <a:ea typeface="Arial"/>
                    <a:cs typeface="Calibri" panose="020F0502020204030204" pitchFamily="34" charset="0"/>
                    <a:sym typeface="Arial"/>
                  </a:rPr>
                  <a:t>  nathalie.nathe@f4b-initiative.net</a:t>
                </a:r>
              </a:p>
            </p:txBody>
          </p:sp>
          <p:sp>
            <p:nvSpPr>
              <p:cNvPr id="41" name="Freeform 134">
                <a:extLst>
                  <a:ext uri="{FF2B5EF4-FFF2-40B4-BE49-F238E27FC236}">
                    <a16:creationId xmlns:a16="http://schemas.microsoft.com/office/drawing/2014/main" id="{CC0A1BD0-F01B-7C7C-9BE4-8A1F9776CE05}"/>
                  </a:ext>
                </a:extLst>
              </p:cNvPr>
              <p:cNvSpPr>
                <a:spLocks noChangeArrowheads="1"/>
              </p:cNvSpPr>
              <p:nvPr/>
            </p:nvSpPr>
            <p:spPr bwMode="auto">
              <a:xfrm>
                <a:off x="8423733" y="3727710"/>
                <a:ext cx="470216" cy="938018"/>
              </a:xfrm>
              <a:custGeom>
                <a:avLst/>
                <a:gdLst>
                  <a:gd name="T0" fmla="*/ 858 w 859"/>
                  <a:gd name="T1" fmla="*/ 1713 h 1714"/>
                  <a:gd name="T2" fmla="*/ 858 w 859"/>
                  <a:gd name="T3" fmla="*/ 1713 h 1714"/>
                  <a:gd name="T4" fmla="*/ 0 w 859"/>
                  <a:gd name="T5" fmla="*/ 856 h 1714"/>
                  <a:gd name="T6" fmla="*/ 0 w 859"/>
                  <a:gd name="T7" fmla="*/ 856 h 1714"/>
                  <a:gd name="T8" fmla="*/ 858 w 859"/>
                  <a:gd name="T9" fmla="*/ 0 h 1714"/>
                  <a:gd name="T10" fmla="*/ 858 w 859"/>
                  <a:gd name="T11" fmla="*/ 1713 h 1714"/>
                </a:gdLst>
                <a:ahLst/>
                <a:cxnLst>
                  <a:cxn ang="0">
                    <a:pos x="T0" y="T1"/>
                  </a:cxn>
                  <a:cxn ang="0">
                    <a:pos x="T2" y="T3"/>
                  </a:cxn>
                  <a:cxn ang="0">
                    <a:pos x="T4" y="T5"/>
                  </a:cxn>
                  <a:cxn ang="0">
                    <a:pos x="T6" y="T7"/>
                  </a:cxn>
                  <a:cxn ang="0">
                    <a:pos x="T8" y="T9"/>
                  </a:cxn>
                  <a:cxn ang="0">
                    <a:pos x="T10" y="T11"/>
                  </a:cxn>
                </a:cxnLst>
                <a:rect l="0" t="0" r="r" b="b"/>
                <a:pathLst>
                  <a:path w="859" h="1714">
                    <a:moveTo>
                      <a:pt x="858" y="1713"/>
                    </a:moveTo>
                    <a:lnTo>
                      <a:pt x="858" y="1713"/>
                    </a:lnTo>
                    <a:cubicBezTo>
                      <a:pt x="384" y="1713"/>
                      <a:pt x="0" y="1329"/>
                      <a:pt x="0" y="856"/>
                    </a:cubicBezTo>
                    <a:lnTo>
                      <a:pt x="0" y="856"/>
                    </a:lnTo>
                    <a:cubicBezTo>
                      <a:pt x="0" y="383"/>
                      <a:pt x="384" y="0"/>
                      <a:pt x="858" y="0"/>
                    </a:cubicBezTo>
                    <a:lnTo>
                      <a:pt x="858" y="1713"/>
                    </a:lnTo>
                  </a:path>
                </a:pathLst>
              </a:custGeom>
              <a:solidFill>
                <a:srgbClr val="25735C"/>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42" name="Freeform 135">
                <a:extLst>
                  <a:ext uri="{FF2B5EF4-FFF2-40B4-BE49-F238E27FC236}">
                    <a16:creationId xmlns:a16="http://schemas.microsoft.com/office/drawing/2014/main" id="{B22D76D2-F8C1-7FCC-C70E-852E202AD4FF}"/>
                  </a:ext>
                </a:extLst>
              </p:cNvPr>
              <p:cNvSpPr>
                <a:spLocks noChangeArrowheads="1"/>
              </p:cNvSpPr>
              <p:nvPr/>
            </p:nvSpPr>
            <p:spPr bwMode="auto">
              <a:xfrm>
                <a:off x="8527421" y="3831398"/>
                <a:ext cx="730641" cy="730643"/>
              </a:xfrm>
              <a:custGeom>
                <a:avLst/>
                <a:gdLst>
                  <a:gd name="T0" fmla="*/ 1333 w 1334"/>
                  <a:gd name="T1" fmla="*/ 667 h 1334"/>
                  <a:gd name="T2" fmla="*/ 1333 w 1334"/>
                  <a:gd name="T3" fmla="*/ 667 h 1334"/>
                  <a:gd name="T4" fmla="*/ 667 w 1334"/>
                  <a:gd name="T5" fmla="*/ 1333 h 1334"/>
                  <a:gd name="T6" fmla="*/ 667 w 1334"/>
                  <a:gd name="T7" fmla="*/ 1333 h 1334"/>
                  <a:gd name="T8" fmla="*/ 0 w 1334"/>
                  <a:gd name="T9" fmla="*/ 667 h 1334"/>
                  <a:gd name="T10" fmla="*/ 0 w 1334"/>
                  <a:gd name="T11" fmla="*/ 667 h 1334"/>
                  <a:gd name="T12" fmla="*/ 667 w 1334"/>
                  <a:gd name="T13" fmla="*/ 0 h 1334"/>
                  <a:gd name="T14" fmla="*/ 667 w 1334"/>
                  <a:gd name="T15" fmla="*/ 0 h 1334"/>
                  <a:gd name="T16" fmla="*/ 1333 w 1334"/>
                  <a:gd name="T17" fmla="*/ 66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4" h="1334">
                    <a:moveTo>
                      <a:pt x="1333" y="667"/>
                    </a:moveTo>
                    <a:lnTo>
                      <a:pt x="1333" y="667"/>
                    </a:lnTo>
                    <a:cubicBezTo>
                      <a:pt x="1333" y="1035"/>
                      <a:pt x="1034" y="1333"/>
                      <a:pt x="667" y="1333"/>
                    </a:cubicBezTo>
                    <a:lnTo>
                      <a:pt x="667" y="1333"/>
                    </a:lnTo>
                    <a:cubicBezTo>
                      <a:pt x="298" y="1333"/>
                      <a:pt x="0" y="1035"/>
                      <a:pt x="0" y="667"/>
                    </a:cubicBezTo>
                    <a:lnTo>
                      <a:pt x="0" y="667"/>
                    </a:lnTo>
                    <a:cubicBezTo>
                      <a:pt x="0" y="299"/>
                      <a:pt x="298" y="0"/>
                      <a:pt x="667" y="0"/>
                    </a:cubicBezTo>
                    <a:lnTo>
                      <a:pt x="667" y="0"/>
                    </a:lnTo>
                    <a:cubicBezTo>
                      <a:pt x="1034" y="0"/>
                      <a:pt x="1333" y="299"/>
                      <a:pt x="1333" y="667"/>
                    </a:cubicBezTo>
                  </a:path>
                </a:pathLst>
              </a:custGeom>
              <a:solidFill>
                <a:srgbClr val="858792"/>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grpSp>
            <p:nvGrpSpPr>
              <p:cNvPr id="43" name="Group 42">
                <a:extLst>
                  <a:ext uri="{FF2B5EF4-FFF2-40B4-BE49-F238E27FC236}">
                    <a16:creationId xmlns:a16="http://schemas.microsoft.com/office/drawing/2014/main" id="{79ED0BC9-08EF-294F-2EA2-271EECECD1D3}"/>
                  </a:ext>
                </a:extLst>
              </p:cNvPr>
              <p:cNvGrpSpPr/>
              <p:nvPr/>
            </p:nvGrpSpPr>
            <p:grpSpPr>
              <a:xfrm>
                <a:off x="8679739" y="3915655"/>
                <a:ext cx="424558" cy="530848"/>
                <a:chOff x="9860854" y="7902853"/>
                <a:chExt cx="579554" cy="724647"/>
              </a:xfrm>
            </p:grpSpPr>
            <p:sp>
              <p:nvSpPr>
                <p:cNvPr id="44" name="Freeform 49">
                  <a:extLst>
                    <a:ext uri="{FF2B5EF4-FFF2-40B4-BE49-F238E27FC236}">
                      <a16:creationId xmlns:a16="http://schemas.microsoft.com/office/drawing/2014/main" id="{68F6D632-DF23-1F54-0F03-E147362ADBCB}"/>
                    </a:ext>
                  </a:extLst>
                </p:cNvPr>
                <p:cNvSpPr>
                  <a:spLocks noChangeArrowheads="1"/>
                </p:cNvSpPr>
                <p:nvPr/>
              </p:nvSpPr>
              <p:spPr bwMode="auto">
                <a:xfrm>
                  <a:off x="9872538" y="8282946"/>
                  <a:ext cx="556187" cy="326107"/>
                </a:xfrm>
                <a:custGeom>
                  <a:avLst/>
                  <a:gdLst>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352349 w 906625"/>
                    <a:gd name="connsiteY28" fmla="*/ 375964 h 531581"/>
                    <a:gd name="connsiteX29" fmla="*/ 347343 w 906625"/>
                    <a:gd name="connsiteY29" fmla="*/ 417046 h 531581"/>
                    <a:gd name="connsiteX30" fmla="*/ 347343 w 906625"/>
                    <a:gd name="connsiteY30" fmla="*/ 531578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352349 w 906625"/>
                    <a:gd name="connsiteY28" fmla="*/ 375964 h 531581"/>
                    <a:gd name="connsiteX29" fmla="*/ 34734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34734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38973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457701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38973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457701 w 906625"/>
                    <a:gd name="connsiteY12" fmla="*/ 375088 h 531581"/>
                    <a:gd name="connsiteX13" fmla="*/ 371548 w 906625"/>
                    <a:gd name="connsiteY13" fmla="*/ 176139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38973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485139 w 906625"/>
                    <a:gd name="connsiteY11" fmla="*/ 437269 h 531581"/>
                    <a:gd name="connsiteX12" fmla="*/ 457701 w 906625"/>
                    <a:gd name="connsiteY12" fmla="*/ 375088 h 531581"/>
                    <a:gd name="connsiteX13" fmla="*/ 371548 w 906625"/>
                    <a:gd name="connsiteY13" fmla="*/ 176139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389733 w 906625"/>
                    <a:gd name="connsiteY29" fmla="*/ 41704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485139 w 906625"/>
                    <a:gd name="connsiteY11" fmla="*/ 437269 h 531581"/>
                    <a:gd name="connsiteX12" fmla="*/ 457701 w 906625"/>
                    <a:gd name="connsiteY12" fmla="*/ 375088 h 531581"/>
                    <a:gd name="connsiteX13" fmla="*/ 371548 w 906625"/>
                    <a:gd name="connsiteY13" fmla="*/ 176139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474512 w 906625"/>
                    <a:gd name="connsiteY29" fmla="*/ 40291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478074 w 906625"/>
                    <a:gd name="connsiteY10" fmla="*/ 531581 h 531581"/>
                    <a:gd name="connsiteX11" fmla="*/ 485139 w 906625"/>
                    <a:gd name="connsiteY11" fmla="*/ 437269 h 531581"/>
                    <a:gd name="connsiteX12" fmla="*/ 457701 w 906625"/>
                    <a:gd name="connsiteY12" fmla="*/ 375088 h 531581"/>
                    <a:gd name="connsiteX13" fmla="*/ 371548 w 906625"/>
                    <a:gd name="connsiteY13" fmla="*/ 176139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474512 w 906625"/>
                    <a:gd name="connsiteY29" fmla="*/ 40291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478074 w 906625"/>
                    <a:gd name="connsiteY10" fmla="*/ 531581 h 531581"/>
                    <a:gd name="connsiteX11" fmla="*/ 485139 w 906625"/>
                    <a:gd name="connsiteY11" fmla="*/ 437269 h 531581"/>
                    <a:gd name="connsiteX12" fmla="*/ 457701 w 906625"/>
                    <a:gd name="connsiteY12" fmla="*/ 375088 h 531581"/>
                    <a:gd name="connsiteX13" fmla="*/ 424534 w 906625"/>
                    <a:gd name="connsiteY13" fmla="*/ 160242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479518 w 906625"/>
                    <a:gd name="connsiteY28" fmla="*/ 375965 h 531581"/>
                    <a:gd name="connsiteX29" fmla="*/ 474512 w 906625"/>
                    <a:gd name="connsiteY29" fmla="*/ 402916 h 531581"/>
                    <a:gd name="connsiteX30" fmla="*/ 481577 w 906625"/>
                    <a:gd name="connsiteY30" fmla="*/ 531579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6625" h="531581">
                      <a:moveTo>
                        <a:pt x="654472" y="0"/>
                      </a:moveTo>
                      <a:lnTo>
                        <a:pt x="713182" y="0"/>
                      </a:lnTo>
                      <a:cubicBezTo>
                        <a:pt x="803121" y="0"/>
                        <a:pt x="828104" y="16146"/>
                        <a:pt x="876821" y="186302"/>
                      </a:cubicBezTo>
                      <a:lnTo>
                        <a:pt x="904302" y="310503"/>
                      </a:lnTo>
                      <a:cubicBezTo>
                        <a:pt x="911797" y="339069"/>
                        <a:pt x="900554" y="367636"/>
                        <a:pt x="879319" y="386266"/>
                      </a:cubicBezTo>
                      <a:cubicBezTo>
                        <a:pt x="833100" y="423526"/>
                        <a:pt x="781885" y="454577"/>
                        <a:pt x="728172" y="479417"/>
                      </a:cubicBezTo>
                      <a:lnTo>
                        <a:pt x="728172" y="245919"/>
                      </a:lnTo>
                      <a:cubicBezTo>
                        <a:pt x="728172" y="237224"/>
                        <a:pt x="721926" y="231014"/>
                        <a:pt x="714431" y="231014"/>
                      </a:cubicBezTo>
                      <a:cubicBezTo>
                        <a:pt x="706936" y="231014"/>
                        <a:pt x="699442" y="237224"/>
                        <a:pt x="699442" y="245919"/>
                      </a:cubicBezTo>
                      <a:lnTo>
                        <a:pt x="699442" y="491837"/>
                      </a:lnTo>
                      <a:cubicBezTo>
                        <a:pt x="653223" y="510467"/>
                        <a:pt x="526791" y="524129"/>
                        <a:pt x="478074" y="531581"/>
                      </a:cubicBezTo>
                      <a:lnTo>
                        <a:pt x="485139" y="437269"/>
                      </a:lnTo>
                      <a:cubicBezTo>
                        <a:pt x="485139" y="423607"/>
                        <a:pt x="461448" y="388750"/>
                        <a:pt x="457701" y="375088"/>
                      </a:cubicBezTo>
                      <a:lnTo>
                        <a:pt x="424534" y="160242"/>
                      </a:lnTo>
                      <a:cubicBezTo>
                        <a:pt x="553196" y="149064"/>
                        <a:pt x="646977" y="32293"/>
                        <a:pt x="654472" y="0"/>
                      </a:cubicBezTo>
                      <a:close/>
                      <a:moveTo>
                        <a:pt x="547228" y="0"/>
                      </a:moveTo>
                      <a:lnTo>
                        <a:pt x="626154" y="0"/>
                      </a:lnTo>
                      <a:cubicBezTo>
                        <a:pt x="617385" y="30038"/>
                        <a:pt x="587317" y="88862"/>
                        <a:pt x="484588" y="97623"/>
                      </a:cubicBezTo>
                      <a:lnTo>
                        <a:pt x="538458" y="5007"/>
                      </a:lnTo>
                      <a:cubicBezTo>
                        <a:pt x="539711" y="2503"/>
                        <a:pt x="543470" y="0"/>
                        <a:pt x="547228" y="0"/>
                      </a:cubicBezTo>
                      <a:close/>
                      <a:moveTo>
                        <a:pt x="281346" y="0"/>
                      </a:moveTo>
                      <a:lnTo>
                        <a:pt x="360143" y="0"/>
                      </a:lnTo>
                      <a:cubicBezTo>
                        <a:pt x="365067" y="0"/>
                        <a:pt x="367530" y="2503"/>
                        <a:pt x="369992" y="5007"/>
                      </a:cubicBezTo>
                      <a:lnTo>
                        <a:pt x="422934" y="97623"/>
                      </a:lnTo>
                      <a:cubicBezTo>
                        <a:pt x="320744" y="90113"/>
                        <a:pt x="289964" y="30038"/>
                        <a:pt x="281346" y="0"/>
                      </a:cubicBezTo>
                      <a:close/>
                      <a:moveTo>
                        <a:pt x="193425" y="0"/>
                      </a:moveTo>
                      <a:lnTo>
                        <a:pt x="248485" y="0"/>
                      </a:lnTo>
                      <a:cubicBezTo>
                        <a:pt x="257245" y="32368"/>
                        <a:pt x="291032" y="115777"/>
                        <a:pt x="417420" y="126981"/>
                      </a:cubicBezTo>
                      <a:lnTo>
                        <a:pt x="479518" y="375965"/>
                      </a:lnTo>
                      <a:cubicBezTo>
                        <a:pt x="475763" y="389659"/>
                        <a:pt x="474512" y="389222"/>
                        <a:pt x="474512" y="402916"/>
                      </a:cubicBezTo>
                      <a:cubicBezTo>
                        <a:pt x="474512" y="441093"/>
                        <a:pt x="481577" y="493402"/>
                        <a:pt x="481577" y="531579"/>
                      </a:cubicBezTo>
                      <a:cubicBezTo>
                        <a:pt x="432774" y="524110"/>
                        <a:pt x="252239" y="511660"/>
                        <a:pt x="205939" y="492986"/>
                      </a:cubicBezTo>
                      <a:lnTo>
                        <a:pt x="205939" y="246493"/>
                      </a:lnTo>
                      <a:cubicBezTo>
                        <a:pt x="205939" y="237779"/>
                        <a:pt x="199682" y="231554"/>
                        <a:pt x="192174" y="231554"/>
                      </a:cubicBezTo>
                      <a:cubicBezTo>
                        <a:pt x="184665" y="231554"/>
                        <a:pt x="177157" y="237779"/>
                        <a:pt x="177157" y="246493"/>
                      </a:cubicBezTo>
                      <a:lnTo>
                        <a:pt x="177157" y="480537"/>
                      </a:lnTo>
                      <a:cubicBezTo>
                        <a:pt x="124600" y="455639"/>
                        <a:pt x="72042" y="424516"/>
                        <a:pt x="26993" y="387168"/>
                      </a:cubicBezTo>
                      <a:cubicBezTo>
                        <a:pt x="4469" y="368495"/>
                        <a:pt x="-4291" y="339862"/>
                        <a:pt x="1966" y="311229"/>
                      </a:cubicBezTo>
                      <a:lnTo>
                        <a:pt x="29496" y="187982"/>
                      </a:lnTo>
                      <a:cubicBezTo>
                        <a:pt x="78299" y="16184"/>
                        <a:pt x="102075" y="0"/>
                        <a:pt x="193425" y="0"/>
                      </a:cubicBezTo>
                      <a:close/>
                    </a:path>
                  </a:pathLst>
                </a:custGeom>
                <a:solidFill>
                  <a:srgbClr val="25735C"/>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45" name="Freeform 46">
                  <a:extLst>
                    <a:ext uri="{FF2B5EF4-FFF2-40B4-BE49-F238E27FC236}">
                      <a16:creationId xmlns:a16="http://schemas.microsoft.com/office/drawing/2014/main" id="{C8029738-2F6A-8C06-DEC2-E390667935B7}"/>
                    </a:ext>
                  </a:extLst>
                </p:cNvPr>
                <p:cNvSpPr>
                  <a:spLocks noChangeArrowheads="1"/>
                </p:cNvSpPr>
                <p:nvPr/>
              </p:nvSpPr>
              <p:spPr bwMode="auto">
                <a:xfrm>
                  <a:off x="9860854" y="7902853"/>
                  <a:ext cx="579554" cy="724647"/>
                </a:xfrm>
                <a:custGeom>
                  <a:avLst/>
                  <a:gdLst>
                    <a:gd name="connsiteX0" fmla="*/ 520780 w 882036"/>
                    <a:gd name="connsiteY0" fmla="*/ 584622 h 1102856"/>
                    <a:gd name="connsiteX1" fmla="*/ 519535 w 882036"/>
                    <a:gd name="connsiteY1" fmla="*/ 587107 h 1102856"/>
                    <a:gd name="connsiteX2" fmla="*/ 483422 w 882036"/>
                    <a:gd name="connsiteY2" fmla="*/ 649246 h 1102856"/>
                    <a:gd name="connsiteX3" fmla="*/ 596744 w 882036"/>
                    <a:gd name="connsiteY3" fmla="*/ 584622 h 1102856"/>
                    <a:gd name="connsiteX4" fmla="*/ 286665 w 882036"/>
                    <a:gd name="connsiteY4" fmla="*/ 584622 h 1102856"/>
                    <a:gd name="connsiteX5" fmla="*/ 397496 w 882036"/>
                    <a:gd name="connsiteY5" fmla="*/ 649246 h 1102856"/>
                    <a:gd name="connsiteX6" fmla="*/ 362628 w 882036"/>
                    <a:gd name="connsiteY6" fmla="*/ 587107 h 1102856"/>
                    <a:gd name="connsiteX7" fmla="*/ 358892 w 882036"/>
                    <a:gd name="connsiteY7" fmla="*/ 584622 h 1102856"/>
                    <a:gd name="connsiteX8" fmla="*/ 627876 w 882036"/>
                    <a:gd name="connsiteY8" fmla="*/ 583379 h 1102856"/>
                    <a:gd name="connsiteX9" fmla="*/ 454780 w 882036"/>
                    <a:gd name="connsiteY9" fmla="*/ 680315 h 1102856"/>
                    <a:gd name="connsiteX10" fmla="*/ 454780 w 882036"/>
                    <a:gd name="connsiteY10" fmla="*/ 1073030 h 1102856"/>
                    <a:gd name="connsiteX11" fmla="*/ 663990 w 882036"/>
                    <a:gd name="connsiteY11" fmla="*/ 1030776 h 1102856"/>
                    <a:gd name="connsiteX12" fmla="*/ 663990 w 882036"/>
                    <a:gd name="connsiteY12" fmla="*/ 805835 h 1102856"/>
                    <a:gd name="connsiteX13" fmla="*/ 678933 w 882036"/>
                    <a:gd name="connsiteY13" fmla="*/ 792164 h 1102856"/>
                    <a:gd name="connsiteX14" fmla="*/ 693877 w 882036"/>
                    <a:gd name="connsiteY14" fmla="*/ 805835 h 1102856"/>
                    <a:gd name="connsiteX15" fmla="*/ 693877 w 882036"/>
                    <a:gd name="connsiteY15" fmla="*/ 1018348 h 1102856"/>
                    <a:gd name="connsiteX16" fmla="*/ 828369 w 882036"/>
                    <a:gd name="connsiteY16" fmla="*/ 933840 h 1102856"/>
                    <a:gd name="connsiteX17" fmla="*/ 850784 w 882036"/>
                    <a:gd name="connsiteY17" fmla="*/ 865488 h 1102856"/>
                    <a:gd name="connsiteX18" fmla="*/ 825878 w 882036"/>
                    <a:gd name="connsiteY18" fmla="*/ 752396 h 1102856"/>
                    <a:gd name="connsiteX19" fmla="*/ 677688 w 882036"/>
                    <a:gd name="connsiteY19" fmla="*/ 583379 h 1102856"/>
                    <a:gd name="connsiteX20" fmla="*/ 203230 w 882036"/>
                    <a:gd name="connsiteY20" fmla="*/ 583379 h 1102856"/>
                    <a:gd name="connsiteX21" fmla="*/ 56285 w 882036"/>
                    <a:gd name="connsiteY21" fmla="*/ 752396 h 1102856"/>
                    <a:gd name="connsiteX22" fmla="*/ 30133 w 882036"/>
                    <a:gd name="connsiteY22" fmla="*/ 865488 h 1102856"/>
                    <a:gd name="connsiteX23" fmla="*/ 52549 w 882036"/>
                    <a:gd name="connsiteY23" fmla="*/ 933840 h 1102856"/>
                    <a:gd name="connsiteX24" fmla="*/ 188286 w 882036"/>
                    <a:gd name="connsiteY24" fmla="*/ 1018348 h 1102856"/>
                    <a:gd name="connsiteX25" fmla="*/ 188286 w 882036"/>
                    <a:gd name="connsiteY25" fmla="*/ 805835 h 1102856"/>
                    <a:gd name="connsiteX26" fmla="*/ 201985 w 882036"/>
                    <a:gd name="connsiteY26" fmla="*/ 792164 h 1102856"/>
                    <a:gd name="connsiteX27" fmla="*/ 216928 w 882036"/>
                    <a:gd name="connsiteY27" fmla="*/ 805835 h 1102856"/>
                    <a:gd name="connsiteX28" fmla="*/ 216928 w 882036"/>
                    <a:gd name="connsiteY28" fmla="*/ 1030776 h 1102856"/>
                    <a:gd name="connsiteX29" fmla="*/ 426138 w 882036"/>
                    <a:gd name="connsiteY29" fmla="*/ 1073030 h 1102856"/>
                    <a:gd name="connsiteX30" fmla="*/ 426138 w 882036"/>
                    <a:gd name="connsiteY30" fmla="*/ 680315 h 1102856"/>
                    <a:gd name="connsiteX31" fmla="*/ 254287 w 882036"/>
                    <a:gd name="connsiteY31" fmla="*/ 583379 h 1102856"/>
                    <a:gd name="connsiteX32" fmla="*/ 203230 w 882036"/>
                    <a:gd name="connsiteY32" fmla="*/ 554795 h 1102856"/>
                    <a:gd name="connsiteX33" fmla="*/ 353911 w 882036"/>
                    <a:gd name="connsiteY33" fmla="*/ 554795 h 1102856"/>
                    <a:gd name="connsiteX34" fmla="*/ 366364 w 882036"/>
                    <a:gd name="connsiteY34" fmla="*/ 556038 h 1102856"/>
                    <a:gd name="connsiteX35" fmla="*/ 375081 w 882036"/>
                    <a:gd name="connsiteY35" fmla="*/ 561009 h 1102856"/>
                    <a:gd name="connsiteX36" fmla="*/ 386288 w 882036"/>
                    <a:gd name="connsiteY36" fmla="*/ 572194 h 1102856"/>
                    <a:gd name="connsiteX37" fmla="*/ 427383 w 882036"/>
                    <a:gd name="connsiteY37" fmla="*/ 644275 h 1102856"/>
                    <a:gd name="connsiteX38" fmla="*/ 441081 w 882036"/>
                    <a:gd name="connsiteY38" fmla="*/ 650488 h 1102856"/>
                    <a:gd name="connsiteX39" fmla="*/ 453534 w 882036"/>
                    <a:gd name="connsiteY39" fmla="*/ 644275 h 1102856"/>
                    <a:gd name="connsiteX40" fmla="*/ 494629 w 882036"/>
                    <a:gd name="connsiteY40" fmla="*/ 572194 h 1102856"/>
                    <a:gd name="connsiteX41" fmla="*/ 512063 w 882036"/>
                    <a:gd name="connsiteY41" fmla="*/ 557281 h 1102856"/>
                    <a:gd name="connsiteX42" fmla="*/ 527007 w 882036"/>
                    <a:gd name="connsiteY42" fmla="*/ 554795 h 1102856"/>
                    <a:gd name="connsiteX43" fmla="*/ 677688 w 882036"/>
                    <a:gd name="connsiteY43" fmla="*/ 554795 h 1102856"/>
                    <a:gd name="connsiteX44" fmla="*/ 853275 w 882036"/>
                    <a:gd name="connsiteY44" fmla="*/ 744939 h 1102856"/>
                    <a:gd name="connsiteX45" fmla="*/ 879426 w 882036"/>
                    <a:gd name="connsiteY45" fmla="*/ 859274 h 1102856"/>
                    <a:gd name="connsiteX46" fmla="*/ 847048 w 882036"/>
                    <a:gd name="connsiteY46" fmla="*/ 956210 h 1102856"/>
                    <a:gd name="connsiteX47" fmla="*/ 441081 w 882036"/>
                    <a:gd name="connsiteY47" fmla="*/ 1102856 h 1102856"/>
                    <a:gd name="connsiteX48" fmla="*/ 35115 w 882036"/>
                    <a:gd name="connsiteY48" fmla="*/ 956210 h 1102856"/>
                    <a:gd name="connsiteX49" fmla="*/ 2737 w 882036"/>
                    <a:gd name="connsiteY49" fmla="*/ 859274 h 1102856"/>
                    <a:gd name="connsiteX50" fmla="*/ 27643 w 882036"/>
                    <a:gd name="connsiteY50" fmla="*/ 744939 h 1102856"/>
                    <a:gd name="connsiteX51" fmla="*/ 203230 w 882036"/>
                    <a:gd name="connsiteY51" fmla="*/ 554795 h 1102856"/>
                    <a:gd name="connsiteX52" fmla="*/ 558683 w 882036"/>
                    <a:gd name="connsiteY52" fmla="*/ 183708 h 1102856"/>
                    <a:gd name="connsiteX53" fmla="*/ 260309 w 882036"/>
                    <a:gd name="connsiteY53" fmla="*/ 328226 h 1102856"/>
                    <a:gd name="connsiteX54" fmla="*/ 321739 w 882036"/>
                    <a:gd name="connsiteY54" fmla="*/ 442843 h 1102856"/>
                    <a:gd name="connsiteX55" fmla="*/ 449613 w 882036"/>
                    <a:gd name="connsiteY55" fmla="*/ 485202 h 1102856"/>
                    <a:gd name="connsiteX56" fmla="*/ 612590 w 882036"/>
                    <a:gd name="connsiteY56" fmla="*/ 313275 h 1102856"/>
                    <a:gd name="connsiteX57" fmla="*/ 559936 w 882036"/>
                    <a:gd name="connsiteY57" fmla="*/ 183708 h 1102856"/>
                    <a:gd name="connsiteX58" fmla="*/ 558683 w 882036"/>
                    <a:gd name="connsiteY58" fmla="*/ 183708 h 1102856"/>
                    <a:gd name="connsiteX59" fmla="*/ 556175 w 882036"/>
                    <a:gd name="connsiteY59" fmla="*/ 153807 h 1102856"/>
                    <a:gd name="connsiteX60" fmla="*/ 578741 w 882036"/>
                    <a:gd name="connsiteY60" fmla="*/ 161282 h 1102856"/>
                    <a:gd name="connsiteX61" fmla="*/ 641425 w 882036"/>
                    <a:gd name="connsiteY61" fmla="*/ 313275 h 1102856"/>
                    <a:gd name="connsiteX62" fmla="*/ 450867 w 882036"/>
                    <a:gd name="connsiteY62" fmla="*/ 513857 h 1102856"/>
                    <a:gd name="connsiteX63" fmla="*/ 435823 w 882036"/>
                    <a:gd name="connsiteY63" fmla="*/ 515102 h 1102856"/>
                    <a:gd name="connsiteX64" fmla="*/ 301680 w 882036"/>
                    <a:gd name="connsiteY64" fmla="*/ 464023 h 1102856"/>
                    <a:gd name="connsiteX65" fmla="*/ 231475 w 882036"/>
                    <a:gd name="connsiteY65" fmla="*/ 321996 h 1102856"/>
                    <a:gd name="connsiteX66" fmla="*/ 236489 w 882036"/>
                    <a:gd name="connsiteY66" fmla="*/ 307046 h 1102856"/>
                    <a:gd name="connsiteX67" fmla="*/ 250280 w 882036"/>
                    <a:gd name="connsiteY67" fmla="*/ 299571 h 1102856"/>
                    <a:gd name="connsiteX68" fmla="*/ 534863 w 882036"/>
                    <a:gd name="connsiteY68" fmla="*/ 166266 h 1102856"/>
                    <a:gd name="connsiteX69" fmla="*/ 556175 w 882036"/>
                    <a:gd name="connsiteY69" fmla="*/ 153807 h 1102856"/>
                    <a:gd name="connsiteX70" fmla="*/ 434241 w 882036"/>
                    <a:gd name="connsiteY70" fmla="*/ 0 h 1102856"/>
                    <a:gd name="connsiteX71" fmla="*/ 632027 w 882036"/>
                    <a:gd name="connsiteY71" fmla="*/ 80651 h 1102856"/>
                    <a:gd name="connsiteX72" fmla="*/ 717859 w 882036"/>
                    <a:gd name="connsiteY72" fmla="*/ 285380 h 1102856"/>
                    <a:gd name="connsiteX73" fmla="*/ 717859 w 882036"/>
                    <a:gd name="connsiteY73" fmla="*/ 419384 h 1102856"/>
                    <a:gd name="connsiteX74" fmla="*/ 610880 w 882036"/>
                    <a:gd name="connsiteY74" fmla="*/ 526091 h 1102856"/>
                    <a:gd name="connsiteX75" fmla="*/ 548683 w 882036"/>
                    <a:gd name="connsiteY75" fmla="*/ 526091 h 1102856"/>
                    <a:gd name="connsiteX76" fmla="*/ 535000 w 882036"/>
                    <a:gd name="connsiteY76" fmla="*/ 511202 h 1102856"/>
                    <a:gd name="connsiteX77" fmla="*/ 548683 w 882036"/>
                    <a:gd name="connsiteY77" fmla="*/ 497553 h 1102856"/>
                    <a:gd name="connsiteX78" fmla="*/ 610880 w 882036"/>
                    <a:gd name="connsiteY78" fmla="*/ 497553 h 1102856"/>
                    <a:gd name="connsiteX79" fmla="*/ 689249 w 882036"/>
                    <a:gd name="connsiteY79" fmla="*/ 419384 h 1102856"/>
                    <a:gd name="connsiteX80" fmla="*/ 689249 w 882036"/>
                    <a:gd name="connsiteY80" fmla="*/ 285380 h 1102856"/>
                    <a:gd name="connsiteX81" fmla="*/ 612124 w 882036"/>
                    <a:gd name="connsiteY81" fmla="*/ 100504 h 1102856"/>
                    <a:gd name="connsiteX82" fmla="*/ 437973 w 882036"/>
                    <a:gd name="connsiteY82" fmla="*/ 28538 h 1102856"/>
                    <a:gd name="connsiteX83" fmla="*/ 434241 w 882036"/>
                    <a:gd name="connsiteY83" fmla="*/ 28538 h 1102856"/>
                    <a:gd name="connsiteX84" fmla="*/ 192917 w 882036"/>
                    <a:gd name="connsiteY84" fmla="*/ 310196 h 1102856"/>
                    <a:gd name="connsiteX85" fmla="*/ 192917 w 882036"/>
                    <a:gd name="connsiteY85" fmla="*/ 419384 h 1102856"/>
                    <a:gd name="connsiteX86" fmla="*/ 271285 w 882036"/>
                    <a:gd name="connsiteY86" fmla="*/ 497553 h 1102856"/>
                    <a:gd name="connsiteX87" fmla="*/ 333482 w 882036"/>
                    <a:gd name="connsiteY87" fmla="*/ 497553 h 1102856"/>
                    <a:gd name="connsiteX88" fmla="*/ 347165 w 882036"/>
                    <a:gd name="connsiteY88" fmla="*/ 511202 h 1102856"/>
                    <a:gd name="connsiteX89" fmla="*/ 333482 w 882036"/>
                    <a:gd name="connsiteY89" fmla="*/ 526091 h 1102856"/>
                    <a:gd name="connsiteX90" fmla="*/ 271285 w 882036"/>
                    <a:gd name="connsiteY90" fmla="*/ 526091 h 1102856"/>
                    <a:gd name="connsiteX91" fmla="*/ 164306 w 882036"/>
                    <a:gd name="connsiteY91" fmla="*/ 419384 h 1102856"/>
                    <a:gd name="connsiteX92" fmla="*/ 164306 w 882036"/>
                    <a:gd name="connsiteY92" fmla="*/ 310196 h 1102856"/>
                    <a:gd name="connsiteX93" fmla="*/ 434241 w 882036"/>
                    <a:gd name="connsiteY93" fmla="*/ 0 h 110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82036" h="1102856">
                      <a:moveTo>
                        <a:pt x="520780" y="584622"/>
                      </a:moveTo>
                      <a:cubicBezTo>
                        <a:pt x="520780" y="585864"/>
                        <a:pt x="519535" y="587107"/>
                        <a:pt x="519535" y="587107"/>
                      </a:cubicBezTo>
                      <a:lnTo>
                        <a:pt x="483422" y="649246"/>
                      </a:lnTo>
                      <a:cubicBezTo>
                        <a:pt x="559385" y="640546"/>
                        <a:pt x="586781" y="605749"/>
                        <a:pt x="596744" y="584622"/>
                      </a:cubicBezTo>
                      <a:close/>
                      <a:moveTo>
                        <a:pt x="286665" y="584622"/>
                      </a:moveTo>
                      <a:cubicBezTo>
                        <a:pt x="296627" y="605749"/>
                        <a:pt x="322778" y="639304"/>
                        <a:pt x="397496" y="649246"/>
                      </a:cubicBezTo>
                      <a:lnTo>
                        <a:pt x="362628" y="587107"/>
                      </a:lnTo>
                      <a:cubicBezTo>
                        <a:pt x="361383" y="587107"/>
                        <a:pt x="360137" y="585864"/>
                        <a:pt x="358892" y="584622"/>
                      </a:cubicBezTo>
                      <a:close/>
                      <a:moveTo>
                        <a:pt x="627876" y="583379"/>
                      </a:moveTo>
                      <a:cubicBezTo>
                        <a:pt x="620404" y="609477"/>
                        <a:pt x="586781" y="676587"/>
                        <a:pt x="454780" y="680315"/>
                      </a:cubicBezTo>
                      <a:lnTo>
                        <a:pt x="454780" y="1073030"/>
                      </a:lnTo>
                      <a:cubicBezTo>
                        <a:pt x="527007" y="1071787"/>
                        <a:pt x="597989" y="1056874"/>
                        <a:pt x="663990" y="1030776"/>
                      </a:cubicBezTo>
                      <a:lnTo>
                        <a:pt x="663990" y="805835"/>
                      </a:lnTo>
                      <a:cubicBezTo>
                        <a:pt x="663990" y="798378"/>
                        <a:pt x="671461" y="792164"/>
                        <a:pt x="678933" y="792164"/>
                      </a:cubicBezTo>
                      <a:cubicBezTo>
                        <a:pt x="686405" y="792164"/>
                        <a:pt x="693877" y="798378"/>
                        <a:pt x="693877" y="805835"/>
                      </a:cubicBezTo>
                      <a:lnTo>
                        <a:pt x="693877" y="1018348"/>
                      </a:lnTo>
                      <a:cubicBezTo>
                        <a:pt x="741198" y="995978"/>
                        <a:pt x="787274" y="968637"/>
                        <a:pt x="828369" y="933840"/>
                      </a:cubicBezTo>
                      <a:cubicBezTo>
                        <a:pt x="848293" y="916441"/>
                        <a:pt x="855765" y="891586"/>
                        <a:pt x="850784" y="865488"/>
                      </a:cubicBezTo>
                      <a:lnTo>
                        <a:pt x="825878" y="752396"/>
                      </a:lnTo>
                      <a:cubicBezTo>
                        <a:pt x="782293" y="598292"/>
                        <a:pt x="759877" y="583379"/>
                        <a:pt x="677688" y="583379"/>
                      </a:cubicBezTo>
                      <a:close/>
                      <a:moveTo>
                        <a:pt x="203230" y="583379"/>
                      </a:moveTo>
                      <a:cubicBezTo>
                        <a:pt x="121040" y="583379"/>
                        <a:pt x="99870" y="598292"/>
                        <a:pt x="56285" y="752396"/>
                      </a:cubicBezTo>
                      <a:lnTo>
                        <a:pt x="30133" y="865488"/>
                      </a:lnTo>
                      <a:cubicBezTo>
                        <a:pt x="23907" y="891586"/>
                        <a:pt x="32624" y="916441"/>
                        <a:pt x="52549" y="933840"/>
                      </a:cubicBezTo>
                      <a:cubicBezTo>
                        <a:pt x="94889" y="968637"/>
                        <a:pt x="139720" y="995978"/>
                        <a:pt x="188286" y="1018348"/>
                      </a:cubicBezTo>
                      <a:lnTo>
                        <a:pt x="188286" y="805835"/>
                      </a:lnTo>
                      <a:cubicBezTo>
                        <a:pt x="188286" y="798378"/>
                        <a:pt x="194513" y="792164"/>
                        <a:pt x="201985" y="792164"/>
                      </a:cubicBezTo>
                      <a:cubicBezTo>
                        <a:pt x="209456" y="792164"/>
                        <a:pt x="216928" y="798378"/>
                        <a:pt x="216928" y="805835"/>
                      </a:cubicBezTo>
                      <a:lnTo>
                        <a:pt x="216928" y="1030776"/>
                      </a:lnTo>
                      <a:cubicBezTo>
                        <a:pt x="282929" y="1056874"/>
                        <a:pt x="353911" y="1071787"/>
                        <a:pt x="426138" y="1073030"/>
                      </a:cubicBezTo>
                      <a:lnTo>
                        <a:pt x="426138" y="680315"/>
                      </a:lnTo>
                      <a:cubicBezTo>
                        <a:pt x="295382" y="676587"/>
                        <a:pt x="261759" y="609477"/>
                        <a:pt x="254287" y="583379"/>
                      </a:cubicBezTo>
                      <a:close/>
                      <a:moveTo>
                        <a:pt x="203230" y="554795"/>
                      </a:moveTo>
                      <a:lnTo>
                        <a:pt x="353911" y="554795"/>
                      </a:lnTo>
                      <a:cubicBezTo>
                        <a:pt x="358892" y="554795"/>
                        <a:pt x="362628" y="556038"/>
                        <a:pt x="366364" y="556038"/>
                      </a:cubicBezTo>
                      <a:cubicBezTo>
                        <a:pt x="370100" y="557281"/>
                        <a:pt x="372590" y="558524"/>
                        <a:pt x="375081" y="561009"/>
                      </a:cubicBezTo>
                      <a:cubicBezTo>
                        <a:pt x="380062" y="564737"/>
                        <a:pt x="383798" y="568466"/>
                        <a:pt x="386288" y="572194"/>
                      </a:cubicBezTo>
                      <a:lnTo>
                        <a:pt x="427383" y="644275"/>
                      </a:lnTo>
                      <a:cubicBezTo>
                        <a:pt x="431119" y="650488"/>
                        <a:pt x="438591" y="650488"/>
                        <a:pt x="441081" y="650488"/>
                      </a:cubicBezTo>
                      <a:cubicBezTo>
                        <a:pt x="442327" y="650488"/>
                        <a:pt x="449799" y="650488"/>
                        <a:pt x="453534" y="644275"/>
                      </a:cubicBezTo>
                      <a:lnTo>
                        <a:pt x="494629" y="572194"/>
                      </a:lnTo>
                      <a:cubicBezTo>
                        <a:pt x="498365" y="565980"/>
                        <a:pt x="504592" y="561009"/>
                        <a:pt x="512063" y="557281"/>
                      </a:cubicBezTo>
                      <a:cubicBezTo>
                        <a:pt x="517045" y="556038"/>
                        <a:pt x="522026" y="554795"/>
                        <a:pt x="527007" y="554795"/>
                      </a:cubicBezTo>
                      <a:lnTo>
                        <a:pt x="677688" y="554795"/>
                      </a:lnTo>
                      <a:cubicBezTo>
                        <a:pt x="781047" y="554795"/>
                        <a:pt x="807199" y="584622"/>
                        <a:pt x="853275" y="744939"/>
                      </a:cubicBezTo>
                      <a:lnTo>
                        <a:pt x="879426" y="859274"/>
                      </a:lnTo>
                      <a:cubicBezTo>
                        <a:pt x="888143" y="895314"/>
                        <a:pt x="874445" y="932597"/>
                        <a:pt x="847048" y="956210"/>
                      </a:cubicBezTo>
                      <a:cubicBezTo>
                        <a:pt x="732481" y="1050660"/>
                        <a:pt x="588026" y="1102856"/>
                        <a:pt x="441081" y="1102856"/>
                      </a:cubicBezTo>
                      <a:cubicBezTo>
                        <a:pt x="291646" y="1102856"/>
                        <a:pt x="148437" y="1050660"/>
                        <a:pt x="35115" y="956210"/>
                      </a:cubicBezTo>
                      <a:cubicBezTo>
                        <a:pt x="6473" y="932597"/>
                        <a:pt x="-5980" y="895314"/>
                        <a:pt x="2737" y="859274"/>
                      </a:cubicBezTo>
                      <a:lnTo>
                        <a:pt x="27643" y="744939"/>
                      </a:lnTo>
                      <a:cubicBezTo>
                        <a:pt x="73719" y="584622"/>
                        <a:pt x="101115" y="554795"/>
                        <a:pt x="203230" y="554795"/>
                      </a:cubicBezTo>
                      <a:close/>
                      <a:moveTo>
                        <a:pt x="558683" y="183708"/>
                      </a:moveTo>
                      <a:cubicBezTo>
                        <a:pt x="460896" y="303309"/>
                        <a:pt x="307949" y="324488"/>
                        <a:pt x="260309" y="328226"/>
                      </a:cubicBezTo>
                      <a:cubicBezTo>
                        <a:pt x="265324" y="371830"/>
                        <a:pt x="287890" y="412943"/>
                        <a:pt x="321739" y="442843"/>
                      </a:cubicBezTo>
                      <a:cubicBezTo>
                        <a:pt x="356842" y="473989"/>
                        <a:pt x="401974" y="488940"/>
                        <a:pt x="449613" y="485202"/>
                      </a:cubicBezTo>
                      <a:cubicBezTo>
                        <a:pt x="539878" y="478973"/>
                        <a:pt x="611337" y="402976"/>
                        <a:pt x="612590" y="313275"/>
                      </a:cubicBezTo>
                      <a:cubicBezTo>
                        <a:pt x="617605" y="241016"/>
                        <a:pt x="581249" y="201149"/>
                        <a:pt x="559936" y="183708"/>
                      </a:cubicBezTo>
                      <a:cubicBezTo>
                        <a:pt x="559936" y="183708"/>
                        <a:pt x="559936" y="183708"/>
                        <a:pt x="558683" y="183708"/>
                      </a:cubicBezTo>
                      <a:close/>
                      <a:moveTo>
                        <a:pt x="556175" y="153807"/>
                      </a:moveTo>
                      <a:cubicBezTo>
                        <a:pt x="563697" y="153807"/>
                        <a:pt x="572473" y="156299"/>
                        <a:pt x="578741" y="161282"/>
                      </a:cubicBezTo>
                      <a:cubicBezTo>
                        <a:pt x="605068" y="182462"/>
                        <a:pt x="646439" y="231050"/>
                        <a:pt x="641425" y="313275"/>
                      </a:cubicBezTo>
                      <a:cubicBezTo>
                        <a:pt x="640171" y="419172"/>
                        <a:pt x="556175" y="506381"/>
                        <a:pt x="450867" y="513857"/>
                      </a:cubicBezTo>
                      <a:cubicBezTo>
                        <a:pt x="445852" y="515102"/>
                        <a:pt x="440838" y="515102"/>
                        <a:pt x="435823" y="515102"/>
                      </a:cubicBezTo>
                      <a:cubicBezTo>
                        <a:pt x="386930" y="515102"/>
                        <a:pt x="339290" y="497661"/>
                        <a:pt x="301680" y="464023"/>
                      </a:cubicBezTo>
                      <a:cubicBezTo>
                        <a:pt x="260309" y="427893"/>
                        <a:pt x="235236" y="375568"/>
                        <a:pt x="231475" y="321996"/>
                      </a:cubicBezTo>
                      <a:cubicBezTo>
                        <a:pt x="230221" y="315767"/>
                        <a:pt x="232728" y="310784"/>
                        <a:pt x="236489" y="307046"/>
                      </a:cubicBezTo>
                      <a:cubicBezTo>
                        <a:pt x="240250" y="302063"/>
                        <a:pt x="245265" y="299571"/>
                        <a:pt x="250280" y="299571"/>
                      </a:cubicBezTo>
                      <a:cubicBezTo>
                        <a:pt x="281622" y="298325"/>
                        <a:pt x="438330" y="284621"/>
                        <a:pt x="534863" y="166266"/>
                      </a:cubicBezTo>
                      <a:cubicBezTo>
                        <a:pt x="539878" y="158791"/>
                        <a:pt x="547400" y="155053"/>
                        <a:pt x="556175" y="153807"/>
                      </a:cubicBezTo>
                      <a:close/>
                      <a:moveTo>
                        <a:pt x="434241" y="0"/>
                      </a:moveTo>
                      <a:cubicBezTo>
                        <a:pt x="507633" y="0"/>
                        <a:pt x="578538" y="27297"/>
                        <a:pt x="632027" y="80651"/>
                      </a:cubicBezTo>
                      <a:cubicBezTo>
                        <a:pt x="686761" y="134005"/>
                        <a:pt x="717859" y="208451"/>
                        <a:pt x="717859" y="285380"/>
                      </a:cubicBezTo>
                      <a:lnTo>
                        <a:pt x="717859" y="419384"/>
                      </a:lnTo>
                      <a:cubicBezTo>
                        <a:pt x="717859" y="477701"/>
                        <a:pt x="670590" y="526091"/>
                        <a:pt x="610880" y="526091"/>
                      </a:cubicBezTo>
                      <a:lnTo>
                        <a:pt x="548683" y="526091"/>
                      </a:lnTo>
                      <a:cubicBezTo>
                        <a:pt x="541220" y="526091"/>
                        <a:pt x="535000" y="519888"/>
                        <a:pt x="535000" y="511202"/>
                      </a:cubicBezTo>
                      <a:cubicBezTo>
                        <a:pt x="535000" y="503757"/>
                        <a:pt x="541220" y="497553"/>
                        <a:pt x="548683" y="497553"/>
                      </a:cubicBezTo>
                      <a:lnTo>
                        <a:pt x="610880" y="497553"/>
                      </a:lnTo>
                      <a:cubicBezTo>
                        <a:pt x="654418" y="497553"/>
                        <a:pt x="689249" y="462812"/>
                        <a:pt x="689249" y="419384"/>
                      </a:cubicBezTo>
                      <a:lnTo>
                        <a:pt x="689249" y="285380"/>
                      </a:lnTo>
                      <a:cubicBezTo>
                        <a:pt x="689249" y="217137"/>
                        <a:pt x="660638" y="148894"/>
                        <a:pt x="612124" y="100504"/>
                      </a:cubicBezTo>
                      <a:cubicBezTo>
                        <a:pt x="564855" y="54595"/>
                        <a:pt x="502658" y="28538"/>
                        <a:pt x="437973" y="28538"/>
                      </a:cubicBezTo>
                      <a:cubicBezTo>
                        <a:pt x="436729" y="28538"/>
                        <a:pt x="435485" y="28538"/>
                        <a:pt x="434241" y="28538"/>
                      </a:cubicBezTo>
                      <a:cubicBezTo>
                        <a:pt x="289944" y="31020"/>
                        <a:pt x="192917" y="143931"/>
                        <a:pt x="192917" y="310196"/>
                      </a:cubicBezTo>
                      <a:lnTo>
                        <a:pt x="192917" y="419384"/>
                      </a:lnTo>
                      <a:cubicBezTo>
                        <a:pt x="192917" y="462812"/>
                        <a:pt x="227747" y="497553"/>
                        <a:pt x="271285" y="497553"/>
                      </a:cubicBezTo>
                      <a:lnTo>
                        <a:pt x="333482" y="497553"/>
                      </a:lnTo>
                      <a:cubicBezTo>
                        <a:pt x="340946" y="497553"/>
                        <a:pt x="347165" y="503757"/>
                        <a:pt x="347165" y="511202"/>
                      </a:cubicBezTo>
                      <a:cubicBezTo>
                        <a:pt x="347165" y="519888"/>
                        <a:pt x="340946" y="526091"/>
                        <a:pt x="333482" y="526091"/>
                      </a:cubicBezTo>
                      <a:lnTo>
                        <a:pt x="271285" y="526091"/>
                      </a:lnTo>
                      <a:cubicBezTo>
                        <a:pt x="212820" y="526091"/>
                        <a:pt x="164306" y="477701"/>
                        <a:pt x="164306" y="419384"/>
                      </a:cubicBezTo>
                      <a:lnTo>
                        <a:pt x="164306" y="310196"/>
                      </a:lnTo>
                      <a:cubicBezTo>
                        <a:pt x="164306" y="130282"/>
                        <a:pt x="275017" y="2482"/>
                        <a:pt x="434241" y="0"/>
                      </a:cubicBezTo>
                      <a:close/>
                    </a:path>
                  </a:pathLst>
                </a:custGeom>
                <a:solidFill>
                  <a:schemeClr val="tx2"/>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grpSp>
        </p:grpSp>
        <p:grpSp>
          <p:nvGrpSpPr>
            <p:cNvPr id="7" name="Group 6">
              <a:extLst>
                <a:ext uri="{FF2B5EF4-FFF2-40B4-BE49-F238E27FC236}">
                  <a16:creationId xmlns:a16="http://schemas.microsoft.com/office/drawing/2014/main" id="{60C81B33-1876-5BF4-7EDC-93376B4C829C}"/>
                </a:ext>
              </a:extLst>
            </p:cNvPr>
            <p:cNvGrpSpPr/>
            <p:nvPr/>
          </p:nvGrpSpPr>
          <p:grpSpPr>
            <a:xfrm>
              <a:off x="8362411" y="3574434"/>
              <a:ext cx="3764307" cy="906608"/>
              <a:chOff x="12212265" y="5421087"/>
              <a:chExt cx="3773989" cy="952303"/>
            </a:xfrm>
          </p:grpSpPr>
          <p:sp>
            <p:nvSpPr>
              <p:cNvPr id="8" name="Freeform 2">
                <a:extLst>
                  <a:ext uri="{FF2B5EF4-FFF2-40B4-BE49-F238E27FC236}">
                    <a16:creationId xmlns:a16="http://schemas.microsoft.com/office/drawing/2014/main" id="{1A562E32-9881-F94E-348F-C2718C7DCCCE}"/>
                  </a:ext>
                </a:extLst>
              </p:cNvPr>
              <p:cNvSpPr>
                <a:spLocks noChangeArrowheads="1"/>
              </p:cNvSpPr>
              <p:nvPr/>
            </p:nvSpPr>
            <p:spPr bwMode="auto">
              <a:xfrm>
                <a:off x="12764189" y="5421087"/>
                <a:ext cx="3018821" cy="952303"/>
              </a:xfrm>
              <a:prstGeom prst="roundRect">
                <a:avLst/>
              </a:prstGeom>
              <a:solidFill>
                <a:srgbClr val="D5D5D7"/>
              </a:solidFill>
              <a:ln>
                <a:noFill/>
              </a:ln>
              <a:effectLst/>
            </p:spPr>
            <p:txBody>
              <a:bodyPr wrap="none" anchor="ctr"/>
              <a:lstStyle/>
              <a:p>
                <a:endParaRPr lang="en-US" dirty="0">
                  <a:latin typeface="Poppins" panose="00000500000000000000" pitchFamily="2" charset="0"/>
                </a:endParaRPr>
              </a:p>
            </p:txBody>
          </p:sp>
          <p:grpSp>
            <p:nvGrpSpPr>
              <p:cNvPr id="12" name="Group 11">
                <a:extLst>
                  <a:ext uri="{FF2B5EF4-FFF2-40B4-BE49-F238E27FC236}">
                    <a16:creationId xmlns:a16="http://schemas.microsoft.com/office/drawing/2014/main" id="{A55DEF75-E6D8-FEED-09C0-08AEE23CC34B}"/>
                  </a:ext>
                </a:extLst>
              </p:cNvPr>
              <p:cNvGrpSpPr/>
              <p:nvPr/>
            </p:nvGrpSpPr>
            <p:grpSpPr>
              <a:xfrm>
                <a:off x="13275608" y="5471012"/>
                <a:ext cx="2710646" cy="833823"/>
                <a:chOff x="9245940" y="2578861"/>
                <a:chExt cx="2710646" cy="833823"/>
              </a:xfrm>
            </p:grpSpPr>
            <p:sp>
              <p:nvSpPr>
                <p:cNvPr id="36" name="Google Shape;274;p28">
                  <a:extLst>
                    <a:ext uri="{FF2B5EF4-FFF2-40B4-BE49-F238E27FC236}">
                      <a16:creationId xmlns:a16="http://schemas.microsoft.com/office/drawing/2014/main" id="{09E276BE-544B-CE92-B768-416AAAA89A85}"/>
                    </a:ext>
                  </a:extLst>
                </p:cNvPr>
                <p:cNvSpPr txBox="1"/>
                <p:nvPr/>
              </p:nvSpPr>
              <p:spPr>
                <a:xfrm>
                  <a:off x="9355705" y="2578861"/>
                  <a:ext cx="2182704"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pt-BR" sz="2000" b="1" i="0" u="none" strike="noStrike" kern="0" cap="none" spc="0" normalizeH="0" baseline="0" noProof="0" dirty="0">
                      <a:ln>
                        <a:noFill/>
                      </a:ln>
                      <a:solidFill>
                        <a:srgbClr val="25735C"/>
                      </a:solidFill>
                      <a:effectLst/>
                      <a:uLnTx/>
                      <a:uFillTx/>
                      <a:latin typeface="Calibri" panose="020F0502020204030204" pitchFamily="34" charset="0"/>
                      <a:ea typeface="Arial"/>
                      <a:cs typeface="Calibri" panose="020F0502020204030204" pitchFamily="34" charset="0"/>
                      <a:sym typeface="Arial"/>
                    </a:rPr>
                    <a:t>Jeremy Eppel</a:t>
                  </a:r>
                  <a:endParaRPr kumimoji="0" lang="pt-BR" sz="1400" b="0" i="0" u="none" strike="noStrike" kern="0" cap="none" spc="0" normalizeH="0" baseline="0" noProof="0" dirty="0">
                    <a:ln>
                      <a:noFill/>
                    </a:ln>
                    <a:solidFill>
                      <a:srgbClr val="25735C"/>
                    </a:solidFill>
                    <a:effectLst/>
                    <a:uLnTx/>
                    <a:uFillTx/>
                    <a:latin typeface="Calibri" panose="020F0502020204030204" pitchFamily="34" charset="0"/>
                    <a:ea typeface="Arial"/>
                    <a:cs typeface="Calibri" panose="020F0502020204030204" pitchFamily="34" charset="0"/>
                    <a:sym typeface="Arial"/>
                  </a:endParaRPr>
                </a:p>
              </p:txBody>
            </p:sp>
            <p:sp>
              <p:nvSpPr>
                <p:cNvPr id="37" name="Google Shape;276;p28">
                  <a:extLst>
                    <a:ext uri="{FF2B5EF4-FFF2-40B4-BE49-F238E27FC236}">
                      <a16:creationId xmlns:a16="http://schemas.microsoft.com/office/drawing/2014/main" id="{3529DA21-F730-9CD4-5127-E5332EB52C20}"/>
                    </a:ext>
                  </a:extLst>
                </p:cNvPr>
                <p:cNvSpPr txBox="1"/>
                <p:nvPr/>
              </p:nvSpPr>
              <p:spPr>
                <a:xfrm>
                  <a:off x="9245940" y="3120337"/>
                  <a:ext cx="2710646" cy="2923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pt-BR" sz="1300" kern="0" dirty="0">
                      <a:solidFill>
                        <a:srgbClr val="2C2C2C"/>
                      </a:solidFill>
                      <a:latin typeface="Calibri" panose="020F0502020204030204" pitchFamily="34" charset="0"/>
                      <a:ea typeface="Arial"/>
                      <a:cs typeface="Calibri" panose="020F0502020204030204" pitchFamily="34" charset="0"/>
                      <a:sym typeface="Arial"/>
                    </a:rPr>
                    <a:t> jeremy.eppel@f4b-initiative.net</a:t>
                  </a:r>
                </a:p>
              </p:txBody>
            </p:sp>
          </p:grpSp>
          <p:grpSp>
            <p:nvGrpSpPr>
              <p:cNvPr id="13" name="Group 12">
                <a:extLst>
                  <a:ext uri="{FF2B5EF4-FFF2-40B4-BE49-F238E27FC236}">
                    <a16:creationId xmlns:a16="http://schemas.microsoft.com/office/drawing/2014/main" id="{21D8ECA6-0E2E-244F-0D07-7621F319BBE2}"/>
                  </a:ext>
                </a:extLst>
              </p:cNvPr>
              <p:cNvGrpSpPr/>
              <p:nvPr/>
            </p:nvGrpSpPr>
            <p:grpSpPr>
              <a:xfrm>
                <a:off x="12212265" y="5423797"/>
                <a:ext cx="834330" cy="938018"/>
                <a:chOff x="2989558" y="2596802"/>
                <a:chExt cx="1900593" cy="2136794"/>
              </a:xfrm>
            </p:grpSpPr>
            <p:sp>
              <p:nvSpPr>
                <p:cNvPr id="18" name="Freeform 134">
                  <a:extLst>
                    <a:ext uri="{FF2B5EF4-FFF2-40B4-BE49-F238E27FC236}">
                      <a16:creationId xmlns:a16="http://schemas.microsoft.com/office/drawing/2014/main" id="{52D036CB-7A1C-998D-A21E-6972A8F122C2}"/>
                    </a:ext>
                  </a:extLst>
                </p:cNvPr>
                <p:cNvSpPr>
                  <a:spLocks noChangeArrowheads="1"/>
                </p:cNvSpPr>
                <p:nvPr/>
              </p:nvSpPr>
              <p:spPr bwMode="auto">
                <a:xfrm>
                  <a:off x="2989558" y="2596802"/>
                  <a:ext cx="1071146" cy="2136794"/>
                </a:xfrm>
                <a:custGeom>
                  <a:avLst/>
                  <a:gdLst>
                    <a:gd name="T0" fmla="*/ 858 w 859"/>
                    <a:gd name="T1" fmla="*/ 1713 h 1714"/>
                    <a:gd name="T2" fmla="*/ 858 w 859"/>
                    <a:gd name="T3" fmla="*/ 1713 h 1714"/>
                    <a:gd name="T4" fmla="*/ 0 w 859"/>
                    <a:gd name="T5" fmla="*/ 856 h 1714"/>
                    <a:gd name="T6" fmla="*/ 0 w 859"/>
                    <a:gd name="T7" fmla="*/ 856 h 1714"/>
                    <a:gd name="T8" fmla="*/ 858 w 859"/>
                    <a:gd name="T9" fmla="*/ 0 h 1714"/>
                    <a:gd name="T10" fmla="*/ 858 w 859"/>
                    <a:gd name="T11" fmla="*/ 1713 h 1714"/>
                  </a:gdLst>
                  <a:ahLst/>
                  <a:cxnLst>
                    <a:cxn ang="0">
                      <a:pos x="T0" y="T1"/>
                    </a:cxn>
                    <a:cxn ang="0">
                      <a:pos x="T2" y="T3"/>
                    </a:cxn>
                    <a:cxn ang="0">
                      <a:pos x="T4" y="T5"/>
                    </a:cxn>
                    <a:cxn ang="0">
                      <a:pos x="T6" y="T7"/>
                    </a:cxn>
                    <a:cxn ang="0">
                      <a:pos x="T8" y="T9"/>
                    </a:cxn>
                    <a:cxn ang="0">
                      <a:pos x="T10" y="T11"/>
                    </a:cxn>
                  </a:cxnLst>
                  <a:rect l="0" t="0" r="r" b="b"/>
                  <a:pathLst>
                    <a:path w="859" h="1714">
                      <a:moveTo>
                        <a:pt x="858" y="1713"/>
                      </a:moveTo>
                      <a:lnTo>
                        <a:pt x="858" y="1713"/>
                      </a:lnTo>
                      <a:cubicBezTo>
                        <a:pt x="384" y="1713"/>
                        <a:pt x="0" y="1329"/>
                        <a:pt x="0" y="856"/>
                      </a:cubicBezTo>
                      <a:lnTo>
                        <a:pt x="0" y="856"/>
                      </a:lnTo>
                      <a:cubicBezTo>
                        <a:pt x="0" y="383"/>
                        <a:pt x="384" y="0"/>
                        <a:pt x="858" y="0"/>
                      </a:cubicBezTo>
                      <a:lnTo>
                        <a:pt x="858" y="1713"/>
                      </a:lnTo>
                    </a:path>
                  </a:pathLst>
                </a:custGeom>
                <a:solidFill>
                  <a:srgbClr val="2E635E"/>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24" name="Freeform 135">
                  <a:extLst>
                    <a:ext uri="{FF2B5EF4-FFF2-40B4-BE49-F238E27FC236}">
                      <a16:creationId xmlns:a16="http://schemas.microsoft.com/office/drawing/2014/main" id="{F82AD573-9C22-D326-ECA8-7B3C487D1ACD}"/>
                    </a:ext>
                  </a:extLst>
                </p:cNvPr>
                <p:cNvSpPr>
                  <a:spLocks noChangeArrowheads="1"/>
                </p:cNvSpPr>
                <p:nvPr/>
              </p:nvSpPr>
              <p:spPr bwMode="auto">
                <a:xfrm>
                  <a:off x="3225759" y="2833001"/>
                  <a:ext cx="1664392" cy="1664396"/>
                </a:xfrm>
                <a:custGeom>
                  <a:avLst/>
                  <a:gdLst>
                    <a:gd name="T0" fmla="*/ 1333 w 1334"/>
                    <a:gd name="T1" fmla="*/ 667 h 1334"/>
                    <a:gd name="T2" fmla="*/ 1333 w 1334"/>
                    <a:gd name="T3" fmla="*/ 667 h 1334"/>
                    <a:gd name="T4" fmla="*/ 667 w 1334"/>
                    <a:gd name="T5" fmla="*/ 1333 h 1334"/>
                    <a:gd name="T6" fmla="*/ 667 w 1334"/>
                    <a:gd name="T7" fmla="*/ 1333 h 1334"/>
                    <a:gd name="T8" fmla="*/ 0 w 1334"/>
                    <a:gd name="T9" fmla="*/ 667 h 1334"/>
                    <a:gd name="T10" fmla="*/ 0 w 1334"/>
                    <a:gd name="T11" fmla="*/ 667 h 1334"/>
                    <a:gd name="T12" fmla="*/ 667 w 1334"/>
                    <a:gd name="T13" fmla="*/ 0 h 1334"/>
                    <a:gd name="T14" fmla="*/ 667 w 1334"/>
                    <a:gd name="T15" fmla="*/ 0 h 1334"/>
                    <a:gd name="T16" fmla="*/ 1333 w 1334"/>
                    <a:gd name="T17" fmla="*/ 66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4" h="1334">
                      <a:moveTo>
                        <a:pt x="1333" y="667"/>
                      </a:moveTo>
                      <a:lnTo>
                        <a:pt x="1333" y="667"/>
                      </a:lnTo>
                      <a:cubicBezTo>
                        <a:pt x="1333" y="1035"/>
                        <a:pt x="1034" y="1333"/>
                        <a:pt x="667" y="1333"/>
                      </a:cubicBezTo>
                      <a:lnTo>
                        <a:pt x="667" y="1333"/>
                      </a:lnTo>
                      <a:cubicBezTo>
                        <a:pt x="298" y="1333"/>
                        <a:pt x="0" y="1035"/>
                        <a:pt x="0" y="667"/>
                      </a:cubicBezTo>
                      <a:lnTo>
                        <a:pt x="0" y="667"/>
                      </a:lnTo>
                      <a:cubicBezTo>
                        <a:pt x="0" y="299"/>
                        <a:pt x="298" y="0"/>
                        <a:pt x="667" y="0"/>
                      </a:cubicBezTo>
                      <a:lnTo>
                        <a:pt x="667" y="0"/>
                      </a:lnTo>
                      <a:cubicBezTo>
                        <a:pt x="1034" y="0"/>
                        <a:pt x="1333" y="299"/>
                        <a:pt x="1333" y="667"/>
                      </a:cubicBezTo>
                    </a:path>
                  </a:pathLst>
                </a:custGeom>
                <a:solidFill>
                  <a:srgbClr val="858792"/>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26" name="Freeform 48">
                  <a:extLst>
                    <a:ext uri="{FF2B5EF4-FFF2-40B4-BE49-F238E27FC236}">
                      <a16:creationId xmlns:a16="http://schemas.microsoft.com/office/drawing/2014/main" id="{4FAF8A17-1F84-312C-2B3D-67E33AE3A53D}"/>
                    </a:ext>
                  </a:extLst>
                </p:cNvPr>
                <p:cNvSpPr>
                  <a:spLocks noChangeArrowheads="1"/>
                </p:cNvSpPr>
                <p:nvPr/>
              </p:nvSpPr>
              <p:spPr bwMode="auto">
                <a:xfrm>
                  <a:off x="3577833" y="3124134"/>
                  <a:ext cx="964368" cy="1086379"/>
                </a:xfrm>
                <a:custGeom>
                  <a:avLst/>
                  <a:gdLst>
                    <a:gd name="connsiteX0" fmla="*/ 475387 w 964368"/>
                    <a:gd name="connsiteY0" fmla="*/ 644153 h 1086379"/>
                    <a:gd name="connsiteX1" fmla="*/ 409288 w 964368"/>
                    <a:gd name="connsiteY1" fmla="*/ 898806 h 1086379"/>
                    <a:gd name="connsiteX2" fmla="*/ 404299 w 964368"/>
                    <a:gd name="connsiteY2" fmla="*/ 933588 h 1086379"/>
                    <a:gd name="connsiteX3" fmla="*/ 404299 w 964368"/>
                    <a:gd name="connsiteY3" fmla="*/ 1052839 h 1086379"/>
                    <a:gd name="connsiteX4" fmla="*/ 413029 w 964368"/>
                    <a:gd name="connsiteY4" fmla="*/ 1054082 h 1086379"/>
                    <a:gd name="connsiteX5" fmla="*/ 435478 w 964368"/>
                    <a:gd name="connsiteY5" fmla="*/ 1055324 h 1086379"/>
                    <a:gd name="connsiteX6" fmla="*/ 446702 w 964368"/>
                    <a:gd name="connsiteY6" fmla="*/ 1055324 h 1086379"/>
                    <a:gd name="connsiteX7" fmla="*/ 480375 w 964368"/>
                    <a:gd name="connsiteY7" fmla="*/ 1056566 h 1086379"/>
                    <a:gd name="connsiteX8" fmla="*/ 484117 w 964368"/>
                    <a:gd name="connsiteY8" fmla="*/ 1056566 h 1086379"/>
                    <a:gd name="connsiteX9" fmla="*/ 516542 w 964368"/>
                    <a:gd name="connsiteY9" fmla="*/ 1055324 h 1086379"/>
                    <a:gd name="connsiteX10" fmla="*/ 526520 w 964368"/>
                    <a:gd name="connsiteY10" fmla="*/ 1055324 h 1086379"/>
                    <a:gd name="connsiteX11" fmla="*/ 548968 w 964368"/>
                    <a:gd name="connsiteY11" fmla="*/ 1054082 h 1086379"/>
                    <a:gd name="connsiteX12" fmla="*/ 555204 w 964368"/>
                    <a:gd name="connsiteY12" fmla="*/ 1052839 h 1086379"/>
                    <a:gd name="connsiteX13" fmla="*/ 555204 w 964368"/>
                    <a:gd name="connsiteY13" fmla="*/ 933588 h 1086379"/>
                    <a:gd name="connsiteX14" fmla="*/ 551463 w 964368"/>
                    <a:gd name="connsiteY14" fmla="*/ 900048 h 1086379"/>
                    <a:gd name="connsiteX15" fmla="*/ 484117 w 964368"/>
                    <a:gd name="connsiteY15" fmla="*/ 644153 h 1086379"/>
                    <a:gd name="connsiteX16" fmla="*/ 482869 w 964368"/>
                    <a:gd name="connsiteY16" fmla="*/ 644153 h 1086379"/>
                    <a:gd name="connsiteX17" fmla="*/ 482869 w 964368"/>
                    <a:gd name="connsiteY17" fmla="*/ 645395 h 1086379"/>
                    <a:gd name="connsiteX18" fmla="*/ 480375 w 964368"/>
                    <a:gd name="connsiteY18" fmla="*/ 644153 h 1086379"/>
                    <a:gd name="connsiteX19" fmla="*/ 683660 w 964368"/>
                    <a:gd name="connsiteY19" fmla="*/ 517448 h 1086379"/>
                    <a:gd name="connsiteX20" fmla="*/ 514048 w 964368"/>
                    <a:gd name="connsiteY20" fmla="*/ 644153 h 1086379"/>
                    <a:gd name="connsiteX21" fmla="*/ 578900 w 964368"/>
                    <a:gd name="connsiteY21" fmla="*/ 892595 h 1086379"/>
                    <a:gd name="connsiteX22" fmla="*/ 585135 w 964368"/>
                    <a:gd name="connsiteY22" fmla="*/ 933588 h 1086379"/>
                    <a:gd name="connsiteX23" fmla="*/ 585135 w 964368"/>
                    <a:gd name="connsiteY23" fmla="*/ 1049113 h 1086379"/>
                    <a:gd name="connsiteX24" fmla="*/ 728557 w 964368"/>
                    <a:gd name="connsiteY24" fmla="*/ 1009362 h 1086379"/>
                    <a:gd name="connsiteX25" fmla="*/ 728557 w 964368"/>
                    <a:gd name="connsiteY25" fmla="*/ 763405 h 1086379"/>
                    <a:gd name="connsiteX26" fmla="*/ 743523 w 964368"/>
                    <a:gd name="connsiteY26" fmla="*/ 748499 h 1086379"/>
                    <a:gd name="connsiteX27" fmla="*/ 757242 w 964368"/>
                    <a:gd name="connsiteY27" fmla="*/ 763405 h 1086379"/>
                    <a:gd name="connsiteX28" fmla="*/ 757242 w 964368"/>
                    <a:gd name="connsiteY28" fmla="*/ 996940 h 1086379"/>
                    <a:gd name="connsiteX29" fmla="*/ 908147 w 964368"/>
                    <a:gd name="connsiteY29" fmla="*/ 903775 h 1086379"/>
                    <a:gd name="connsiteX30" fmla="*/ 933089 w 964368"/>
                    <a:gd name="connsiteY30" fmla="*/ 828000 h 1086379"/>
                    <a:gd name="connsiteX31" fmla="*/ 905652 w 964368"/>
                    <a:gd name="connsiteY31" fmla="*/ 703779 h 1086379"/>
                    <a:gd name="connsiteX32" fmla="*/ 742276 w 964368"/>
                    <a:gd name="connsiteY32" fmla="*/ 517448 h 1086379"/>
                    <a:gd name="connsiteX33" fmla="*/ 576405 w 964368"/>
                    <a:gd name="connsiteY33" fmla="*/ 517448 h 1086379"/>
                    <a:gd name="connsiteX34" fmla="*/ 567675 w 964368"/>
                    <a:gd name="connsiteY34" fmla="*/ 522417 h 1086379"/>
                    <a:gd name="connsiteX35" fmla="*/ 514048 w 964368"/>
                    <a:gd name="connsiteY35" fmla="*/ 614340 h 1086379"/>
                    <a:gd name="connsiteX36" fmla="*/ 654976 w 964368"/>
                    <a:gd name="connsiteY36" fmla="*/ 517448 h 1086379"/>
                    <a:gd name="connsiteX37" fmla="*/ 307022 w 964368"/>
                    <a:gd name="connsiteY37" fmla="*/ 517448 h 1086379"/>
                    <a:gd name="connsiteX38" fmla="*/ 450444 w 964368"/>
                    <a:gd name="connsiteY38" fmla="*/ 614340 h 1086379"/>
                    <a:gd name="connsiteX39" fmla="*/ 396816 w 964368"/>
                    <a:gd name="connsiteY39" fmla="*/ 522417 h 1086379"/>
                    <a:gd name="connsiteX40" fmla="*/ 386839 w 964368"/>
                    <a:gd name="connsiteY40" fmla="*/ 517448 h 1086379"/>
                    <a:gd name="connsiteX41" fmla="*/ 222216 w 964368"/>
                    <a:gd name="connsiteY41" fmla="*/ 517448 h 1086379"/>
                    <a:gd name="connsiteX42" fmla="*/ 58840 w 964368"/>
                    <a:gd name="connsiteY42" fmla="*/ 705021 h 1086379"/>
                    <a:gd name="connsiteX43" fmla="*/ 31402 w 964368"/>
                    <a:gd name="connsiteY43" fmla="*/ 828000 h 1086379"/>
                    <a:gd name="connsiteX44" fmla="*/ 56345 w 964368"/>
                    <a:gd name="connsiteY44" fmla="*/ 903775 h 1086379"/>
                    <a:gd name="connsiteX45" fmla="*/ 206003 w 964368"/>
                    <a:gd name="connsiteY45" fmla="*/ 996940 h 1086379"/>
                    <a:gd name="connsiteX46" fmla="*/ 206003 w 964368"/>
                    <a:gd name="connsiteY46" fmla="*/ 763405 h 1086379"/>
                    <a:gd name="connsiteX47" fmla="*/ 220969 w 964368"/>
                    <a:gd name="connsiteY47" fmla="*/ 748499 h 1086379"/>
                    <a:gd name="connsiteX48" fmla="*/ 234687 w 964368"/>
                    <a:gd name="connsiteY48" fmla="*/ 763405 h 1086379"/>
                    <a:gd name="connsiteX49" fmla="*/ 234687 w 964368"/>
                    <a:gd name="connsiteY49" fmla="*/ 1009362 h 1086379"/>
                    <a:gd name="connsiteX50" fmla="*/ 375615 w 964368"/>
                    <a:gd name="connsiteY50" fmla="*/ 1047871 h 1086379"/>
                    <a:gd name="connsiteX51" fmla="*/ 375615 w 964368"/>
                    <a:gd name="connsiteY51" fmla="*/ 933588 h 1086379"/>
                    <a:gd name="connsiteX52" fmla="*/ 380603 w 964368"/>
                    <a:gd name="connsiteY52" fmla="*/ 892595 h 1086379"/>
                    <a:gd name="connsiteX53" fmla="*/ 445455 w 964368"/>
                    <a:gd name="connsiteY53" fmla="*/ 644153 h 1086379"/>
                    <a:gd name="connsiteX54" fmla="*/ 277090 w 964368"/>
                    <a:gd name="connsiteY54" fmla="*/ 517448 h 1086379"/>
                    <a:gd name="connsiteX55" fmla="*/ 222216 w 964368"/>
                    <a:gd name="connsiteY55" fmla="*/ 488877 h 1086379"/>
                    <a:gd name="connsiteX56" fmla="*/ 273349 w 964368"/>
                    <a:gd name="connsiteY56" fmla="*/ 488877 h 1086379"/>
                    <a:gd name="connsiteX57" fmla="*/ 386839 w 964368"/>
                    <a:gd name="connsiteY57" fmla="*/ 488877 h 1086379"/>
                    <a:gd name="connsiteX58" fmla="*/ 396816 w 964368"/>
                    <a:gd name="connsiteY58" fmla="*/ 488877 h 1086379"/>
                    <a:gd name="connsiteX59" fmla="*/ 408041 w 964368"/>
                    <a:gd name="connsiteY59" fmla="*/ 496330 h 1086379"/>
                    <a:gd name="connsiteX60" fmla="*/ 421759 w 964368"/>
                    <a:gd name="connsiteY60" fmla="*/ 508753 h 1086379"/>
                    <a:gd name="connsiteX61" fmla="*/ 482869 w 964368"/>
                    <a:gd name="connsiteY61" fmla="*/ 613098 h 1086379"/>
                    <a:gd name="connsiteX62" fmla="*/ 541485 w 964368"/>
                    <a:gd name="connsiteY62" fmla="*/ 508753 h 1086379"/>
                    <a:gd name="connsiteX63" fmla="*/ 551463 w 964368"/>
                    <a:gd name="connsiteY63" fmla="*/ 497573 h 1086379"/>
                    <a:gd name="connsiteX64" fmla="*/ 565181 w 964368"/>
                    <a:gd name="connsiteY64" fmla="*/ 488877 h 1086379"/>
                    <a:gd name="connsiteX65" fmla="*/ 576405 w 964368"/>
                    <a:gd name="connsiteY65" fmla="*/ 488877 h 1086379"/>
                    <a:gd name="connsiteX66" fmla="*/ 688649 w 964368"/>
                    <a:gd name="connsiteY66" fmla="*/ 488877 h 1086379"/>
                    <a:gd name="connsiteX67" fmla="*/ 742276 w 964368"/>
                    <a:gd name="connsiteY67" fmla="*/ 488877 h 1086379"/>
                    <a:gd name="connsiteX68" fmla="*/ 933089 w 964368"/>
                    <a:gd name="connsiteY68" fmla="*/ 696326 h 1086379"/>
                    <a:gd name="connsiteX69" fmla="*/ 961774 w 964368"/>
                    <a:gd name="connsiteY69" fmla="*/ 821789 h 1086379"/>
                    <a:gd name="connsiteX70" fmla="*/ 926854 w 964368"/>
                    <a:gd name="connsiteY70" fmla="*/ 926134 h 1086379"/>
                    <a:gd name="connsiteX71" fmla="*/ 585135 w 964368"/>
                    <a:gd name="connsiteY71" fmla="*/ 1077684 h 1086379"/>
                    <a:gd name="connsiteX72" fmla="*/ 571417 w 964368"/>
                    <a:gd name="connsiteY72" fmla="*/ 1080168 h 1086379"/>
                    <a:gd name="connsiteX73" fmla="*/ 545227 w 964368"/>
                    <a:gd name="connsiteY73" fmla="*/ 1082652 h 1086379"/>
                    <a:gd name="connsiteX74" fmla="*/ 537744 w 964368"/>
                    <a:gd name="connsiteY74" fmla="*/ 1083895 h 1086379"/>
                    <a:gd name="connsiteX75" fmla="*/ 519037 w 964368"/>
                    <a:gd name="connsiteY75" fmla="*/ 1083895 h 1086379"/>
                    <a:gd name="connsiteX76" fmla="*/ 509060 w 964368"/>
                    <a:gd name="connsiteY76" fmla="*/ 1085137 h 1086379"/>
                    <a:gd name="connsiteX77" fmla="*/ 484117 w 964368"/>
                    <a:gd name="connsiteY77" fmla="*/ 1085137 h 1086379"/>
                    <a:gd name="connsiteX78" fmla="*/ 482869 w 964368"/>
                    <a:gd name="connsiteY78" fmla="*/ 1086379 h 1086379"/>
                    <a:gd name="connsiteX79" fmla="*/ 480375 w 964368"/>
                    <a:gd name="connsiteY79" fmla="*/ 1085137 h 1086379"/>
                    <a:gd name="connsiteX80" fmla="*/ 455432 w 964368"/>
                    <a:gd name="connsiteY80" fmla="*/ 1085137 h 1086379"/>
                    <a:gd name="connsiteX81" fmla="*/ 445455 w 964368"/>
                    <a:gd name="connsiteY81" fmla="*/ 1083895 h 1086379"/>
                    <a:gd name="connsiteX82" fmla="*/ 425501 w 964368"/>
                    <a:gd name="connsiteY82" fmla="*/ 1082652 h 1086379"/>
                    <a:gd name="connsiteX83" fmla="*/ 419265 w 964368"/>
                    <a:gd name="connsiteY83" fmla="*/ 1082652 h 1086379"/>
                    <a:gd name="connsiteX84" fmla="*/ 388086 w 964368"/>
                    <a:gd name="connsiteY84" fmla="*/ 1078926 h 1086379"/>
                    <a:gd name="connsiteX85" fmla="*/ 375615 w 964368"/>
                    <a:gd name="connsiteY85" fmla="*/ 1077684 h 1086379"/>
                    <a:gd name="connsiteX86" fmla="*/ 375615 w 964368"/>
                    <a:gd name="connsiteY86" fmla="*/ 1076441 h 1086379"/>
                    <a:gd name="connsiteX87" fmla="*/ 37638 w 964368"/>
                    <a:gd name="connsiteY87" fmla="*/ 926134 h 1086379"/>
                    <a:gd name="connsiteX88" fmla="*/ 2718 w 964368"/>
                    <a:gd name="connsiteY88" fmla="*/ 821789 h 1086379"/>
                    <a:gd name="connsiteX89" fmla="*/ 31402 w 964368"/>
                    <a:gd name="connsiteY89" fmla="*/ 697568 h 1086379"/>
                    <a:gd name="connsiteX90" fmla="*/ 222216 w 964368"/>
                    <a:gd name="connsiteY90" fmla="*/ 488877 h 1086379"/>
                    <a:gd name="connsiteX91" fmla="*/ 544229 w 964368"/>
                    <a:gd name="connsiteY91" fmla="*/ 139198 h 1086379"/>
                    <a:gd name="connsiteX92" fmla="*/ 329218 w 964368"/>
                    <a:gd name="connsiteY92" fmla="*/ 202583 h 1086379"/>
                    <a:gd name="connsiteX93" fmla="*/ 283233 w 964368"/>
                    <a:gd name="connsiteY93" fmla="*/ 200097 h 1086379"/>
                    <a:gd name="connsiteX94" fmla="*/ 281990 w 964368"/>
                    <a:gd name="connsiteY94" fmla="*/ 221225 h 1086379"/>
                    <a:gd name="connsiteX95" fmla="*/ 474630 w 964368"/>
                    <a:gd name="connsiteY95" fmla="*/ 415108 h 1086379"/>
                    <a:gd name="connsiteX96" fmla="*/ 666027 w 964368"/>
                    <a:gd name="connsiteY96" fmla="*/ 234897 h 1086379"/>
                    <a:gd name="connsiteX97" fmla="*/ 544229 w 964368"/>
                    <a:gd name="connsiteY97" fmla="*/ 139198 h 1086379"/>
                    <a:gd name="connsiteX98" fmla="*/ 606371 w 964368"/>
                    <a:gd name="connsiteY98" fmla="*/ 82028 h 1086379"/>
                    <a:gd name="connsiteX99" fmla="*/ 567843 w 964368"/>
                    <a:gd name="connsiteY99" fmla="*/ 120556 h 1086379"/>
                    <a:gd name="connsiteX100" fmla="*/ 666027 w 964368"/>
                    <a:gd name="connsiteY100" fmla="*/ 206311 h 1086379"/>
                    <a:gd name="connsiteX101" fmla="*/ 606371 w 964368"/>
                    <a:gd name="connsiteY101" fmla="*/ 82028 h 1086379"/>
                    <a:gd name="connsiteX102" fmla="*/ 474630 w 964368"/>
                    <a:gd name="connsiteY102" fmla="*/ 28586 h 1086379"/>
                    <a:gd name="connsiteX103" fmla="*/ 288204 w 964368"/>
                    <a:gd name="connsiteY103" fmla="*/ 171512 h 1086379"/>
                    <a:gd name="connsiteX104" fmla="*/ 584000 w 964368"/>
                    <a:gd name="connsiteY104" fmla="*/ 63385 h 1086379"/>
                    <a:gd name="connsiteX105" fmla="*/ 474630 w 964368"/>
                    <a:gd name="connsiteY105" fmla="*/ 28586 h 1086379"/>
                    <a:gd name="connsiteX106" fmla="*/ 474630 w 964368"/>
                    <a:gd name="connsiteY106" fmla="*/ 0 h 1086379"/>
                    <a:gd name="connsiteX107" fmla="*/ 695855 w 964368"/>
                    <a:gd name="connsiteY107" fmla="*/ 221225 h 1086379"/>
                    <a:gd name="connsiteX108" fmla="*/ 474630 w 964368"/>
                    <a:gd name="connsiteY108" fmla="*/ 443693 h 1086379"/>
                    <a:gd name="connsiteX109" fmla="*/ 252162 w 964368"/>
                    <a:gd name="connsiteY109" fmla="*/ 221225 h 1086379"/>
                    <a:gd name="connsiteX110" fmla="*/ 474630 w 964368"/>
                    <a:gd name="connsiteY110" fmla="*/ 0 h 10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64368" h="1086379">
                      <a:moveTo>
                        <a:pt x="475387" y="644153"/>
                      </a:moveTo>
                      <a:lnTo>
                        <a:pt x="409288" y="898806"/>
                      </a:lnTo>
                      <a:cubicBezTo>
                        <a:pt x="405546" y="911228"/>
                        <a:pt x="404299" y="921165"/>
                        <a:pt x="404299" y="933588"/>
                      </a:cubicBezTo>
                      <a:lnTo>
                        <a:pt x="404299" y="1052839"/>
                      </a:lnTo>
                      <a:cubicBezTo>
                        <a:pt x="408041" y="1052839"/>
                        <a:pt x="410535" y="1052839"/>
                        <a:pt x="413029" y="1054082"/>
                      </a:cubicBezTo>
                      <a:cubicBezTo>
                        <a:pt x="420512" y="1054082"/>
                        <a:pt x="427995" y="1055324"/>
                        <a:pt x="435478" y="1055324"/>
                      </a:cubicBezTo>
                      <a:cubicBezTo>
                        <a:pt x="439219" y="1055324"/>
                        <a:pt x="442961" y="1055324"/>
                        <a:pt x="446702" y="1055324"/>
                      </a:cubicBezTo>
                      <a:cubicBezTo>
                        <a:pt x="456679" y="1056566"/>
                        <a:pt x="469151" y="1056566"/>
                        <a:pt x="480375" y="1056566"/>
                      </a:cubicBezTo>
                      <a:lnTo>
                        <a:pt x="484117" y="1056566"/>
                      </a:lnTo>
                      <a:cubicBezTo>
                        <a:pt x="495341" y="1056566"/>
                        <a:pt x="506565" y="1056566"/>
                        <a:pt x="516542" y="1055324"/>
                      </a:cubicBezTo>
                      <a:cubicBezTo>
                        <a:pt x="520284" y="1055324"/>
                        <a:pt x="522778" y="1055324"/>
                        <a:pt x="526520" y="1055324"/>
                      </a:cubicBezTo>
                      <a:cubicBezTo>
                        <a:pt x="534003" y="1055324"/>
                        <a:pt x="541485" y="1054082"/>
                        <a:pt x="548968" y="1054082"/>
                      </a:cubicBezTo>
                      <a:cubicBezTo>
                        <a:pt x="551463" y="1054082"/>
                        <a:pt x="553957" y="1052839"/>
                        <a:pt x="555204" y="1052839"/>
                      </a:cubicBezTo>
                      <a:lnTo>
                        <a:pt x="555204" y="933588"/>
                      </a:lnTo>
                      <a:cubicBezTo>
                        <a:pt x="555204" y="922408"/>
                        <a:pt x="553957" y="911228"/>
                        <a:pt x="551463" y="900048"/>
                      </a:cubicBezTo>
                      <a:lnTo>
                        <a:pt x="484117" y="644153"/>
                      </a:lnTo>
                      <a:cubicBezTo>
                        <a:pt x="482869" y="644153"/>
                        <a:pt x="482869" y="644153"/>
                        <a:pt x="482869" y="644153"/>
                      </a:cubicBezTo>
                      <a:lnTo>
                        <a:pt x="482869" y="645395"/>
                      </a:lnTo>
                      <a:cubicBezTo>
                        <a:pt x="481622" y="645395"/>
                        <a:pt x="481622" y="644153"/>
                        <a:pt x="480375" y="644153"/>
                      </a:cubicBezTo>
                      <a:close/>
                      <a:moveTo>
                        <a:pt x="683660" y="517448"/>
                      </a:moveTo>
                      <a:cubicBezTo>
                        <a:pt x="676177" y="549745"/>
                        <a:pt x="642504" y="632973"/>
                        <a:pt x="514048" y="644153"/>
                      </a:cubicBezTo>
                      <a:lnTo>
                        <a:pt x="578900" y="892595"/>
                      </a:lnTo>
                      <a:cubicBezTo>
                        <a:pt x="582641" y="906259"/>
                        <a:pt x="585135" y="919923"/>
                        <a:pt x="585135" y="933588"/>
                      </a:cubicBezTo>
                      <a:lnTo>
                        <a:pt x="585135" y="1049113"/>
                      </a:lnTo>
                      <a:cubicBezTo>
                        <a:pt x="633774" y="1041660"/>
                        <a:pt x="682413" y="1027995"/>
                        <a:pt x="728557" y="1009362"/>
                      </a:cubicBezTo>
                      <a:lnTo>
                        <a:pt x="728557" y="763405"/>
                      </a:lnTo>
                      <a:cubicBezTo>
                        <a:pt x="728557" y="754710"/>
                        <a:pt x="736040" y="748499"/>
                        <a:pt x="743523" y="748499"/>
                      </a:cubicBezTo>
                      <a:cubicBezTo>
                        <a:pt x="751006" y="748499"/>
                        <a:pt x="757242" y="754710"/>
                        <a:pt x="757242" y="763405"/>
                      </a:cubicBezTo>
                      <a:lnTo>
                        <a:pt x="757242" y="996940"/>
                      </a:lnTo>
                      <a:cubicBezTo>
                        <a:pt x="810869" y="972096"/>
                        <a:pt x="862002" y="941041"/>
                        <a:pt x="908147" y="903775"/>
                      </a:cubicBezTo>
                      <a:cubicBezTo>
                        <a:pt x="929348" y="885141"/>
                        <a:pt x="940572" y="856571"/>
                        <a:pt x="933089" y="828000"/>
                      </a:cubicBezTo>
                      <a:lnTo>
                        <a:pt x="905652" y="703779"/>
                      </a:lnTo>
                      <a:cubicBezTo>
                        <a:pt x="857013" y="533597"/>
                        <a:pt x="832071" y="517448"/>
                        <a:pt x="742276" y="517448"/>
                      </a:cubicBezTo>
                      <a:close/>
                      <a:moveTo>
                        <a:pt x="576405" y="517448"/>
                      </a:moveTo>
                      <a:cubicBezTo>
                        <a:pt x="572664" y="517448"/>
                        <a:pt x="568923" y="519932"/>
                        <a:pt x="567675" y="522417"/>
                      </a:cubicBezTo>
                      <a:lnTo>
                        <a:pt x="514048" y="614340"/>
                      </a:lnTo>
                      <a:cubicBezTo>
                        <a:pt x="616314" y="605645"/>
                        <a:pt x="646246" y="547261"/>
                        <a:pt x="654976" y="517448"/>
                      </a:cubicBezTo>
                      <a:close/>
                      <a:moveTo>
                        <a:pt x="307022" y="517448"/>
                      </a:moveTo>
                      <a:cubicBezTo>
                        <a:pt x="315752" y="547261"/>
                        <a:pt x="346931" y="606887"/>
                        <a:pt x="450444" y="614340"/>
                      </a:cubicBezTo>
                      <a:lnTo>
                        <a:pt x="396816" y="522417"/>
                      </a:lnTo>
                      <a:cubicBezTo>
                        <a:pt x="394322" y="519932"/>
                        <a:pt x="391828" y="517448"/>
                        <a:pt x="386839" y="517448"/>
                      </a:cubicBezTo>
                      <a:close/>
                      <a:moveTo>
                        <a:pt x="222216" y="517448"/>
                      </a:moveTo>
                      <a:cubicBezTo>
                        <a:pt x="131174" y="517448"/>
                        <a:pt x="107478" y="533597"/>
                        <a:pt x="58840" y="705021"/>
                      </a:cubicBezTo>
                      <a:lnTo>
                        <a:pt x="31402" y="828000"/>
                      </a:lnTo>
                      <a:cubicBezTo>
                        <a:pt x="25167" y="856571"/>
                        <a:pt x="33897" y="885141"/>
                        <a:pt x="56345" y="903775"/>
                      </a:cubicBezTo>
                      <a:cubicBezTo>
                        <a:pt x="101243" y="941041"/>
                        <a:pt x="153623" y="972096"/>
                        <a:pt x="206003" y="996940"/>
                      </a:cubicBezTo>
                      <a:lnTo>
                        <a:pt x="206003" y="763405"/>
                      </a:lnTo>
                      <a:cubicBezTo>
                        <a:pt x="206003" y="754710"/>
                        <a:pt x="213486" y="748499"/>
                        <a:pt x="220969" y="748499"/>
                      </a:cubicBezTo>
                      <a:cubicBezTo>
                        <a:pt x="228452" y="748499"/>
                        <a:pt x="234687" y="754710"/>
                        <a:pt x="234687" y="763405"/>
                      </a:cubicBezTo>
                      <a:lnTo>
                        <a:pt x="234687" y="1009362"/>
                      </a:lnTo>
                      <a:cubicBezTo>
                        <a:pt x="280832" y="1027995"/>
                        <a:pt x="326976" y="1040417"/>
                        <a:pt x="375615" y="1047871"/>
                      </a:cubicBezTo>
                      <a:lnTo>
                        <a:pt x="375615" y="933588"/>
                      </a:lnTo>
                      <a:cubicBezTo>
                        <a:pt x="375615" y="919923"/>
                        <a:pt x="376862" y="906259"/>
                        <a:pt x="380603" y="892595"/>
                      </a:cubicBezTo>
                      <a:lnTo>
                        <a:pt x="445455" y="644153"/>
                      </a:lnTo>
                      <a:cubicBezTo>
                        <a:pt x="319493" y="632973"/>
                        <a:pt x="285820" y="549745"/>
                        <a:pt x="277090" y="517448"/>
                      </a:cubicBezTo>
                      <a:close/>
                      <a:moveTo>
                        <a:pt x="222216" y="488877"/>
                      </a:moveTo>
                      <a:lnTo>
                        <a:pt x="273349" y="488877"/>
                      </a:lnTo>
                      <a:lnTo>
                        <a:pt x="386839" y="488877"/>
                      </a:lnTo>
                      <a:lnTo>
                        <a:pt x="396816" y="488877"/>
                      </a:lnTo>
                      <a:cubicBezTo>
                        <a:pt x="401805" y="488877"/>
                        <a:pt x="405546" y="491362"/>
                        <a:pt x="408041" y="496330"/>
                      </a:cubicBezTo>
                      <a:cubicBezTo>
                        <a:pt x="413029" y="498815"/>
                        <a:pt x="418018" y="503784"/>
                        <a:pt x="421759" y="508753"/>
                      </a:cubicBezTo>
                      <a:lnTo>
                        <a:pt x="482869" y="613098"/>
                      </a:lnTo>
                      <a:lnTo>
                        <a:pt x="541485" y="508753"/>
                      </a:lnTo>
                      <a:cubicBezTo>
                        <a:pt x="545227" y="505026"/>
                        <a:pt x="547721" y="501299"/>
                        <a:pt x="551463" y="497573"/>
                      </a:cubicBezTo>
                      <a:cubicBezTo>
                        <a:pt x="553957" y="492604"/>
                        <a:pt x="558945" y="488877"/>
                        <a:pt x="565181" y="488877"/>
                      </a:cubicBezTo>
                      <a:lnTo>
                        <a:pt x="576405" y="488877"/>
                      </a:lnTo>
                      <a:lnTo>
                        <a:pt x="688649" y="488877"/>
                      </a:lnTo>
                      <a:lnTo>
                        <a:pt x="742276" y="488877"/>
                      </a:lnTo>
                      <a:cubicBezTo>
                        <a:pt x="853272" y="488877"/>
                        <a:pt x="883204" y="522417"/>
                        <a:pt x="933089" y="696326"/>
                      </a:cubicBezTo>
                      <a:lnTo>
                        <a:pt x="961774" y="821789"/>
                      </a:lnTo>
                      <a:cubicBezTo>
                        <a:pt x="970504" y="860297"/>
                        <a:pt x="956785" y="900048"/>
                        <a:pt x="926854" y="926134"/>
                      </a:cubicBezTo>
                      <a:cubicBezTo>
                        <a:pt x="828329" y="1006878"/>
                        <a:pt x="709850" y="1059050"/>
                        <a:pt x="585135" y="1077684"/>
                      </a:cubicBezTo>
                      <a:lnTo>
                        <a:pt x="571417" y="1080168"/>
                      </a:lnTo>
                      <a:cubicBezTo>
                        <a:pt x="562687" y="1080168"/>
                        <a:pt x="553957" y="1082652"/>
                        <a:pt x="545227" y="1082652"/>
                      </a:cubicBezTo>
                      <a:cubicBezTo>
                        <a:pt x="542733" y="1082652"/>
                        <a:pt x="540238" y="1082652"/>
                        <a:pt x="537744" y="1083895"/>
                      </a:cubicBezTo>
                      <a:cubicBezTo>
                        <a:pt x="531508" y="1083895"/>
                        <a:pt x="525273" y="1083895"/>
                        <a:pt x="519037" y="1083895"/>
                      </a:cubicBezTo>
                      <a:cubicBezTo>
                        <a:pt x="515295" y="1083895"/>
                        <a:pt x="512801" y="1085137"/>
                        <a:pt x="509060" y="1085137"/>
                      </a:cubicBezTo>
                      <a:cubicBezTo>
                        <a:pt x="500330" y="1085137"/>
                        <a:pt x="491600" y="1085137"/>
                        <a:pt x="484117" y="1085137"/>
                      </a:cubicBezTo>
                      <a:cubicBezTo>
                        <a:pt x="482869" y="1085137"/>
                        <a:pt x="482869" y="1086379"/>
                        <a:pt x="482869" y="1086379"/>
                      </a:cubicBezTo>
                      <a:cubicBezTo>
                        <a:pt x="481622" y="1086379"/>
                        <a:pt x="480375" y="1085137"/>
                        <a:pt x="480375" y="1085137"/>
                      </a:cubicBezTo>
                      <a:cubicBezTo>
                        <a:pt x="471645" y="1085137"/>
                        <a:pt x="462915" y="1085137"/>
                        <a:pt x="455432" y="1085137"/>
                      </a:cubicBezTo>
                      <a:cubicBezTo>
                        <a:pt x="451691" y="1085137"/>
                        <a:pt x="449197" y="1083895"/>
                        <a:pt x="445455" y="1083895"/>
                      </a:cubicBezTo>
                      <a:cubicBezTo>
                        <a:pt x="439219" y="1083895"/>
                        <a:pt x="431737" y="1083895"/>
                        <a:pt x="425501" y="1082652"/>
                      </a:cubicBezTo>
                      <a:cubicBezTo>
                        <a:pt x="423006" y="1082652"/>
                        <a:pt x="420512" y="1082652"/>
                        <a:pt x="419265" y="1082652"/>
                      </a:cubicBezTo>
                      <a:cubicBezTo>
                        <a:pt x="408041" y="1081410"/>
                        <a:pt x="398064" y="1080168"/>
                        <a:pt x="388086" y="1078926"/>
                      </a:cubicBezTo>
                      <a:lnTo>
                        <a:pt x="375615" y="1077684"/>
                      </a:lnTo>
                      <a:lnTo>
                        <a:pt x="375615" y="1076441"/>
                      </a:lnTo>
                      <a:cubicBezTo>
                        <a:pt x="252147" y="1057808"/>
                        <a:pt x="134916" y="1005636"/>
                        <a:pt x="37638" y="926134"/>
                      </a:cubicBezTo>
                      <a:cubicBezTo>
                        <a:pt x="6459" y="900048"/>
                        <a:pt x="-6012" y="860297"/>
                        <a:pt x="2718" y="821789"/>
                      </a:cubicBezTo>
                      <a:lnTo>
                        <a:pt x="31402" y="697568"/>
                      </a:lnTo>
                      <a:cubicBezTo>
                        <a:pt x="80041" y="522417"/>
                        <a:pt x="111220" y="488877"/>
                        <a:pt x="222216" y="488877"/>
                      </a:cubicBezTo>
                      <a:close/>
                      <a:moveTo>
                        <a:pt x="544229" y="139198"/>
                      </a:moveTo>
                      <a:cubicBezTo>
                        <a:pt x="470901" y="191397"/>
                        <a:pt x="383903" y="202583"/>
                        <a:pt x="329218" y="202583"/>
                      </a:cubicBezTo>
                      <a:cubicBezTo>
                        <a:pt x="309333" y="202583"/>
                        <a:pt x="294418" y="201340"/>
                        <a:pt x="283233" y="200097"/>
                      </a:cubicBezTo>
                      <a:cubicBezTo>
                        <a:pt x="281990" y="207554"/>
                        <a:pt x="281990" y="215011"/>
                        <a:pt x="281990" y="221225"/>
                      </a:cubicBezTo>
                      <a:cubicBezTo>
                        <a:pt x="281990" y="328109"/>
                        <a:pt x="367746" y="415108"/>
                        <a:pt x="474630" y="415108"/>
                      </a:cubicBezTo>
                      <a:cubicBezTo>
                        <a:pt x="575300" y="415108"/>
                        <a:pt x="659813" y="335566"/>
                        <a:pt x="666027" y="234897"/>
                      </a:cubicBezTo>
                      <a:cubicBezTo>
                        <a:pt x="595185" y="228682"/>
                        <a:pt x="559143" y="170269"/>
                        <a:pt x="544229" y="139198"/>
                      </a:cubicBezTo>
                      <a:close/>
                      <a:moveTo>
                        <a:pt x="606371" y="82028"/>
                      </a:moveTo>
                      <a:cubicBezTo>
                        <a:pt x="593942" y="96942"/>
                        <a:pt x="581514" y="109370"/>
                        <a:pt x="567843" y="120556"/>
                      </a:cubicBezTo>
                      <a:cubicBezTo>
                        <a:pt x="576543" y="142927"/>
                        <a:pt x="603885" y="198854"/>
                        <a:pt x="666027" y="206311"/>
                      </a:cubicBezTo>
                      <a:cubicBezTo>
                        <a:pt x="662299" y="157841"/>
                        <a:pt x="639927" y="113099"/>
                        <a:pt x="606371" y="82028"/>
                      </a:cubicBezTo>
                      <a:close/>
                      <a:moveTo>
                        <a:pt x="474630" y="28586"/>
                      </a:moveTo>
                      <a:cubicBezTo>
                        <a:pt x="386389" y="28586"/>
                        <a:pt x="310575" y="89485"/>
                        <a:pt x="288204" y="171512"/>
                      </a:cubicBezTo>
                      <a:cubicBezTo>
                        <a:pt x="336675" y="176483"/>
                        <a:pt x="487058" y="181455"/>
                        <a:pt x="584000" y="63385"/>
                      </a:cubicBezTo>
                      <a:cubicBezTo>
                        <a:pt x="552929" y="41014"/>
                        <a:pt x="515644" y="28586"/>
                        <a:pt x="474630" y="28586"/>
                      </a:cubicBezTo>
                      <a:close/>
                      <a:moveTo>
                        <a:pt x="474630" y="0"/>
                      </a:moveTo>
                      <a:cubicBezTo>
                        <a:pt x="596428" y="0"/>
                        <a:pt x="695855" y="99427"/>
                        <a:pt x="695855" y="221225"/>
                      </a:cubicBezTo>
                      <a:cubicBezTo>
                        <a:pt x="695855" y="344266"/>
                        <a:pt x="596428" y="443693"/>
                        <a:pt x="474630" y="443693"/>
                      </a:cubicBezTo>
                      <a:cubicBezTo>
                        <a:pt x="352832" y="443693"/>
                        <a:pt x="252162" y="344266"/>
                        <a:pt x="252162" y="221225"/>
                      </a:cubicBezTo>
                      <a:cubicBezTo>
                        <a:pt x="252162" y="99427"/>
                        <a:pt x="352832" y="0"/>
                        <a:pt x="474630" y="0"/>
                      </a:cubicBezTo>
                      <a:close/>
                    </a:path>
                  </a:pathLst>
                </a:custGeom>
                <a:solidFill>
                  <a:schemeClr val="tx2"/>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sp>
              <p:nvSpPr>
                <p:cNvPr id="31" name="Freeform 49">
                  <a:extLst>
                    <a:ext uri="{FF2B5EF4-FFF2-40B4-BE49-F238E27FC236}">
                      <a16:creationId xmlns:a16="http://schemas.microsoft.com/office/drawing/2014/main" id="{698750FE-14CC-581A-22C1-7BB3882F014F}"/>
                    </a:ext>
                  </a:extLst>
                </p:cNvPr>
                <p:cNvSpPr>
                  <a:spLocks noChangeArrowheads="1"/>
                </p:cNvSpPr>
                <p:nvPr/>
              </p:nvSpPr>
              <p:spPr bwMode="auto">
                <a:xfrm>
                  <a:off x="3603580" y="3640481"/>
                  <a:ext cx="906625" cy="531581"/>
                </a:xfrm>
                <a:custGeom>
                  <a:avLst/>
                  <a:gdLst>
                    <a:gd name="connsiteX0" fmla="*/ 654472 w 906625"/>
                    <a:gd name="connsiteY0" fmla="*/ 0 h 531581"/>
                    <a:gd name="connsiteX1" fmla="*/ 713182 w 906625"/>
                    <a:gd name="connsiteY1" fmla="*/ 0 h 531581"/>
                    <a:gd name="connsiteX2" fmla="*/ 876821 w 906625"/>
                    <a:gd name="connsiteY2" fmla="*/ 186302 h 531581"/>
                    <a:gd name="connsiteX3" fmla="*/ 904302 w 906625"/>
                    <a:gd name="connsiteY3" fmla="*/ 310503 h 531581"/>
                    <a:gd name="connsiteX4" fmla="*/ 879319 w 906625"/>
                    <a:gd name="connsiteY4" fmla="*/ 386266 h 531581"/>
                    <a:gd name="connsiteX5" fmla="*/ 728172 w 906625"/>
                    <a:gd name="connsiteY5" fmla="*/ 479417 h 531581"/>
                    <a:gd name="connsiteX6" fmla="*/ 728172 w 906625"/>
                    <a:gd name="connsiteY6" fmla="*/ 245919 h 531581"/>
                    <a:gd name="connsiteX7" fmla="*/ 714431 w 906625"/>
                    <a:gd name="connsiteY7" fmla="*/ 231014 h 531581"/>
                    <a:gd name="connsiteX8" fmla="*/ 699442 w 906625"/>
                    <a:gd name="connsiteY8" fmla="*/ 245919 h 531581"/>
                    <a:gd name="connsiteX9" fmla="*/ 699442 w 906625"/>
                    <a:gd name="connsiteY9" fmla="*/ 491837 h 531581"/>
                    <a:gd name="connsiteX10" fmla="*/ 555789 w 906625"/>
                    <a:gd name="connsiteY10" fmla="*/ 531581 h 531581"/>
                    <a:gd name="connsiteX11" fmla="*/ 555789 w 906625"/>
                    <a:gd name="connsiteY11" fmla="*/ 416074 h 531581"/>
                    <a:gd name="connsiteX12" fmla="*/ 549544 w 906625"/>
                    <a:gd name="connsiteY12" fmla="*/ 375088 h 531581"/>
                    <a:gd name="connsiteX13" fmla="*/ 484588 w 906625"/>
                    <a:gd name="connsiteY13" fmla="*/ 126685 h 531581"/>
                    <a:gd name="connsiteX14" fmla="*/ 654472 w 906625"/>
                    <a:gd name="connsiteY14" fmla="*/ 0 h 531581"/>
                    <a:gd name="connsiteX15" fmla="*/ 547228 w 906625"/>
                    <a:gd name="connsiteY15" fmla="*/ 0 h 531581"/>
                    <a:gd name="connsiteX16" fmla="*/ 626154 w 906625"/>
                    <a:gd name="connsiteY16" fmla="*/ 0 h 531581"/>
                    <a:gd name="connsiteX17" fmla="*/ 484588 w 906625"/>
                    <a:gd name="connsiteY17" fmla="*/ 97623 h 531581"/>
                    <a:gd name="connsiteX18" fmla="*/ 538458 w 906625"/>
                    <a:gd name="connsiteY18" fmla="*/ 5007 h 531581"/>
                    <a:gd name="connsiteX19" fmla="*/ 547228 w 906625"/>
                    <a:gd name="connsiteY19" fmla="*/ 0 h 531581"/>
                    <a:gd name="connsiteX20" fmla="*/ 281346 w 906625"/>
                    <a:gd name="connsiteY20" fmla="*/ 0 h 531581"/>
                    <a:gd name="connsiteX21" fmla="*/ 360143 w 906625"/>
                    <a:gd name="connsiteY21" fmla="*/ 0 h 531581"/>
                    <a:gd name="connsiteX22" fmla="*/ 369992 w 906625"/>
                    <a:gd name="connsiteY22" fmla="*/ 5007 h 531581"/>
                    <a:gd name="connsiteX23" fmla="*/ 422934 w 906625"/>
                    <a:gd name="connsiteY23" fmla="*/ 97623 h 531581"/>
                    <a:gd name="connsiteX24" fmla="*/ 281346 w 906625"/>
                    <a:gd name="connsiteY24" fmla="*/ 0 h 531581"/>
                    <a:gd name="connsiteX25" fmla="*/ 193425 w 906625"/>
                    <a:gd name="connsiteY25" fmla="*/ 0 h 531581"/>
                    <a:gd name="connsiteX26" fmla="*/ 248485 w 906625"/>
                    <a:gd name="connsiteY26" fmla="*/ 0 h 531581"/>
                    <a:gd name="connsiteX27" fmla="*/ 417420 w 906625"/>
                    <a:gd name="connsiteY27" fmla="*/ 126981 h 531581"/>
                    <a:gd name="connsiteX28" fmla="*/ 352349 w 906625"/>
                    <a:gd name="connsiteY28" fmla="*/ 375964 h 531581"/>
                    <a:gd name="connsiteX29" fmla="*/ 347343 w 906625"/>
                    <a:gd name="connsiteY29" fmla="*/ 417046 h 531581"/>
                    <a:gd name="connsiteX30" fmla="*/ 347343 w 906625"/>
                    <a:gd name="connsiteY30" fmla="*/ 531578 h 531581"/>
                    <a:gd name="connsiteX31" fmla="*/ 205939 w 906625"/>
                    <a:gd name="connsiteY31" fmla="*/ 492986 h 531581"/>
                    <a:gd name="connsiteX32" fmla="*/ 205939 w 906625"/>
                    <a:gd name="connsiteY32" fmla="*/ 246493 h 531581"/>
                    <a:gd name="connsiteX33" fmla="*/ 192174 w 906625"/>
                    <a:gd name="connsiteY33" fmla="*/ 231554 h 531581"/>
                    <a:gd name="connsiteX34" fmla="*/ 177157 w 906625"/>
                    <a:gd name="connsiteY34" fmla="*/ 246493 h 531581"/>
                    <a:gd name="connsiteX35" fmla="*/ 177157 w 906625"/>
                    <a:gd name="connsiteY35" fmla="*/ 480537 h 531581"/>
                    <a:gd name="connsiteX36" fmla="*/ 26993 w 906625"/>
                    <a:gd name="connsiteY36" fmla="*/ 387168 h 531581"/>
                    <a:gd name="connsiteX37" fmla="*/ 1966 w 906625"/>
                    <a:gd name="connsiteY37" fmla="*/ 311229 h 531581"/>
                    <a:gd name="connsiteX38" fmla="*/ 29496 w 906625"/>
                    <a:gd name="connsiteY38" fmla="*/ 187982 h 531581"/>
                    <a:gd name="connsiteX39" fmla="*/ 193425 w 906625"/>
                    <a:gd name="connsiteY39" fmla="*/ 0 h 53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06625" h="531581">
                      <a:moveTo>
                        <a:pt x="654472" y="0"/>
                      </a:moveTo>
                      <a:lnTo>
                        <a:pt x="713182" y="0"/>
                      </a:lnTo>
                      <a:cubicBezTo>
                        <a:pt x="803121" y="0"/>
                        <a:pt x="828104" y="16146"/>
                        <a:pt x="876821" y="186302"/>
                      </a:cubicBezTo>
                      <a:lnTo>
                        <a:pt x="904302" y="310503"/>
                      </a:lnTo>
                      <a:cubicBezTo>
                        <a:pt x="911797" y="339069"/>
                        <a:pt x="900554" y="367636"/>
                        <a:pt x="879319" y="386266"/>
                      </a:cubicBezTo>
                      <a:cubicBezTo>
                        <a:pt x="833100" y="423526"/>
                        <a:pt x="781885" y="454577"/>
                        <a:pt x="728172" y="479417"/>
                      </a:cubicBezTo>
                      <a:lnTo>
                        <a:pt x="728172" y="245919"/>
                      </a:lnTo>
                      <a:cubicBezTo>
                        <a:pt x="728172" y="237224"/>
                        <a:pt x="721926" y="231014"/>
                        <a:pt x="714431" y="231014"/>
                      </a:cubicBezTo>
                      <a:cubicBezTo>
                        <a:pt x="706936" y="231014"/>
                        <a:pt x="699442" y="237224"/>
                        <a:pt x="699442" y="245919"/>
                      </a:cubicBezTo>
                      <a:lnTo>
                        <a:pt x="699442" y="491837"/>
                      </a:lnTo>
                      <a:cubicBezTo>
                        <a:pt x="653223" y="510467"/>
                        <a:pt x="604506" y="524129"/>
                        <a:pt x="555789" y="531581"/>
                      </a:cubicBezTo>
                      <a:lnTo>
                        <a:pt x="555789" y="416074"/>
                      </a:lnTo>
                      <a:cubicBezTo>
                        <a:pt x="555789" y="402412"/>
                        <a:pt x="553291" y="388750"/>
                        <a:pt x="549544" y="375088"/>
                      </a:cubicBezTo>
                      <a:lnTo>
                        <a:pt x="484588" y="126685"/>
                      </a:lnTo>
                      <a:cubicBezTo>
                        <a:pt x="613250" y="115507"/>
                        <a:pt x="646977" y="32293"/>
                        <a:pt x="654472" y="0"/>
                      </a:cubicBezTo>
                      <a:close/>
                      <a:moveTo>
                        <a:pt x="547228" y="0"/>
                      </a:moveTo>
                      <a:lnTo>
                        <a:pt x="626154" y="0"/>
                      </a:lnTo>
                      <a:cubicBezTo>
                        <a:pt x="617385" y="30038"/>
                        <a:pt x="587317" y="88862"/>
                        <a:pt x="484588" y="97623"/>
                      </a:cubicBezTo>
                      <a:lnTo>
                        <a:pt x="538458" y="5007"/>
                      </a:lnTo>
                      <a:cubicBezTo>
                        <a:pt x="539711" y="2503"/>
                        <a:pt x="543470" y="0"/>
                        <a:pt x="547228" y="0"/>
                      </a:cubicBezTo>
                      <a:close/>
                      <a:moveTo>
                        <a:pt x="281346" y="0"/>
                      </a:moveTo>
                      <a:lnTo>
                        <a:pt x="360143" y="0"/>
                      </a:lnTo>
                      <a:cubicBezTo>
                        <a:pt x="365067" y="0"/>
                        <a:pt x="367530" y="2503"/>
                        <a:pt x="369992" y="5007"/>
                      </a:cubicBezTo>
                      <a:lnTo>
                        <a:pt x="422934" y="97623"/>
                      </a:lnTo>
                      <a:cubicBezTo>
                        <a:pt x="320744" y="90113"/>
                        <a:pt x="289964" y="30038"/>
                        <a:pt x="281346" y="0"/>
                      </a:cubicBezTo>
                      <a:close/>
                      <a:moveTo>
                        <a:pt x="193425" y="0"/>
                      </a:moveTo>
                      <a:lnTo>
                        <a:pt x="248485" y="0"/>
                      </a:lnTo>
                      <a:cubicBezTo>
                        <a:pt x="257245" y="32368"/>
                        <a:pt x="291032" y="115777"/>
                        <a:pt x="417420" y="126981"/>
                      </a:cubicBezTo>
                      <a:lnTo>
                        <a:pt x="352349" y="375964"/>
                      </a:lnTo>
                      <a:cubicBezTo>
                        <a:pt x="348594" y="389658"/>
                        <a:pt x="347343" y="403352"/>
                        <a:pt x="347343" y="417046"/>
                      </a:cubicBezTo>
                      <a:lnTo>
                        <a:pt x="347343" y="531578"/>
                      </a:lnTo>
                      <a:cubicBezTo>
                        <a:pt x="298540" y="524109"/>
                        <a:pt x="252239" y="511660"/>
                        <a:pt x="205939" y="492986"/>
                      </a:cubicBezTo>
                      <a:lnTo>
                        <a:pt x="205939" y="246493"/>
                      </a:lnTo>
                      <a:cubicBezTo>
                        <a:pt x="205939" y="237779"/>
                        <a:pt x="199682" y="231554"/>
                        <a:pt x="192174" y="231554"/>
                      </a:cubicBezTo>
                      <a:cubicBezTo>
                        <a:pt x="184665" y="231554"/>
                        <a:pt x="177157" y="237779"/>
                        <a:pt x="177157" y="246493"/>
                      </a:cubicBezTo>
                      <a:lnTo>
                        <a:pt x="177157" y="480537"/>
                      </a:lnTo>
                      <a:cubicBezTo>
                        <a:pt x="124600" y="455639"/>
                        <a:pt x="72042" y="424516"/>
                        <a:pt x="26993" y="387168"/>
                      </a:cubicBezTo>
                      <a:cubicBezTo>
                        <a:pt x="4469" y="368495"/>
                        <a:pt x="-4291" y="339862"/>
                        <a:pt x="1966" y="311229"/>
                      </a:cubicBezTo>
                      <a:lnTo>
                        <a:pt x="29496" y="187982"/>
                      </a:lnTo>
                      <a:cubicBezTo>
                        <a:pt x="78299" y="16184"/>
                        <a:pt x="102075" y="0"/>
                        <a:pt x="193425" y="0"/>
                      </a:cubicBezTo>
                      <a:close/>
                    </a:path>
                  </a:pathLst>
                </a:custGeom>
                <a:solidFill>
                  <a:srgbClr val="2E635E"/>
                </a:solidFill>
                <a:ln>
                  <a:noFill/>
                </a:ln>
                <a:effectLst/>
              </p:spPr>
              <p:txBody>
                <a:bodyPr wrap="square"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3599" dirty="0">
                    <a:latin typeface="Poppins" panose="00000500000000000000" pitchFamily="2" charset="0"/>
                  </a:endParaRPr>
                </a:p>
              </p:txBody>
            </p:sp>
          </p:grpSp>
          <p:pic>
            <p:nvPicPr>
              <p:cNvPr id="17" name="Google Shape;293;p28">
                <a:extLst>
                  <a:ext uri="{FF2B5EF4-FFF2-40B4-BE49-F238E27FC236}">
                    <a16:creationId xmlns:a16="http://schemas.microsoft.com/office/drawing/2014/main" id="{1D9BB2FE-BF1C-2ACA-25B9-C29772DD313A}"/>
                  </a:ext>
                </a:extLst>
              </p:cNvPr>
              <p:cNvPicPr preferRelativeResize="0"/>
              <p:nvPr/>
            </p:nvPicPr>
            <p:blipFill rotWithShape="1">
              <a:blip r:embed="rId6">
                <a:alphaModFix/>
              </a:blip>
              <a:srcRect/>
              <a:stretch/>
            </p:blipFill>
            <p:spPr>
              <a:xfrm>
                <a:off x="13079372" y="6042423"/>
                <a:ext cx="251645" cy="173152"/>
              </a:xfrm>
              <a:prstGeom prst="rect">
                <a:avLst/>
              </a:prstGeom>
              <a:noFill/>
              <a:ln>
                <a:noFill/>
              </a:ln>
            </p:spPr>
          </p:pic>
        </p:grpSp>
      </p:grpSp>
      <p:sp>
        <p:nvSpPr>
          <p:cNvPr id="58" name="TextBox 57">
            <a:extLst>
              <a:ext uri="{FF2B5EF4-FFF2-40B4-BE49-F238E27FC236}">
                <a16:creationId xmlns:a16="http://schemas.microsoft.com/office/drawing/2014/main" id="{CE21A7C7-9960-24A6-2265-32C5E3A2E1ED}"/>
              </a:ext>
            </a:extLst>
          </p:cNvPr>
          <p:cNvSpPr txBox="1"/>
          <p:nvPr/>
        </p:nvSpPr>
        <p:spPr>
          <a:xfrm>
            <a:off x="7645361" y="2885368"/>
            <a:ext cx="1335622" cy="307777"/>
          </a:xfrm>
          <a:prstGeom prst="rect">
            <a:avLst/>
          </a:prstGeom>
          <a:noFill/>
        </p:spPr>
        <p:txBody>
          <a:bodyPr wrap="none" rtlCol="0">
            <a:spAutoFit/>
          </a:bodyPr>
          <a:lstStyle/>
          <a:p>
            <a:pPr>
              <a:buClr>
                <a:srgbClr val="000000"/>
              </a:buClr>
              <a:buSzPts val="1600"/>
              <a:defRPr/>
            </a:pPr>
            <a:r>
              <a:rPr lang="en-IE" sz="1400" kern="0" dirty="0">
                <a:solidFill>
                  <a:srgbClr val="2C2C2C"/>
                </a:solidFill>
                <a:latin typeface="Calibri" panose="020F0502020204030204" pitchFamily="34" charset="0"/>
                <a:cs typeface="Calibri" panose="020F0502020204030204" pitchFamily="34" charset="0"/>
              </a:rPr>
              <a:t>Project Co-Lead</a:t>
            </a:r>
          </a:p>
        </p:txBody>
      </p:sp>
      <p:sp>
        <p:nvSpPr>
          <p:cNvPr id="59" name="TextBox 58">
            <a:extLst>
              <a:ext uri="{FF2B5EF4-FFF2-40B4-BE49-F238E27FC236}">
                <a16:creationId xmlns:a16="http://schemas.microsoft.com/office/drawing/2014/main" id="{6C206507-7B96-CBD5-4FDD-02EBFCE5F474}"/>
              </a:ext>
            </a:extLst>
          </p:cNvPr>
          <p:cNvSpPr txBox="1"/>
          <p:nvPr/>
        </p:nvSpPr>
        <p:spPr>
          <a:xfrm>
            <a:off x="7564915" y="1752978"/>
            <a:ext cx="1335622" cy="307777"/>
          </a:xfrm>
          <a:prstGeom prst="rect">
            <a:avLst/>
          </a:prstGeom>
          <a:noFill/>
        </p:spPr>
        <p:txBody>
          <a:bodyPr wrap="none" rtlCol="0">
            <a:spAutoFit/>
          </a:bodyPr>
          <a:lstStyle/>
          <a:p>
            <a:pPr>
              <a:buClr>
                <a:srgbClr val="000000"/>
              </a:buClr>
              <a:buSzPts val="1600"/>
              <a:defRPr/>
            </a:pPr>
            <a:r>
              <a:rPr lang="en-IE" sz="1400" kern="0" dirty="0">
                <a:solidFill>
                  <a:srgbClr val="2C2C2C"/>
                </a:solidFill>
                <a:latin typeface="Calibri" panose="020F0502020204030204" pitchFamily="34" charset="0"/>
                <a:cs typeface="Calibri" panose="020F0502020204030204" pitchFamily="34" charset="0"/>
              </a:rPr>
              <a:t>Project Co-Lead</a:t>
            </a:r>
          </a:p>
        </p:txBody>
      </p:sp>
      <p:sp>
        <p:nvSpPr>
          <p:cNvPr id="60" name="TextBox 59">
            <a:extLst>
              <a:ext uri="{FF2B5EF4-FFF2-40B4-BE49-F238E27FC236}">
                <a16:creationId xmlns:a16="http://schemas.microsoft.com/office/drawing/2014/main" id="{1E7D5D59-AA59-9279-EF75-73AAD06CF0D9}"/>
              </a:ext>
            </a:extLst>
          </p:cNvPr>
          <p:cNvSpPr txBox="1"/>
          <p:nvPr/>
        </p:nvSpPr>
        <p:spPr>
          <a:xfrm>
            <a:off x="7611698" y="4015409"/>
            <a:ext cx="1402948" cy="307777"/>
          </a:xfrm>
          <a:prstGeom prst="rect">
            <a:avLst/>
          </a:prstGeom>
          <a:noFill/>
        </p:spPr>
        <p:txBody>
          <a:bodyPr wrap="none" rtlCol="0">
            <a:spAutoFit/>
          </a:bodyPr>
          <a:lstStyle/>
          <a:p>
            <a:pPr>
              <a:buClr>
                <a:srgbClr val="000000"/>
              </a:buClr>
              <a:buSzPts val="1600"/>
              <a:defRPr/>
            </a:pPr>
            <a:r>
              <a:rPr lang="en-IE" sz="1400" kern="0" dirty="0">
                <a:solidFill>
                  <a:srgbClr val="2C2C2C"/>
                </a:solidFill>
                <a:latin typeface="Calibri" panose="020F0502020204030204" pitchFamily="34" charset="0"/>
                <a:cs typeface="Calibri" panose="020F0502020204030204" pitchFamily="34" charset="0"/>
              </a:rPr>
              <a:t>Project Manager</a:t>
            </a:r>
          </a:p>
        </p:txBody>
      </p:sp>
      <p:pic>
        <p:nvPicPr>
          <p:cNvPr id="61" name="Google Shape;293;p28">
            <a:extLst>
              <a:ext uri="{FF2B5EF4-FFF2-40B4-BE49-F238E27FC236}">
                <a16:creationId xmlns:a16="http://schemas.microsoft.com/office/drawing/2014/main" id="{9E974646-EA6F-9102-991B-F51731B83701}"/>
              </a:ext>
            </a:extLst>
          </p:cNvPr>
          <p:cNvPicPr preferRelativeResize="0"/>
          <p:nvPr/>
        </p:nvPicPr>
        <p:blipFill rotWithShape="1">
          <a:blip r:embed="rId6">
            <a:alphaModFix/>
          </a:blip>
          <a:srcRect/>
          <a:stretch/>
        </p:blipFill>
        <p:spPr>
          <a:xfrm>
            <a:off x="6980374" y="3196199"/>
            <a:ext cx="316388" cy="176467"/>
          </a:xfrm>
          <a:prstGeom prst="rect">
            <a:avLst/>
          </a:prstGeom>
          <a:noFill/>
          <a:ln>
            <a:noFill/>
          </a:ln>
        </p:spPr>
      </p:pic>
    </p:spTree>
  </p:cSld>
  <p:clrMapOvr>
    <a:masterClrMapping/>
  </p:clrMapOvr>
  <p:transition spd="med">
    <p:pull dir="u"/>
  </p:transition>
</p:sld>
</file>

<file path=ppt/theme/theme1.xml><?xml version="1.0" encoding="utf-8"?>
<a:theme xmlns:a="http://schemas.openxmlformats.org/drawingml/2006/main" name="1_DialogoBrasilTheme">
  <a:themeElements>
    <a:clrScheme name="F4B Colours">
      <a:dk1>
        <a:srgbClr val="2C2C2C"/>
      </a:dk1>
      <a:lt1>
        <a:srgbClr val="FFFFFF"/>
      </a:lt1>
      <a:dk2>
        <a:srgbClr val="7F7F7F"/>
      </a:dk2>
      <a:lt2>
        <a:srgbClr val="E7E6E6"/>
      </a:lt2>
      <a:accent1>
        <a:srgbClr val="329A7B"/>
      </a:accent1>
      <a:accent2>
        <a:srgbClr val="17552C"/>
      </a:accent2>
      <a:accent3>
        <a:srgbClr val="612B89"/>
      </a:accent3>
      <a:accent4>
        <a:srgbClr val="69B9B2"/>
      </a:accent4>
      <a:accent5>
        <a:srgbClr val="E7AB30"/>
      </a:accent5>
      <a:accent6>
        <a:srgbClr val="ABB2FC"/>
      </a:accent6>
      <a:hlink>
        <a:srgbClr val="63A9FB"/>
      </a:hlink>
      <a:folHlink>
        <a:srgbClr val="030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E22B6C791A049B80FE026DF85099F" ma:contentTypeVersion="6" ma:contentTypeDescription="Create a new document." ma:contentTypeScope="" ma:versionID="a8ebbb9bdb47625986a4a047c821a67d">
  <xsd:schema xmlns:xsd="http://www.w3.org/2001/XMLSchema" xmlns:xs="http://www.w3.org/2001/XMLSchema" xmlns:p="http://schemas.microsoft.com/office/2006/metadata/properties" xmlns:ns2="d40adc8a-e899-41b4-ac1c-82171930c230" xmlns:ns3="84d11b4a-084f-4397-8c57-f56c120cce5c" targetNamespace="http://schemas.microsoft.com/office/2006/metadata/properties" ma:root="true" ma:fieldsID="b04d7a208a63bce831e30aa0aa03e2ab" ns2:_="" ns3:_="">
    <xsd:import namespace="d40adc8a-e899-41b4-ac1c-82171930c230"/>
    <xsd:import namespace="84d11b4a-084f-4397-8c57-f56c120cce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adc8a-e899-41b4-ac1c-82171930c2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d11b4a-084f-4397-8c57-f56c120cce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A68F0-24EB-442D-A9E2-652443E85465}">
  <ds:schemaRefs>
    <ds:schemaRef ds:uri="84d11b4a-084f-4397-8c57-f56c120cce5c"/>
    <ds:schemaRef ds:uri="d40adc8a-e899-41b4-ac1c-82171930c2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9FD013-8E56-4D6E-8782-E099D15E3D88}">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d40adc8a-e899-41b4-ac1c-82171930c230"/>
    <ds:schemaRef ds:uri="84d11b4a-084f-4397-8c57-f56c120cce5c"/>
    <ds:schemaRef ds:uri="http://purl.org/dc/terms/"/>
  </ds:schemaRefs>
</ds:datastoreItem>
</file>

<file path=customXml/itemProps3.xml><?xml version="1.0" encoding="utf-8"?>
<ds:datastoreItem xmlns:ds="http://schemas.openxmlformats.org/officeDocument/2006/customXml" ds:itemID="{773B9EEE-2F50-4B71-8B7B-A0424C237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Widescreen</PresentationFormat>
  <Paragraphs>76</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DM Sans</vt:lpstr>
      <vt:lpstr>Montserrat</vt:lpstr>
      <vt:lpstr>Montserrat ExtraBold</vt:lpstr>
      <vt:lpstr>Montserrat Medium</vt:lpstr>
      <vt:lpstr>Poppins</vt:lpstr>
      <vt:lpstr>Times New Roman</vt:lpstr>
      <vt:lpstr>Wingdings</vt:lpstr>
      <vt:lpstr>1_DialogoBrasilTheme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Doncel</dc:creator>
  <cp:lastModifiedBy>Jorien van Hoogen</cp:lastModifiedBy>
  <cp:revision>98</cp:revision>
  <dcterms:created xsi:type="dcterms:W3CDTF">2022-08-01T18:13:59Z</dcterms:created>
  <dcterms:modified xsi:type="dcterms:W3CDTF">2022-09-12T11:58:27Z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0x010100CE9E22B6C791A049B80FE026DF85099F</vt:lpwstr>
  </property>
</Properties>
</file>