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39" r:id="rId2"/>
    <p:sldId id="269" r:id="rId3"/>
    <p:sldId id="271" r:id="rId4"/>
    <p:sldId id="266" r:id="rId5"/>
    <p:sldId id="267" r:id="rId6"/>
    <p:sldId id="273" r:id="rId7"/>
    <p:sldId id="268" r:id="rId8"/>
    <p:sldId id="272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F80CE-E34B-488B-99CE-A4169D8F4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0DD1DC-592C-4805-A9E7-7068E815E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4C9E90-0418-4765-98AE-80AFA3F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E5C-001B-4C75-AF78-EBBC69F66FD4}" type="datetimeFigureOut">
              <a:rPr lang="es-MX" smtClean="0"/>
              <a:t>25/04/2022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D24C1-ECAF-4742-8E18-3CBF9867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C91F0-FA43-4D5F-98DF-89863778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0A6-085F-4526-A769-1791C07458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94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50906-829A-4E70-A754-F886FDCA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708F64-A597-4FD0-A5B8-1FE9306B3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66F963-3A77-4C64-85EB-AC23B1BF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E5C-001B-4C75-AF78-EBBC69F66FD4}" type="datetimeFigureOut">
              <a:rPr lang="es-MX" smtClean="0"/>
              <a:t>25/04/2022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273183-C93C-4D3D-BDF4-7701214A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DD03D-3C51-4CE3-B0A7-C2765E76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0A6-085F-4526-A769-1791C07458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85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1923A2-AB56-41BB-B8FF-2C0CCBF4C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7C58B2-04EB-486C-AC20-CF313463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F0062-7592-4D43-AA6C-DE1E8913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E5C-001B-4C75-AF78-EBBC69F66FD4}" type="datetimeFigureOut">
              <a:rPr lang="es-MX" smtClean="0"/>
              <a:t>25/04/2022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EF381-5AA8-456E-B12C-4AB133D2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F9DE44-6930-4565-A050-265BBAB6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0A6-085F-4526-A769-1791C07458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354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670CAB5-B662-1B48-BE77-061B361387A4}"/>
              </a:ext>
            </a:extLst>
          </p:cNvPr>
          <p:cNvGrpSpPr/>
          <p:nvPr userDrawn="1"/>
        </p:nvGrpSpPr>
        <p:grpSpPr>
          <a:xfrm>
            <a:off x="9881737" y="330066"/>
            <a:ext cx="1986158" cy="833118"/>
            <a:chOff x="19556459" y="577004"/>
            <a:chExt cx="4214713" cy="1768373"/>
          </a:xfrm>
        </p:grpSpPr>
        <p:pic>
          <p:nvPicPr>
            <p:cNvPr id="3" name="Picture 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92E59CD7-10CB-DD42-8EF6-76005BED5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6459" y="826343"/>
              <a:ext cx="2779382" cy="80775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8FBA33-90B5-3444-A6AF-D28DD1684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880024" y="577004"/>
              <a:ext cx="891148" cy="1768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51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77382-2E02-4F75-9744-2E0E57FB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1D5B6C-7DBD-4839-8CF2-AB70D8197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FF8A4C-D3B6-4091-BF39-D114E355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E5C-001B-4C75-AF78-EBBC69F66FD4}" type="datetimeFigureOut">
              <a:rPr lang="es-MX" smtClean="0"/>
              <a:t>25/04/2022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85EFB-FB3F-42F8-9CA1-4D69C5CC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5A2233-D8E8-48E3-8059-E9B52592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0A6-085F-4526-A769-1791C07458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37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40052-CAC9-4807-BF75-E696A7A2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DC5CEF-E967-4E16-9977-DCDE72188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9B4887-9052-4651-8632-5CF4FAC0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E5C-001B-4C75-AF78-EBBC69F66FD4}" type="datetimeFigureOut">
              <a:rPr lang="es-MX" smtClean="0"/>
              <a:t>25/04/2022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624DC-828D-4760-97E5-95125E48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399524-0D91-41D9-B2EF-FE7EA527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0A6-085F-4526-A769-1791C07458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071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BAA45-0274-41A9-94C0-5A27E654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34A90-6119-456C-8A1D-107AC7DC4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A1DBB0-25BA-4622-A536-15DE1749C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D3C9E0-6923-4140-B7AC-42260DA1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E5C-001B-4C75-AF78-EBBC69F66FD4}" type="datetimeFigureOut">
              <a:rPr lang="es-MX" smtClean="0"/>
              <a:t>25/04/2022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3440A9-7D75-4F96-8003-1997FF04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F98016-3830-44CD-85D5-84B3F632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0A6-085F-4526-A769-1791C07458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16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29E7C-6EE3-45E2-90D2-06B948DE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666934-2CB9-475A-B535-1505158D1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7B2D7E-0DAB-48EE-BF5B-CABBD1E25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90699F-03E9-4455-9D5E-22A23E7AF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2051B0-A141-440E-8E60-AB3BE60A2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BCEA39-A6FC-4602-8C90-EA91BE44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E5C-001B-4C75-AF78-EBBC69F66FD4}" type="datetimeFigureOut">
              <a:rPr lang="es-MX" smtClean="0"/>
              <a:t>25/04/2022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21A760-3AE4-4BBF-8D9D-11F01890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2B2BDD-CD9D-489E-958B-8BC11DAE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0A6-085F-4526-A769-1791C07458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250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28C69-0830-4E95-9C5E-A34F7992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F4DBA1-0319-4CF8-BEEB-1C4D7D90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E5C-001B-4C75-AF78-EBBC69F66FD4}" type="datetimeFigureOut">
              <a:rPr lang="es-MX" smtClean="0"/>
              <a:t>25/04/2022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7C97E6-1AE7-4AF2-92F1-D62E4B2D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A71BC8-A359-487D-8E2D-D454CBD7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0A6-085F-4526-A769-1791C07458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4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26D14C-64E9-476E-8BC6-D8D397E3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E5C-001B-4C75-AF78-EBBC69F66FD4}" type="datetimeFigureOut">
              <a:rPr lang="es-MX" smtClean="0"/>
              <a:t>25/04/2022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3F4CA2-8FA7-4D45-A04C-742306AA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2F32B1-AE2C-4377-8F7C-C6EE24E9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0A6-085F-4526-A769-1791C07458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A5481-AA5F-43E4-84EE-A3867CA6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DBAB6-3C74-4C39-B5D9-37FA7CC34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DC91B2-9102-4D5A-8399-2CA72D35C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EEE2A4-5F3F-4560-A96C-EB24DF32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E5C-001B-4C75-AF78-EBBC69F66FD4}" type="datetimeFigureOut">
              <a:rPr lang="es-MX" smtClean="0"/>
              <a:t>25/04/2022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ECE1A4-F1BF-4508-BE53-7108DC04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987A22-DC82-47BF-90EC-E869EEC0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0A6-085F-4526-A769-1791C07458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975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867AF-4B56-49BE-A377-E07245A0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06E85C-6303-48F2-B37E-29A2A0C70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AF7F1A-B683-43BE-931E-79612B188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933E06-614B-4B2B-9218-80E74E5E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E5C-001B-4C75-AF78-EBBC69F66FD4}" type="datetimeFigureOut">
              <a:rPr lang="es-MX" smtClean="0"/>
              <a:t>25/04/2022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B1A4A0-6E9B-42BC-9346-BCB1CA29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A64454-C1E3-4A13-A326-2A90ECCB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20A6-085F-4526-A769-1791C07458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840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A23083-D9A0-4F90-9FB4-7739FCD8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210C12-96D2-4898-8E67-8CD9E66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EA818D-F2B1-47F9-B9D8-52EF8E441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CE5C-001B-4C75-AF78-EBBC69F66FD4}" type="datetimeFigureOut">
              <a:rPr lang="es-MX" smtClean="0"/>
              <a:t>25/04/2022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B7CBFF-DC76-4E38-8855-CD9F36D05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AB11A-304B-4B87-B417-362B6C101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920A6-085F-4526-A769-1791C07458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67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DF3E1-D6BB-F24E-8F0E-5EF9C6E97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12185650" cy="6858000"/>
          </a:xfrm>
          <a:prstGeom prst="rect">
            <a:avLst/>
          </a:prstGeom>
          <a:solidFill>
            <a:srgbClr val="193E75"/>
          </a:solidFill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DE27902-93D7-B048-9A8F-EBD6FB4336B9}"/>
              </a:ext>
            </a:extLst>
          </p:cNvPr>
          <p:cNvSpPr txBox="1"/>
          <p:nvPr/>
        </p:nvSpPr>
        <p:spPr>
          <a:xfrm>
            <a:off x="12969875" y="4724400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7A5B06-711F-6C44-A485-39ECA9AF49CF}"/>
              </a:ext>
            </a:extLst>
          </p:cNvPr>
          <p:cNvSpPr txBox="1"/>
          <p:nvPr/>
        </p:nvSpPr>
        <p:spPr>
          <a:xfrm>
            <a:off x="13401675" y="3073400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F197A6-FD69-9C44-9A22-0C23877EB2E6}"/>
              </a:ext>
            </a:extLst>
          </p:cNvPr>
          <p:cNvSpPr txBox="1"/>
          <p:nvPr/>
        </p:nvSpPr>
        <p:spPr>
          <a:xfrm>
            <a:off x="5987530" y="2596548"/>
            <a:ext cx="6201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800" b="1" dirty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BIOFIN Mexico</a:t>
            </a:r>
          </a:p>
          <a:p>
            <a:pPr algn="r"/>
            <a:endParaRPr lang="es-MX" sz="4800" b="1" dirty="0">
              <a:solidFill>
                <a:schemeClr val="bg1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algn="r"/>
            <a:r>
              <a:rPr lang="es-MX" sz="4800" b="1" dirty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Mainstreaming </a:t>
            </a:r>
            <a:r>
              <a:rPr lang="es-MX" sz="4800" b="1" dirty="0" err="1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Biodiversity</a:t>
            </a:r>
            <a:r>
              <a:rPr lang="es-MX" sz="4800" b="1" dirty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 in </a:t>
            </a:r>
            <a:r>
              <a:rPr lang="es-MX" sz="4800" b="1" dirty="0" err="1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Finance</a:t>
            </a:r>
            <a:r>
              <a:rPr lang="es-MX" sz="4800" b="1" dirty="0">
                <a:solidFill>
                  <a:schemeClr val="bg1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96F306-B7D1-0B4A-9A1E-079C7A3978B7}"/>
              </a:ext>
            </a:extLst>
          </p:cNvPr>
          <p:cNvGrpSpPr/>
          <p:nvPr/>
        </p:nvGrpSpPr>
        <p:grpSpPr>
          <a:xfrm>
            <a:off x="9880751" y="339705"/>
            <a:ext cx="1985641" cy="813841"/>
            <a:chOff x="19556459" y="597463"/>
            <a:chExt cx="4214713" cy="17274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DA9A8C-E6BF-0A48-9347-DF72167173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556459" y="826343"/>
              <a:ext cx="2779382" cy="80775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2E21AE-CCC9-6140-A1CF-40AB5AFEA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880024" y="597463"/>
              <a:ext cx="891148" cy="1727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31140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3C30109-A049-4186-9F2A-0CDDCCE0A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>
            <a:off x="11049000" y="204033"/>
            <a:ext cx="667730" cy="1267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36B11-2614-4B75-9A2E-351BD02CB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8" t="29061" r="37528" b="30463"/>
          <a:stretch/>
        </p:blipFill>
        <p:spPr>
          <a:xfrm>
            <a:off x="9217001" y="435993"/>
            <a:ext cx="1673759" cy="804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890AA5-0AA4-451C-8ECA-B1FD7F673CCA}"/>
              </a:ext>
            </a:extLst>
          </p:cNvPr>
          <p:cNvSpPr txBox="1"/>
          <p:nvPr/>
        </p:nvSpPr>
        <p:spPr>
          <a:xfrm>
            <a:off x="721453" y="351359"/>
            <a:ext cx="494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err="1"/>
              <a:t>Financial</a:t>
            </a:r>
            <a:r>
              <a:rPr lang="es-MX" sz="3600" b="1" dirty="0"/>
              <a:t> </a:t>
            </a:r>
            <a:r>
              <a:rPr lang="es-MX" sz="3600" b="1" dirty="0" err="1"/>
              <a:t>Needs</a:t>
            </a:r>
            <a:endParaRPr lang="es-MX" sz="3600" b="1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4E59F69-D2EE-4BD4-AE32-E6F12D04E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8" t="16834" r="24401" b="8149"/>
          <a:stretch/>
        </p:blipFill>
        <p:spPr>
          <a:xfrm>
            <a:off x="628072" y="1361985"/>
            <a:ext cx="6316783" cy="514465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6C63AD2-19B4-4816-8AEA-4B7D4FCB39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88" t="19860" r="24401" b="19860"/>
          <a:stretch/>
        </p:blipFill>
        <p:spPr>
          <a:xfrm>
            <a:off x="7139709" y="2933038"/>
            <a:ext cx="4875910" cy="319104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3C242E8-E49A-4C1F-A8A7-A428A0BDA1EF}"/>
              </a:ext>
            </a:extLst>
          </p:cNvPr>
          <p:cNvSpPr txBox="1"/>
          <p:nvPr/>
        </p:nvSpPr>
        <p:spPr>
          <a:xfrm>
            <a:off x="7139709" y="2399453"/>
            <a:ext cx="478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Federal Environmental Agencies Budget</a:t>
            </a:r>
          </a:p>
        </p:txBody>
      </p:sp>
    </p:spTree>
    <p:extLst>
      <p:ext uri="{BB962C8B-B14F-4D97-AF65-F5344CB8AC3E}">
        <p14:creationId xmlns:p14="http://schemas.microsoft.com/office/powerpoint/2010/main" val="360000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3C30109-A049-4186-9F2A-0CDDCCE0A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>
            <a:off x="11049000" y="204033"/>
            <a:ext cx="667730" cy="1267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36B11-2614-4B75-9A2E-351BD02CB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8" t="29061" r="37528" b="30463"/>
          <a:stretch/>
        </p:blipFill>
        <p:spPr>
          <a:xfrm>
            <a:off x="9217001" y="435993"/>
            <a:ext cx="1673759" cy="804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890AA5-0AA4-451C-8ECA-B1FD7F673CCA}"/>
              </a:ext>
            </a:extLst>
          </p:cNvPr>
          <p:cNvSpPr txBox="1"/>
          <p:nvPr/>
        </p:nvSpPr>
        <p:spPr>
          <a:xfrm>
            <a:off x="242011" y="605558"/>
            <a:ext cx="833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Financial Needs Assessment – 2015/2020 </a:t>
            </a:r>
          </a:p>
        </p:txBody>
      </p:sp>
      <p:sp>
        <p:nvSpPr>
          <p:cNvPr id="7" name="Subtitle 7">
            <a:extLst>
              <a:ext uri="{FF2B5EF4-FFF2-40B4-BE49-F238E27FC236}">
                <a16:creationId xmlns:a16="http://schemas.microsoft.com/office/drawing/2014/main" id="{1130489F-C224-4D52-9A70-F94B4DF5B9CA}"/>
              </a:ext>
            </a:extLst>
          </p:cNvPr>
          <p:cNvSpPr txBox="1">
            <a:spLocks/>
          </p:cNvSpPr>
          <p:nvPr/>
        </p:nvSpPr>
        <p:spPr>
          <a:xfrm>
            <a:off x="583408" y="1178412"/>
            <a:ext cx="11203124" cy="5475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/>
            <a:endParaRPr lang="en-US" dirty="0"/>
          </a:p>
          <a:p>
            <a:pPr marL="1714500" lvl="3" indent="-342900"/>
            <a:endParaRPr lang="en-US" dirty="0"/>
          </a:p>
          <a:p>
            <a:pPr marL="1257300" lvl="2" indent="-342900"/>
            <a:endParaRPr lang="en-US" dirty="0"/>
          </a:p>
          <a:p>
            <a:pPr marL="1257300" lvl="2" indent="-342900"/>
            <a:endParaRPr lang="en-US" dirty="0"/>
          </a:p>
        </p:txBody>
      </p:sp>
      <p:grpSp>
        <p:nvGrpSpPr>
          <p:cNvPr id="28" name="Group 56">
            <a:extLst>
              <a:ext uri="{FF2B5EF4-FFF2-40B4-BE49-F238E27FC236}">
                <a16:creationId xmlns:a16="http://schemas.microsoft.com/office/drawing/2014/main" id="{0E1371E3-64BF-4648-8EF3-A93A080A8641}"/>
              </a:ext>
            </a:extLst>
          </p:cNvPr>
          <p:cNvGrpSpPr/>
          <p:nvPr/>
        </p:nvGrpSpPr>
        <p:grpSpPr>
          <a:xfrm>
            <a:off x="1674693" y="2280131"/>
            <a:ext cx="8728595" cy="3997146"/>
            <a:chOff x="1779475" y="1953422"/>
            <a:chExt cx="8607116" cy="5567307"/>
          </a:xfrm>
        </p:grpSpPr>
        <p:cxnSp>
          <p:nvCxnSpPr>
            <p:cNvPr id="29" name="Straight Arrow Connector 8">
              <a:extLst>
                <a:ext uri="{FF2B5EF4-FFF2-40B4-BE49-F238E27FC236}">
                  <a16:creationId xmlns:a16="http://schemas.microsoft.com/office/drawing/2014/main" id="{6F2ABB81-C841-4F56-9F88-9139EF28D55A}"/>
                </a:ext>
              </a:extLst>
            </p:cNvPr>
            <p:cNvCxnSpPr/>
            <p:nvPr/>
          </p:nvCxnSpPr>
          <p:spPr>
            <a:xfrm flipH="1" flipV="1">
              <a:off x="2037117" y="1953422"/>
              <a:ext cx="2" cy="55673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3CFE2420-0992-463B-B0C3-B8A24D337146}"/>
                </a:ext>
              </a:extLst>
            </p:cNvPr>
            <p:cNvSpPr/>
            <p:nvPr/>
          </p:nvSpPr>
          <p:spPr>
            <a:xfrm>
              <a:off x="2146956" y="5555533"/>
              <a:ext cx="1254372" cy="167332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Existing resources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(2015 baseline)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13">
              <a:extLst>
                <a:ext uri="{FF2B5EF4-FFF2-40B4-BE49-F238E27FC236}">
                  <a16:creationId xmlns:a16="http://schemas.microsoft.com/office/drawing/2014/main" id="{0F1DE049-5CFC-40B5-AE2D-BE541B05F2FF}"/>
                </a:ext>
              </a:extLst>
            </p:cNvPr>
            <p:cNvSpPr/>
            <p:nvPr/>
          </p:nvSpPr>
          <p:spPr>
            <a:xfrm>
              <a:off x="2146956" y="2137459"/>
              <a:ext cx="1254372" cy="3418074"/>
            </a:xfrm>
            <a:prstGeom prst="rect">
              <a:avLst/>
            </a:prstGeom>
            <a:solidFill>
              <a:srgbClr val="FF0000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Finance Needs</a:t>
              </a:r>
            </a:p>
            <a:p>
              <a:pPr algn="ctr"/>
              <a:r>
                <a:rPr lang="es-MX" sz="1400" b="1" dirty="0">
                  <a:solidFill>
                    <a:srgbClr val="FFFFFF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(2017-2020)</a:t>
              </a:r>
              <a:endParaRPr lang="es-MX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46">
              <a:extLst>
                <a:ext uri="{FF2B5EF4-FFF2-40B4-BE49-F238E27FC236}">
                  <a16:creationId xmlns:a16="http://schemas.microsoft.com/office/drawing/2014/main" id="{1B9AFD5E-FD96-47AD-9F9C-F550CC4108B5}"/>
                </a:ext>
              </a:extLst>
            </p:cNvPr>
            <p:cNvSpPr/>
            <p:nvPr/>
          </p:nvSpPr>
          <p:spPr>
            <a:xfrm>
              <a:off x="4767795" y="5868886"/>
              <a:ext cx="1830478" cy="417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33" name="TextBox 49">
              <a:extLst>
                <a:ext uri="{FF2B5EF4-FFF2-40B4-BE49-F238E27FC236}">
                  <a16:creationId xmlns:a16="http://schemas.microsoft.com/office/drawing/2014/main" id="{95D9146D-3C1D-4D2D-B690-4A2D595BA590}"/>
                </a:ext>
              </a:extLst>
            </p:cNvPr>
            <p:cNvSpPr txBox="1"/>
            <p:nvPr/>
          </p:nvSpPr>
          <p:spPr>
            <a:xfrm rot="16200000">
              <a:off x="641370" y="4299148"/>
              <a:ext cx="2521214" cy="245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Berlin Sans FB" panose="020E0602020502020306" pitchFamily="34" charset="0"/>
                </a:rPr>
                <a:t>Financing ($)</a:t>
              </a:r>
            </a:p>
          </p:txBody>
        </p:sp>
        <p:cxnSp>
          <p:nvCxnSpPr>
            <p:cNvPr id="34" name="Straight Connector 10">
              <a:extLst>
                <a:ext uri="{FF2B5EF4-FFF2-40B4-BE49-F238E27FC236}">
                  <a16:creationId xmlns:a16="http://schemas.microsoft.com/office/drawing/2014/main" id="{20CB7331-3AEB-480F-865D-FEEA067E1A7F}"/>
                </a:ext>
              </a:extLst>
            </p:cNvPr>
            <p:cNvCxnSpPr>
              <a:cxnSpLocks/>
            </p:cNvCxnSpPr>
            <p:nvPr/>
          </p:nvCxnSpPr>
          <p:spPr>
            <a:xfrm>
              <a:off x="1936440" y="7247513"/>
              <a:ext cx="84501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09416A4B-6B27-4EFC-950C-FE639C3B7428}"/>
              </a:ext>
            </a:extLst>
          </p:cNvPr>
          <p:cNvSpPr txBox="1"/>
          <p:nvPr/>
        </p:nvSpPr>
        <p:spPr>
          <a:xfrm>
            <a:off x="3302340" y="3882714"/>
            <a:ext cx="197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NBSAP + conservation  goals</a:t>
            </a:r>
          </a:p>
        </p:txBody>
      </p:sp>
      <p:cxnSp>
        <p:nvCxnSpPr>
          <p:cNvPr id="36" name="Straight Arrow Connector 2">
            <a:extLst>
              <a:ext uri="{FF2B5EF4-FFF2-40B4-BE49-F238E27FC236}">
                <a16:creationId xmlns:a16="http://schemas.microsoft.com/office/drawing/2014/main" id="{21C13193-95FF-4932-BAB6-29DA010C1C9B}"/>
              </a:ext>
            </a:extLst>
          </p:cNvPr>
          <p:cNvCxnSpPr>
            <a:cxnSpLocks/>
          </p:cNvCxnSpPr>
          <p:nvPr/>
        </p:nvCxnSpPr>
        <p:spPr>
          <a:xfrm>
            <a:off x="3319437" y="3639297"/>
            <a:ext cx="2473622" cy="0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6">
            <a:extLst>
              <a:ext uri="{FF2B5EF4-FFF2-40B4-BE49-F238E27FC236}">
                <a16:creationId xmlns:a16="http://schemas.microsoft.com/office/drawing/2014/main" id="{4BDCB770-FC0C-438E-9441-F77C98374259}"/>
              </a:ext>
            </a:extLst>
          </p:cNvPr>
          <p:cNvCxnSpPr>
            <a:cxnSpLocks/>
          </p:cNvCxnSpPr>
          <p:nvPr/>
        </p:nvCxnSpPr>
        <p:spPr>
          <a:xfrm>
            <a:off x="3319437" y="5467027"/>
            <a:ext cx="308448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20">
            <a:extLst>
              <a:ext uri="{FF2B5EF4-FFF2-40B4-BE49-F238E27FC236}">
                <a16:creationId xmlns:a16="http://schemas.microsoft.com/office/drawing/2014/main" id="{5582A65A-B275-44B3-B21A-08EB63BA0121}"/>
              </a:ext>
            </a:extLst>
          </p:cNvPr>
          <p:cNvGrpSpPr/>
          <p:nvPr/>
        </p:nvGrpSpPr>
        <p:grpSpPr>
          <a:xfrm>
            <a:off x="6442568" y="2044269"/>
            <a:ext cx="4208633" cy="2799487"/>
            <a:chOff x="8110196" y="1892823"/>
            <a:chExt cx="4112346" cy="2846938"/>
          </a:xfrm>
        </p:grpSpPr>
        <p:sp>
          <p:nvSpPr>
            <p:cNvPr id="39" name="Rectangle 48">
              <a:extLst>
                <a:ext uri="{FF2B5EF4-FFF2-40B4-BE49-F238E27FC236}">
                  <a16:creationId xmlns:a16="http://schemas.microsoft.com/office/drawing/2014/main" id="{1BE09F0F-E315-49E8-ADBF-D65618443D4A}"/>
                </a:ext>
              </a:extLst>
            </p:cNvPr>
            <p:cNvSpPr/>
            <p:nvPr/>
          </p:nvSpPr>
          <p:spPr>
            <a:xfrm>
              <a:off x="8110196" y="1892823"/>
              <a:ext cx="4112346" cy="28264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Marcador de contenido 2">
              <a:extLst>
                <a:ext uri="{FF2B5EF4-FFF2-40B4-BE49-F238E27FC236}">
                  <a16:creationId xmlns:a16="http://schemas.microsoft.com/office/drawing/2014/main" id="{7EEFDB59-829A-476A-9673-44E53712C9F8}"/>
                </a:ext>
              </a:extLst>
            </p:cNvPr>
            <p:cNvSpPr txBox="1">
              <a:spLocks/>
            </p:cNvSpPr>
            <p:nvPr/>
          </p:nvSpPr>
          <p:spPr>
            <a:xfrm>
              <a:off x="8204120" y="1956501"/>
              <a:ext cx="3987880" cy="278326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prstClr val="black"/>
                  </a:solidFill>
                </a:rPr>
                <a:t>USD$461.9 million per year 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marL="502920" lvl="1" indent="0">
                <a:buNone/>
              </a:pPr>
              <a:r>
                <a:rPr lang="es-MX" sz="1100" b="1" dirty="0">
                  <a:solidFill>
                    <a:schemeClr val="tx1"/>
                  </a:solidFill>
                </a:rPr>
                <a:t>    </a:t>
              </a:r>
            </a:p>
            <a:p>
              <a:pPr lvl="1"/>
              <a:r>
                <a:rPr lang="es-MX" sz="1400" b="1" dirty="0">
                  <a:solidFill>
                    <a:schemeClr val="tx1"/>
                  </a:solidFill>
                </a:rPr>
                <a:t>ENBIOMEX (NBSAP):</a:t>
              </a:r>
              <a:r>
                <a:rPr lang="es-MX" sz="1400" dirty="0">
                  <a:solidFill>
                    <a:schemeClr val="tx1"/>
                  </a:solidFill>
                </a:rPr>
                <a:t> </a:t>
              </a:r>
              <a:r>
                <a:rPr lang="es-MX" sz="1400" b="1" dirty="0">
                  <a:solidFill>
                    <a:schemeClr val="tx1"/>
                  </a:solidFill>
                </a:rPr>
                <a:t>USD$193.9 </a:t>
              </a:r>
              <a:r>
                <a:rPr lang="es-MX" sz="1400" b="1" dirty="0" err="1">
                  <a:solidFill>
                    <a:schemeClr val="tx1"/>
                  </a:solidFill>
                </a:rPr>
                <a:t>million</a:t>
              </a:r>
              <a:r>
                <a:rPr lang="es-MX" sz="1400" dirty="0">
                  <a:solidFill>
                    <a:schemeClr val="tx1"/>
                  </a:solidFill>
                </a:rPr>
                <a:t>     </a:t>
              </a:r>
              <a:r>
                <a:rPr lang="es-MX" sz="1400" dirty="0" err="1">
                  <a:solidFill>
                    <a:schemeClr val="tx1"/>
                  </a:solidFill>
                </a:rPr>
                <a:t>annually</a:t>
              </a:r>
              <a:r>
                <a:rPr lang="es-MX" sz="1400" dirty="0">
                  <a:solidFill>
                    <a:schemeClr val="tx1"/>
                  </a:solidFill>
                </a:rPr>
                <a:t> </a:t>
              </a:r>
            </a:p>
            <a:p>
              <a:pPr lvl="1"/>
              <a:endParaRPr lang="es-MX" sz="1400" dirty="0">
                <a:solidFill>
                  <a:schemeClr val="tx1"/>
                </a:solidFill>
              </a:endParaRPr>
            </a:p>
            <a:p>
              <a:pPr lvl="1"/>
              <a:r>
                <a:rPr lang="es-MX" sz="1400" dirty="0" err="1">
                  <a:solidFill>
                    <a:schemeClr val="tx1"/>
                  </a:solidFill>
                </a:rPr>
                <a:t>The</a:t>
              </a:r>
              <a:r>
                <a:rPr lang="es-MX" sz="1400" dirty="0">
                  <a:solidFill>
                    <a:schemeClr val="tx1"/>
                  </a:solidFill>
                </a:rPr>
                <a:t> </a:t>
              </a:r>
              <a:r>
                <a:rPr lang="es-MX" sz="1400" b="1" dirty="0">
                  <a:solidFill>
                    <a:schemeClr val="tx1"/>
                  </a:solidFill>
                </a:rPr>
                <a:t>Finance Gap in PAs </a:t>
              </a:r>
              <a:r>
                <a:rPr lang="es-MX" sz="1400" dirty="0">
                  <a:solidFill>
                    <a:schemeClr val="tx1"/>
                  </a:solidFill>
                </a:rPr>
                <a:t>in Mexico </a:t>
              </a:r>
              <a:r>
                <a:rPr lang="es-MX" sz="1400" dirty="0" err="1">
                  <a:solidFill>
                    <a:schemeClr val="tx1"/>
                  </a:solidFill>
                </a:rPr>
                <a:t>is</a:t>
              </a:r>
              <a:r>
                <a:rPr lang="es-MX" sz="1400" dirty="0">
                  <a:solidFill>
                    <a:schemeClr val="tx1"/>
                  </a:solidFill>
                </a:rPr>
                <a:t> </a:t>
              </a:r>
              <a:r>
                <a:rPr lang="es-MX" sz="1400" b="1" dirty="0">
                  <a:solidFill>
                    <a:schemeClr val="tx1"/>
                  </a:solidFill>
                </a:rPr>
                <a:t>USD$60 </a:t>
              </a:r>
              <a:r>
                <a:rPr lang="es-MX" sz="1400" b="1" dirty="0" err="1">
                  <a:solidFill>
                    <a:schemeClr val="tx1"/>
                  </a:solidFill>
                </a:rPr>
                <a:t>million</a:t>
              </a:r>
              <a:r>
                <a:rPr lang="es-MX" sz="1400" dirty="0">
                  <a:solidFill>
                    <a:schemeClr val="tx1"/>
                  </a:solidFill>
                </a:rPr>
                <a:t> </a:t>
              </a:r>
            </a:p>
            <a:p>
              <a:pPr marL="502920" lvl="1" indent="0">
                <a:buNone/>
              </a:pPr>
              <a:endParaRPr lang="es-MX" sz="1100" b="1" dirty="0">
                <a:solidFill>
                  <a:schemeClr val="tx1"/>
                </a:solidFill>
              </a:endParaRPr>
            </a:p>
            <a:p>
              <a:pPr lvl="1"/>
              <a:r>
                <a:rPr lang="es-MX" sz="1400" dirty="0" err="1">
                  <a:solidFill>
                    <a:schemeClr val="tx1"/>
                  </a:solidFill>
                </a:rPr>
                <a:t>Financial</a:t>
              </a:r>
              <a:r>
                <a:rPr lang="es-MX" sz="1400" dirty="0">
                  <a:solidFill>
                    <a:schemeClr val="tx1"/>
                  </a:solidFill>
                </a:rPr>
                <a:t> needs to cover elegible demand of </a:t>
              </a:r>
              <a:r>
                <a:rPr lang="es-MX" sz="1400" b="1" dirty="0">
                  <a:solidFill>
                    <a:schemeClr val="tx1"/>
                  </a:solidFill>
                </a:rPr>
                <a:t>PES </a:t>
              </a:r>
              <a:r>
                <a:rPr lang="es-MX" sz="1400" dirty="0" err="1">
                  <a:solidFill>
                    <a:schemeClr val="tx1"/>
                  </a:solidFill>
                </a:rPr>
                <a:t>is</a:t>
              </a:r>
              <a:r>
                <a:rPr lang="es-MX" sz="1400" dirty="0">
                  <a:solidFill>
                    <a:schemeClr val="tx1"/>
                  </a:solidFill>
                </a:rPr>
                <a:t> </a:t>
              </a:r>
              <a:r>
                <a:rPr lang="es-MX" sz="1400" b="1" dirty="0">
                  <a:solidFill>
                    <a:schemeClr val="tx1"/>
                  </a:solidFill>
                </a:rPr>
                <a:t>USD$208 </a:t>
              </a:r>
              <a:r>
                <a:rPr lang="es-MX" sz="1400" b="1" dirty="0" err="1">
                  <a:solidFill>
                    <a:schemeClr val="tx1"/>
                  </a:solidFill>
                </a:rPr>
                <a:t>million</a:t>
              </a:r>
              <a:r>
                <a:rPr lang="es-MX" sz="1400" b="1" dirty="0">
                  <a:solidFill>
                    <a:schemeClr val="tx1"/>
                  </a:solidFill>
                </a:rPr>
                <a:t> </a:t>
              </a:r>
              <a:r>
                <a:rPr lang="es-MX" sz="1400" dirty="0" err="1">
                  <a:solidFill>
                    <a:schemeClr val="tx1"/>
                  </a:solidFill>
                </a:rPr>
                <a:t>annually</a:t>
              </a:r>
              <a:endParaRPr lang="es-MX" sz="1400" dirty="0">
                <a:solidFill>
                  <a:schemeClr val="tx1"/>
                </a:solidFill>
              </a:endParaRPr>
            </a:p>
            <a:p>
              <a:pPr lvl="1"/>
              <a:endParaRPr lang="en-US" sz="105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upo 22">
            <a:extLst>
              <a:ext uri="{FF2B5EF4-FFF2-40B4-BE49-F238E27FC236}">
                <a16:creationId xmlns:a16="http://schemas.microsoft.com/office/drawing/2014/main" id="{45EFDFC4-E5E2-4EB9-8513-2B7343B6097F}"/>
              </a:ext>
            </a:extLst>
          </p:cNvPr>
          <p:cNvGrpSpPr/>
          <p:nvPr/>
        </p:nvGrpSpPr>
        <p:grpSpPr>
          <a:xfrm>
            <a:off x="6443746" y="4974082"/>
            <a:ext cx="4447013" cy="861386"/>
            <a:chOff x="5560327" y="5124884"/>
            <a:chExt cx="5519614" cy="13189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889B272-2135-4A77-A537-9B5488D75D94}"/>
                </a:ext>
              </a:extLst>
            </p:cNvPr>
            <p:cNvSpPr/>
            <p:nvPr/>
          </p:nvSpPr>
          <p:spPr>
            <a:xfrm>
              <a:off x="5583557" y="5124884"/>
              <a:ext cx="5199050" cy="131892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A6DC9499-4F4B-49F1-A2DD-A64224AB8B10}"/>
                </a:ext>
              </a:extLst>
            </p:cNvPr>
            <p:cNvSpPr/>
            <p:nvPr/>
          </p:nvSpPr>
          <p:spPr>
            <a:xfrm>
              <a:off x="5560327" y="5181906"/>
              <a:ext cx="5519614" cy="1131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prstClr val="black"/>
                  </a:solidFill>
                </a:rPr>
                <a:t>Biodiversity Expenditure 0.38% of the total budget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prstClr val="black"/>
                  </a:solidFill>
                </a:rPr>
                <a:t>0.1% of GDP in 2015 – 0.06% in 2019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prstClr val="black"/>
                  </a:solidFill>
                </a:rPr>
                <a:t>Around USD$930 million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60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192BB071-AC80-48F0-86C6-DDE157496D5E}"/>
              </a:ext>
            </a:extLst>
          </p:cNvPr>
          <p:cNvGrpSpPr/>
          <p:nvPr/>
        </p:nvGrpSpPr>
        <p:grpSpPr>
          <a:xfrm>
            <a:off x="596175" y="927672"/>
            <a:ext cx="11595824" cy="5804732"/>
            <a:chOff x="553688" y="1382224"/>
            <a:chExt cx="11595824" cy="580473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66521409-B0B2-4222-B7F6-A10D7AA21105}"/>
                </a:ext>
              </a:extLst>
            </p:cNvPr>
            <p:cNvSpPr/>
            <p:nvPr/>
          </p:nvSpPr>
          <p:spPr>
            <a:xfrm>
              <a:off x="553688" y="1382224"/>
              <a:ext cx="10997059" cy="805563"/>
            </a:xfrm>
            <a:custGeom>
              <a:avLst/>
              <a:gdLst>
                <a:gd name="connsiteX0" fmla="*/ 0 w 10997059"/>
                <a:gd name="connsiteY0" fmla="*/ 80556 h 805563"/>
                <a:gd name="connsiteX1" fmla="*/ 80556 w 10997059"/>
                <a:gd name="connsiteY1" fmla="*/ 0 h 805563"/>
                <a:gd name="connsiteX2" fmla="*/ 10916503 w 10997059"/>
                <a:gd name="connsiteY2" fmla="*/ 0 h 805563"/>
                <a:gd name="connsiteX3" fmla="*/ 10997059 w 10997059"/>
                <a:gd name="connsiteY3" fmla="*/ 80556 h 805563"/>
                <a:gd name="connsiteX4" fmla="*/ 10997059 w 10997059"/>
                <a:gd name="connsiteY4" fmla="*/ 725007 h 805563"/>
                <a:gd name="connsiteX5" fmla="*/ 10916503 w 10997059"/>
                <a:gd name="connsiteY5" fmla="*/ 805563 h 805563"/>
                <a:gd name="connsiteX6" fmla="*/ 80556 w 10997059"/>
                <a:gd name="connsiteY6" fmla="*/ 805563 h 805563"/>
                <a:gd name="connsiteX7" fmla="*/ 0 w 10997059"/>
                <a:gd name="connsiteY7" fmla="*/ 725007 h 805563"/>
                <a:gd name="connsiteX8" fmla="*/ 0 w 10997059"/>
                <a:gd name="connsiteY8" fmla="*/ 80556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97059" h="805563">
                  <a:moveTo>
                    <a:pt x="0" y="80556"/>
                  </a:moveTo>
                  <a:cubicBezTo>
                    <a:pt x="0" y="36066"/>
                    <a:pt x="36066" y="0"/>
                    <a:pt x="80556" y="0"/>
                  </a:cubicBezTo>
                  <a:lnTo>
                    <a:pt x="10916503" y="0"/>
                  </a:lnTo>
                  <a:cubicBezTo>
                    <a:pt x="10960993" y="0"/>
                    <a:pt x="10997059" y="36066"/>
                    <a:pt x="10997059" y="80556"/>
                  </a:cubicBezTo>
                  <a:lnTo>
                    <a:pt x="10997059" y="725007"/>
                  </a:lnTo>
                  <a:cubicBezTo>
                    <a:pt x="10997059" y="769497"/>
                    <a:pt x="10960993" y="805563"/>
                    <a:pt x="10916503" y="805563"/>
                  </a:cubicBezTo>
                  <a:lnTo>
                    <a:pt x="80556" y="805563"/>
                  </a:lnTo>
                  <a:cubicBezTo>
                    <a:pt x="36066" y="805563"/>
                    <a:pt x="0" y="769497"/>
                    <a:pt x="0" y="725007"/>
                  </a:cubicBezTo>
                  <a:lnTo>
                    <a:pt x="0" y="80556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604" tIns="103604" rIns="103604" bIns="10360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u="sng" kern="1200" dirty="0"/>
                <a:t>Vision</a:t>
              </a:r>
              <a:r>
                <a:rPr lang="en-GB" sz="2100" b="1" u="none" kern="1200" dirty="0"/>
                <a:t>: </a:t>
              </a:r>
              <a:r>
                <a:rPr lang="en-GB" sz="2100" b="0" u="none" kern="1200" dirty="0"/>
                <a:t>Mexico has an offer </a:t>
              </a:r>
              <a:r>
                <a:rPr lang="en-GB" sz="2100" dirty="0"/>
                <a:t>of efficient and functional finance </a:t>
              </a:r>
              <a:r>
                <a:rPr lang="en-GB" sz="2100" b="0" u="none" kern="1200" dirty="0"/>
                <a:t>mechanisms that come from all sources to close the growing biodiversity finance gap. </a:t>
              </a:r>
              <a:endParaRPr lang="es-CR" sz="2100" b="0" kern="1200" dirty="0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295B6880-573B-4A04-9CA3-8C8BC0BA2643}"/>
                </a:ext>
              </a:extLst>
            </p:cNvPr>
            <p:cNvSpPr/>
            <p:nvPr/>
          </p:nvSpPr>
          <p:spPr>
            <a:xfrm>
              <a:off x="11328851" y="4174551"/>
              <a:ext cx="820661" cy="1104296"/>
            </a:xfrm>
            <a:custGeom>
              <a:avLst/>
              <a:gdLst>
                <a:gd name="connsiteX0" fmla="*/ 0 w 1479276"/>
                <a:gd name="connsiteY0" fmla="*/ 90419 h 904188"/>
                <a:gd name="connsiteX1" fmla="*/ 90419 w 1479276"/>
                <a:gd name="connsiteY1" fmla="*/ 0 h 904188"/>
                <a:gd name="connsiteX2" fmla="*/ 1388857 w 1479276"/>
                <a:gd name="connsiteY2" fmla="*/ 0 h 904188"/>
                <a:gd name="connsiteX3" fmla="*/ 1479276 w 1479276"/>
                <a:gd name="connsiteY3" fmla="*/ 90419 h 904188"/>
                <a:gd name="connsiteX4" fmla="*/ 1479276 w 1479276"/>
                <a:gd name="connsiteY4" fmla="*/ 813769 h 904188"/>
                <a:gd name="connsiteX5" fmla="*/ 1388857 w 1479276"/>
                <a:gd name="connsiteY5" fmla="*/ 904188 h 904188"/>
                <a:gd name="connsiteX6" fmla="*/ 90419 w 1479276"/>
                <a:gd name="connsiteY6" fmla="*/ 904188 h 904188"/>
                <a:gd name="connsiteX7" fmla="*/ 0 w 1479276"/>
                <a:gd name="connsiteY7" fmla="*/ 813769 h 904188"/>
                <a:gd name="connsiteX8" fmla="*/ 0 w 1479276"/>
                <a:gd name="connsiteY8" fmla="*/ 90419 h 90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9276" h="904188">
                  <a:moveTo>
                    <a:pt x="0" y="90419"/>
                  </a:moveTo>
                  <a:cubicBezTo>
                    <a:pt x="0" y="40482"/>
                    <a:pt x="40482" y="0"/>
                    <a:pt x="90419" y="0"/>
                  </a:cubicBezTo>
                  <a:lnTo>
                    <a:pt x="1388857" y="0"/>
                  </a:lnTo>
                  <a:cubicBezTo>
                    <a:pt x="1438794" y="0"/>
                    <a:pt x="1479276" y="40482"/>
                    <a:pt x="1479276" y="90419"/>
                  </a:cubicBezTo>
                  <a:lnTo>
                    <a:pt x="1479276" y="813769"/>
                  </a:lnTo>
                  <a:cubicBezTo>
                    <a:pt x="1479276" y="863706"/>
                    <a:pt x="1438794" y="904188"/>
                    <a:pt x="1388857" y="904188"/>
                  </a:cubicBezTo>
                  <a:lnTo>
                    <a:pt x="90419" y="904188"/>
                  </a:lnTo>
                  <a:cubicBezTo>
                    <a:pt x="40482" y="904188"/>
                    <a:pt x="0" y="863706"/>
                    <a:pt x="0" y="813769"/>
                  </a:cubicBezTo>
                  <a:lnTo>
                    <a:pt x="0" y="90419"/>
                  </a:lnTo>
                  <a:close/>
                </a:path>
              </a:pathLst>
            </a:custGeom>
            <a:noFill/>
            <a:ln w="19050" cap="flat" cmpd="sng" algn="ctr">
              <a:solidFill>
                <a:schemeClr val="accent1"/>
              </a:solidFill>
              <a:prstDash val="dash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343" tIns="49343" rIns="49343" bIns="49343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900" kern="1200" dirty="0" err="1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Increase</a:t>
              </a:r>
              <a:r>
                <a:rPr lang="es-CR" sz="900" kern="1200" dirty="0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lang="es-CR" sz="900" kern="1200" dirty="0" err="1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institutional</a:t>
              </a:r>
              <a:r>
                <a:rPr lang="es-CR" sz="900" kern="1200" dirty="0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lang="es-CR" sz="900" kern="1200" dirty="0" err="1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public</a:t>
              </a:r>
              <a:r>
                <a:rPr lang="es-CR" sz="900" kern="1200" dirty="0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 and </a:t>
              </a:r>
              <a:r>
                <a:rPr lang="es-CR" sz="900" kern="1200" dirty="0" err="1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private</a:t>
              </a:r>
              <a:r>
                <a:rPr lang="es-CR" sz="900" kern="1200" dirty="0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lang="es-CR" sz="900" kern="1200" dirty="0" err="1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capacities</a:t>
              </a:r>
              <a:r>
                <a:rPr lang="es-CR" sz="900" kern="1200" dirty="0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  </a:t>
              </a:r>
              <a:r>
                <a:rPr lang="es-CR" sz="900" kern="1200" dirty="0" err="1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regarding</a:t>
              </a:r>
              <a:r>
                <a:rPr lang="es-CR" sz="900" kern="1200" dirty="0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lang="es-CR" sz="900" kern="1200" dirty="0" err="1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biodiversity</a:t>
              </a:r>
              <a:r>
                <a:rPr lang="es-CR" sz="900" kern="1200" dirty="0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lang="es-CR" sz="900" kern="1200" dirty="0" err="1">
                  <a:solidFill>
                    <a:schemeClr val="accent1"/>
                  </a:solidFill>
                  <a:latin typeface="Arial" panose="020B0604020202020204"/>
                  <a:ea typeface="+mn-ea"/>
                  <a:cs typeface="+mn-cs"/>
                </a:rPr>
                <a:t>finance</a:t>
              </a:r>
              <a:endParaRPr lang="es-CR" sz="900" kern="1200" dirty="0">
                <a:solidFill>
                  <a:schemeClr val="accent1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F869DE09-9FC5-47B3-B2DB-98E3CB81F071}"/>
                </a:ext>
              </a:extLst>
            </p:cNvPr>
            <p:cNvSpPr/>
            <p:nvPr/>
          </p:nvSpPr>
          <p:spPr>
            <a:xfrm>
              <a:off x="669189" y="5319559"/>
              <a:ext cx="1725563" cy="1065321"/>
            </a:xfrm>
            <a:custGeom>
              <a:avLst/>
              <a:gdLst>
                <a:gd name="connsiteX0" fmla="*/ 0 w 1382536"/>
                <a:gd name="connsiteY0" fmla="*/ 99636 h 996361"/>
                <a:gd name="connsiteX1" fmla="*/ 99636 w 1382536"/>
                <a:gd name="connsiteY1" fmla="*/ 0 h 996361"/>
                <a:gd name="connsiteX2" fmla="*/ 1282900 w 1382536"/>
                <a:gd name="connsiteY2" fmla="*/ 0 h 996361"/>
                <a:gd name="connsiteX3" fmla="*/ 1382536 w 1382536"/>
                <a:gd name="connsiteY3" fmla="*/ 99636 h 996361"/>
                <a:gd name="connsiteX4" fmla="*/ 1382536 w 1382536"/>
                <a:gd name="connsiteY4" fmla="*/ 896725 h 996361"/>
                <a:gd name="connsiteX5" fmla="*/ 1282900 w 1382536"/>
                <a:gd name="connsiteY5" fmla="*/ 996361 h 996361"/>
                <a:gd name="connsiteX6" fmla="*/ 99636 w 1382536"/>
                <a:gd name="connsiteY6" fmla="*/ 996361 h 996361"/>
                <a:gd name="connsiteX7" fmla="*/ 0 w 1382536"/>
                <a:gd name="connsiteY7" fmla="*/ 896725 h 996361"/>
                <a:gd name="connsiteX8" fmla="*/ 0 w 1382536"/>
                <a:gd name="connsiteY8" fmla="*/ 99636 h 99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536" h="996361">
                  <a:moveTo>
                    <a:pt x="0" y="99636"/>
                  </a:moveTo>
                  <a:cubicBezTo>
                    <a:pt x="0" y="44609"/>
                    <a:pt x="44609" y="0"/>
                    <a:pt x="99636" y="0"/>
                  </a:cubicBezTo>
                  <a:lnTo>
                    <a:pt x="1282900" y="0"/>
                  </a:lnTo>
                  <a:cubicBezTo>
                    <a:pt x="1337927" y="0"/>
                    <a:pt x="1382536" y="44609"/>
                    <a:pt x="1382536" y="99636"/>
                  </a:cubicBezTo>
                  <a:lnTo>
                    <a:pt x="1382536" y="896725"/>
                  </a:lnTo>
                  <a:cubicBezTo>
                    <a:pt x="1382536" y="951752"/>
                    <a:pt x="1337927" y="996361"/>
                    <a:pt x="1282900" y="996361"/>
                  </a:cubicBezTo>
                  <a:lnTo>
                    <a:pt x="99636" y="996361"/>
                  </a:lnTo>
                  <a:cubicBezTo>
                    <a:pt x="44609" y="996361"/>
                    <a:pt x="0" y="951752"/>
                    <a:pt x="0" y="896725"/>
                  </a:cubicBezTo>
                  <a:lnTo>
                    <a:pt x="0" y="99636"/>
                  </a:lnTo>
                  <a:close/>
                </a:path>
              </a:pathLst>
            </a:custGeom>
            <a:ln>
              <a:solidFill>
                <a:srgbClr val="0860A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9662" tIns="59662" rIns="59662" bIns="59662" numCol="1" spcCol="1270" anchor="ctr" anchorCtr="0">
              <a:noAutofit/>
            </a:bodyPr>
            <a:lstStyle/>
            <a:p>
              <a:pPr marL="0" lvl="0" indent="0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i="0" u="none" kern="1200" noProof="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→</a:t>
              </a:r>
              <a:r>
                <a:rPr lang="en-US" sz="800" i="0" u="none" kern="1200" noProof="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s-CR" sz="800" kern="1200" dirty="0" err="1">
                  <a:solidFill>
                    <a:schemeClr val="accent1">
                      <a:lumMod val="50000"/>
                    </a:schemeClr>
                  </a:solidFill>
                </a:rPr>
                <a:t>Biodiversity</a:t>
              </a:r>
              <a:r>
                <a:rPr lang="es-CR" sz="800" kern="12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CR" sz="800" kern="1200" dirty="0" err="1">
                  <a:solidFill>
                    <a:schemeClr val="accent1">
                      <a:lumMod val="50000"/>
                    </a:schemeClr>
                  </a:solidFill>
                </a:rPr>
                <a:t>Expenditure</a:t>
              </a:r>
              <a:r>
                <a:rPr lang="es-CR" sz="800" kern="12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CR" sz="800" kern="1200" dirty="0" err="1">
                  <a:solidFill>
                    <a:schemeClr val="accent1">
                      <a:lumMod val="50000"/>
                    </a:schemeClr>
                  </a:solidFill>
                </a:rPr>
                <a:t>Review</a:t>
              </a:r>
              <a:r>
                <a:rPr lang="es-CR" sz="800" kern="1200" dirty="0">
                  <a:solidFill>
                    <a:schemeClr val="accent1">
                      <a:lumMod val="50000"/>
                    </a:schemeClr>
                  </a:solidFill>
                </a:rPr>
                <a:t> at </a:t>
              </a:r>
              <a:r>
                <a:rPr lang="es-CR" sz="800" kern="1200" dirty="0" err="1">
                  <a:solidFill>
                    <a:schemeClr val="accent1">
                      <a:lumMod val="50000"/>
                    </a:schemeClr>
                  </a:solidFill>
                </a:rPr>
                <a:t>both</a:t>
              </a:r>
              <a:r>
                <a:rPr lang="es-CR" sz="800" kern="12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CR" sz="800" kern="1200" dirty="0" err="1">
                  <a:solidFill>
                    <a:schemeClr val="accent1">
                      <a:lumMod val="50000"/>
                    </a:schemeClr>
                  </a:solidFill>
                </a:rPr>
                <a:t>national</a:t>
              </a:r>
              <a:r>
                <a:rPr lang="es-CR" sz="800" kern="1200" dirty="0">
                  <a:solidFill>
                    <a:schemeClr val="accent1">
                      <a:lumMod val="50000"/>
                    </a:schemeClr>
                  </a:solidFill>
                </a:rPr>
                <a:t> and </a:t>
              </a:r>
              <a:r>
                <a:rPr lang="es-CR" sz="800" kern="1200" dirty="0" err="1">
                  <a:solidFill>
                    <a:schemeClr val="accent1">
                      <a:lumMod val="50000"/>
                    </a:schemeClr>
                  </a:solidFill>
                </a:rPr>
                <a:t>subnational</a:t>
              </a:r>
              <a:r>
                <a:rPr lang="es-CR" sz="800" kern="12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CR" sz="800" kern="1200" dirty="0" err="1">
                  <a:solidFill>
                    <a:schemeClr val="accent1">
                      <a:lumMod val="50000"/>
                    </a:schemeClr>
                  </a:solidFill>
                </a:rPr>
                <a:t>level</a:t>
              </a:r>
              <a:r>
                <a:rPr lang="es-CR" sz="8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CR" sz="800" kern="1200" dirty="0">
                  <a:solidFill>
                    <a:schemeClr val="accent1">
                      <a:lumMod val="50000"/>
                    </a:schemeClr>
                  </a:solidFill>
                </a:rPr>
                <a:t>(BER)</a:t>
              </a:r>
            </a:p>
            <a:p>
              <a:pPr marL="0" lvl="0" indent="0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</a:rPr>
                <a:t>→ </a:t>
              </a:r>
              <a:r>
                <a:rPr lang="es-CR" sz="800" dirty="0" err="1">
                  <a:solidFill>
                    <a:schemeClr val="accent1">
                      <a:lumMod val="50000"/>
                    </a:schemeClr>
                  </a:solidFill>
                </a:rPr>
                <a:t>Environmental</a:t>
              </a:r>
              <a:r>
                <a:rPr lang="es-CR" sz="8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CR" sz="800" dirty="0" err="1">
                  <a:solidFill>
                    <a:schemeClr val="accent1">
                      <a:lumMod val="50000"/>
                    </a:schemeClr>
                  </a:solidFill>
                </a:rPr>
                <a:t>goods</a:t>
              </a:r>
              <a:r>
                <a:rPr lang="es-CR" sz="800" dirty="0">
                  <a:solidFill>
                    <a:schemeClr val="accent1">
                      <a:lumMod val="50000"/>
                    </a:schemeClr>
                  </a:solidFill>
                </a:rPr>
                <a:t> and </a:t>
              </a:r>
              <a:r>
                <a:rPr lang="es-CR" sz="800" dirty="0" err="1">
                  <a:solidFill>
                    <a:schemeClr val="accent1">
                      <a:lumMod val="50000"/>
                    </a:schemeClr>
                  </a:solidFill>
                </a:rPr>
                <a:t>services</a:t>
              </a:r>
              <a:r>
                <a:rPr lang="es-CR" sz="8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s-CR" sz="800" dirty="0" err="1">
                  <a:solidFill>
                    <a:schemeClr val="accent1">
                      <a:lumMod val="50000"/>
                    </a:schemeClr>
                  </a:solidFill>
                </a:rPr>
                <a:t>account</a:t>
              </a:r>
              <a:r>
                <a:rPr lang="es-CR" sz="8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  <a:p>
              <a:pPr marL="0" lvl="0" indent="0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</a:rPr>
                <a:t>→ National subsidies analysis </a:t>
              </a:r>
            </a:p>
            <a:p>
              <a:pPr marL="0" lvl="0" indent="0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</a:rPr>
                <a:t>→ Policy Institutional Review </a:t>
              </a:r>
              <a:r>
                <a:rPr lang="es-CR" sz="800" dirty="0">
                  <a:solidFill>
                    <a:schemeClr val="accent1">
                      <a:lumMod val="50000"/>
                    </a:schemeClr>
                  </a:solidFill>
                </a:rPr>
                <a:t>(PIR)</a:t>
              </a: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2F4E228E-3D36-4DBE-B045-367F336449BC}"/>
                </a:ext>
              </a:extLst>
            </p:cNvPr>
            <p:cNvSpPr/>
            <p:nvPr/>
          </p:nvSpPr>
          <p:spPr>
            <a:xfrm>
              <a:off x="567889" y="2272182"/>
              <a:ext cx="10985449" cy="805563"/>
            </a:xfrm>
            <a:custGeom>
              <a:avLst/>
              <a:gdLst>
                <a:gd name="connsiteX0" fmla="*/ 0 w 9443050"/>
                <a:gd name="connsiteY0" fmla="*/ 80556 h 805563"/>
                <a:gd name="connsiteX1" fmla="*/ 80556 w 9443050"/>
                <a:gd name="connsiteY1" fmla="*/ 0 h 805563"/>
                <a:gd name="connsiteX2" fmla="*/ 9362494 w 9443050"/>
                <a:gd name="connsiteY2" fmla="*/ 0 h 805563"/>
                <a:gd name="connsiteX3" fmla="*/ 9443050 w 9443050"/>
                <a:gd name="connsiteY3" fmla="*/ 80556 h 805563"/>
                <a:gd name="connsiteX4" fmla="*/ 9443050 w 9443050"/>
                <a:gd name="connsiteY4" fmla="*/ 725007 h 805563"/>
                <a:gd name="connsiteX5" fmla="*/ 9362494 w 9443050"/>
                <a:gd name="connsiteY5" fmla="*/ 805563 h 805563"/>
                <a:gd name="connsiteX6" fmla="*/ 80556 w 9443050"/>
                <a:gd name="connsiteY6" fmla="*/ 805563 h 805563"/>
                <a:gd name="connsiteX7" fmla="*/ 0 w 9443050"/>
                <a:gd name="connsiteY7" fmla="*/ 725007 h 805563"/>
                <a:gd name="connsiteX8" fmla="*/ 0 w 9443050"/>
                <a:gd name="connsiteY8" fmla="*/ 80556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43050" h="805563">
                  <a:moveTo>
                    <a:pt x="0" y="80556"/>
                  </a:moveTo>
                  <a:cubicBezTo>
                    <a:pt x="0" y="36066"/>
                    <a:pt x="36066" y="0"/>
                    <a:pt x="80556" y="0"/>
                  </a:cubicBezTo>
                  <a:lnTo>
                    <a:pt x="9362494" y="0"/>
                  </a:lnTo>
                  <a:cubicBezTo>
                    <a:pt x="9406984" y="0"/>
                    <a:pt x="9443050" y="36066"/>
                    <a:pt x="9443050" y="80556"/>
                  </a:cubicBezTo>
                  <a:lnTo>
                    <a:pt x="9443050" y="725007"/>
                  </a:lnTo>
                  <a:cubicBezTo>
                    <a:pt x="9443050" y="769497"/>
                    <a:pt x="9406984" y="805563"/>
                    <a:pt x="9362494" y="805563"/>
                  </a:cubicBezTo>
                  <a:lnTo>
                    <a:pt x="80556" y="805563"/>
                  </a:lnTo>
                  <a:cubicBezTo>
                    <a:pt x="36066" y="805563"/>
                    <a:pt x="0" y="769497"/>
                    <a:pt x="0" y="725007"/>
                  </a:cubicBezTo>
                  <a:lnTo>
                    <a:pt x="0" y="80556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3124" tIns="73124" rIns="73124" bIns="73124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Develop and implement finance mechanisms to mobilize resources to generate revenue, realign expenditures, deliver better and avoid future expenditures, for biodiversity conservation and sustainable use. </a:t>
              </a:r>
              <a:endParaRPr lang="es-CR" sz="1300" kern="1200" dirty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149708C6-9337-440E-B8D5-04FD0CFF3E9B}"/>
                </a:ext>
              </a:extLst>
            </p:cNvPr>
            <p:cNvSpPr/>
            <p:nvPr/>
          </p:nvSpPr>
          <p:spPr>
            <a:xfrm>
              <a:off x="610445" y="3238807"/>
              <a:ext cx="7013960" cy="935743"/>
            </a:xfrm>
            <a:custGeom>
              <a:avLst/>
              <a:gdLst>
                <a:gd name="connsiteX0" fmla="*/ 0 w 1406151"/>
                <a:gd name="connsiteY0" fmla="*/ 90419 h 904188"/>
                <a:gd name="connsiteX1" fmla="*/ 90419 w 1406151"/>
                <a:gd name="connsiteY1" fmla="*/ 0 h 904188"/>
                <a:gd name="connsiteX2" fmla="*/ 1315732 w 1406151"/>
                <a:gd name="connsiteY2" fmla="*/ 0 h 904188"/>
                <a:gd name="connsiteX3" fmla="*/ 1406151 w 1406151"/>
                <a:gd name="connsiteY3" fmla="*/ 90419 h 904188"/>
                <a:gd name="connsiteX4" fmla="*/ 1406151 w 1406151"/>
                <a:gd name="connsiteY4" fmla="*/ 813769 h 904188"/>
                <a:gd name="connsiteX5" fmla="*/ 1315732 w 1406151"/>
                <a:gd name="connsiteY5" fmla="*/ 904188 h 904188"/>
                <a:gd name="connsiteX6" fmla="*/ 90419 w 1406151"/>
                <a:gd name="connsiteY6" fmla="*/ 904188 h 904188"/>
                <a:gd name="connsiteX7" fmla="*/ 0 w 1406151"/>
                <a:gd name="connsiteY7" fmla="*/ 813769 h 904188"/>
                <a:gd name="connsiteX8" fmla="*/ 0 w 1406151"/>
                <a:gd name="connsiteY8" fmla="*/ 90419 h 90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151" h="904188">
                  <a:moveTo>
                    <a:pt x="0" y="90419"/>
                  </a:moveTo>
                  <a:cubicBezTo>
                    <a:pt x="0" y="40482"/>
                    <a:pt x="40482" y="0"/>
                    <a:pt x="90419" y="0"/>
                  </a:cubicBezTo>
                  <a:lnTo>
                    <a:pt x="1315732" y="0"/>
                  </a:lnTo>
                  <a:cubicBezTo>
                    <a:pt x="1365669" y="0"/>
                    <a:pt x="1406151" y="40482"/>
                    <a:pt x="1406151" y="90419"/>
                  </a:cubicBezTo>
                  <a:lnTo>
                    <a:pt x="1406151" y="813769"/>
                  </a:lnTo>
                  <a:cubicBezTo>
                    <a:pt x="1406151" y="863706"/>
                    <a:pt x="1365669" y="904188"/>
                    <a:pt x="1315732" y="904188"/>
                  </a:cubicBezTo>
                  <a:lnTo>
                    <a:pt x="90419" y="904188"/>
                  </a:lnTo>
                  <a:cubicBezTo>
                    <a:pt x="40482" y="904188"/>
                    <a:pt x="0" y="863706"/>
                    <a:pt x="0" y="813769"/>
                  </a:cubicBezTo>
                  <a:lnTo>
                    <a:pt x="0" y="904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83" tIns="64583" rIns="64583" bIns="64583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200" b="1" kern="1200" dirty="0" err="1"/>
                <a:t>Strategic</a:t>
              </a:r>
              <a:r>
                <a:rPr lang="es-CR" sz="1200" b="1" kern="1200" dirty="0"/>
                <a:t> </a:t>
              </a:r>
              <a:r>
                <a:rPr lang="es-CR" sz="1200" b="1" kern="1200" dirty="0" err="1"/>
                <a:t>Result</a:t>
              </a:r>
              <a:r>
                <a:rPr lang="es-CR" sz="1200" b="1" kern="1200" dirty="0"/>
                <a:t> 1. </a:t>
              </a:r>
              <a:r>
                <a:rPr lang="es-CR" sz="1200" b="1" kern="1200" dirty="0" err="1"/>
                <a:t>Public</a:t>
              </a:r>
              <a:r>
                <a:rPr lang="es-CR" sz="1200" b="1" kern="1200" dirty="0"/>
                <a:t> </a:t>
              </a:r>
              <a:r>
                <a:rPr lang="es-CR" sz="1200" b="1" kern="1200" dirty="0" err="1"/>
                <a:t>finance</a:t>
              </a:r>
              <a:r>
                <a:rPr lang="es-CR" sz="1200" b="1" kern="1200" dirty="0"/>
                <a:t> </a:t>
              </a:r>
              <a:r>
                <a:rPr lang="es-CR" sz="1200" b="1" kern="1200" dirty="0" err="1"/>
                <a:t>mechanisms</a:t>
              </a:r>
              <a:endParaRPr lang="es-CR" sz="1200" b="1" kern="1200" dirty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5B151A0A-B18B-4753-A0BC-43EBF68C0911}"/>
                </a:ext>
              </a:extLst>
            </p:cNvPr>
            <p:cNvSpPr/>
            <p:nvPr/>
          </p:nvSpPr>
          <p:spPr>
            <a:xfrm>
              <a:off x="671216" y="4358639"/>
              <a:ext cx="1682753" cy="805563"/>
            </a:xfrm>
            <a:custGeom>
              <a:avLst/>
              <a:gdLst>
                <a:gd name="connsiteX0" fmla="*/ 0 w 575609"/>
                <a:gd name="connsiteY0" fmla="*/ 57561 h 805563"/>
                <a:gd name="connsiteX1" fmla="*/ 57561 w 575609"/>
                <a:gd name="connsiteY1" fmla="*/ 0 h 805563"/>
                <a:gd name="connsiteX2" fmla="*/ 518048 w 575609"/>
                <a:gd name="connsiteY2" fmla="*/ 0 h 805563"/>
                <a:gd name="connsiteX3" fmla="*/ 575609 w 575609"/>
                <a:gd name="connsiteY3" fmla="*/ 57561 h 805563"/>
                <a:gd name="connsiteX4" fmla="*/ 575609 w 575609"/>
                <a:gd name="connsiteY4" fmla="*/ 748002 h 805563"/>
                <a:gd name="connsiteX5" fmla="*/ 518048 w 575609"/>
                <a:gd name="connsiteY5" fmla="*/ 805563 h 805563"/>
                <a:gd name="connsiteX6" fmla="*/ 57561 w 575609"/>
                <a:gd name="connsiteY6" fmla="*/ 805563 h 805563"/>
                <a:gd name="connsiteX7" fmla="*/ 0 w 575609"/>
                <a:gd name="connsiteY7" fmla="*/ 748002 h 805563"/>
                <a:gd name="connsiteX8" fmla="*/ 0 w 575609"/>
                <a:gd name="connsiteY8" fmla="*/ 57561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609" h="805563">
                  <a:moveTo>
                    <a:pt x="0" y="57561"/>
                  </a:moveTo>
                  <a:cubicBezTo>
                    <a:pt x="0" y="25771"/>
                    <a:pt x="25771" y="0"/>
                    <a:pt x="57561" y="0"/>
                  </a:cubicBezTo>
                  <a:lnTo>
                    <a:pt x="518048" y="0"/>
                  </a:lnTo>
                  <a:cubicBezTo>
                    <a:pt x="549838" y="0"/>
                    <a:pt x="575609" y="25771"/>
                    <a:pt x="575609" y="57561"/>
                  </a:cubicBezTo>
                  <a:lnTo>
                    <a:pt x="575609" y="748002"/>
                  </a:lnTo>
                  <a:cubicBezTo>
                    <a:pt x="575609" y="779792"/>
                    <a:pt x="549838" y="805563"/>
                    <a:pt x="518048" y="805563"/>
                  </a:cubicBezTo>
                  <a:lnTo>
                    <a:pt x="57561" y="805563"/>
                  </a:lnTo>
                  <a:cubicBezTo>
                    <a:pt x="25771" y="805563"/>
                    <a:pt x="0" y="779792"/>
                    <a:pt x="0" y="748002"/>
                  </a:cubicBezTo>
                  <a:lnTo>
                    <a:pt x="0" y="57561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959" tIns="54959" rIns="54959" bIns="5495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b="1" kern="1200" dirty="0"/>
                <a:t>SF 1. </a:t>
              </a:r>
              <a:r>
                <a:rPr lang="en-US" sz="1000" b="1" dirty="0"/>
                <a:t>Greening financial flows in cross-sectoral policies (mainstreaming) </a:t>
              </a:r>
              <a:endParaRPr lang="es-CR" sz="1000" b="1" dirty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9E42C774-B760-406F-8B49-AB07DC437FC9}"/>
                </a:ext>
              </a:extLst>
            </p:cNvPr>
            <p:cNvSpPr/>
            <p:nvPr/>
          </p:nvSpPr>
          <p:spPr>
            <a:xfrm>
              <a:off x="2453139" y="4341856"/>
              <a:ext cx="1135194" cy="805563"/>
            </a:xfrm>
            <a:custGeom>
              <a:avLst/>
              <a:gdLst>
                <a:gd name="connsiteX0" fmla="*/ 0 w 796643"/>
                <a:gd name="connsiteY0" fmla="*/ 79664 h 805563"/>
                <a:gd name="connsiteX1" fmla="*/ 79664 w 796643"/>
                <a:gd name="connsiteY1" fmla="*/ 0 h 805563"/>
                <a:gd name="connsiteX2" fmla="*/ 716979 w 796643"/>
                <a:gd name="connsiteY2" fmla="*/ 0 h 805563"/>
                <a:gd name="connsiteX3" fmla="*/ 796643 w 796643"/>
                <a:gd name="connsiteY3" fmla="*/ 79664 h 805563"/>
                <a:gd name="connsiteX4" fmla="*/ 796643 w 796643"/>
                <a:gd name="connsiteY4" fmla="*/ 725899 h 805563"/>
                <a:gd name="connsiteX5" fmla="*/ 716979 w 796643"/>
                <a:gd name="connsiteY5" fmla="*/ 805563 h 805563"/>
                <a:gd name="connsiteX6" fmla="*/ 79664 w 796643"/>
                <a:gd name="connsiteY6" fmla="*/ 805563 h 805563"/>
                <a:gd name="connsiteX7" fmla="*/ 0 w 796643"/>
                <a:gd name="connsiteY7" fmla="*/ 725899 h 805563"/>
                <a:gd name="connsiteX8" fmla="*/ 0 w 796643"/>
                <a:gd name="connsiteY8" fmla="*/ 79664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643" h="805563">
                  <a:moveTo>
                    <a:pt x="0" y="79664"/>
                  </a:moveTo>
                  <a:cubicBezTo>
                    <a:pt x="0" y="35667"/>
                    <a:pt x="35667" y="0"/>
                    <a:pt x="79664" y="0"/>
                  </a:cubicBezTo>
                  <a:lnTo>
                    <a:pt x="716979" y="0"/>
                  </a:lnTo>
                  <a:cubicBezTo>
                    <a:pt x="760976" y="0"/>
                    <a:pt x="796643" y="35667"/>
                    <a:pt x="796643" y="79664"/>
                  </a:cubicBezTo>
                  <a:lnTo>
                    <a:pt x="796643" y="725899"/>
                  </a:lnTo>
                  <a:cubicBezTo>
                    <a:pt x="796643" y="769896"/>
                    <a:pt x="760976" y="805563"/>
                    <a:pt x="716979" y="805563"/>
                  </a:cubicBezTo>
                  <a:lnTo>
                    <a:pt x="79664" y="805563"/>
                  </a:lnTo>
                  <a:cubicBezTo>
                    <a:pt x="35667" y="805563"/>
                    <a:pt x="0" y="769896"/>
                    <a:pt x="0" y="725899"/>
                  </a:cubicBezTo>
                  <a:lnTo>
                    <a:pt x="0" y="79664"/>
                  </a:lnTo>
                  <a:close/>
                </a:path>
              </a:pathLst>
            </a:custGeom>
            <a:solidFill>
              <a:srgbClr val="1EC4A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433" tIns="61433" rIns="61433" bIns="61433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950" b="1" kern="1200" dirty="0"/>
                <a:t>FS 2. </a:t>
              </a:r>
              <a:r>
                <a:rPr lang="es-CR" sz="950" b="1" kern="1200" dirty="0" err="1"/>
                <a:t>Strenghtening</a:t>
              </a:r>
              <a:r>
                <a:rPr lang="es-CR" sz="950" b="1" kern="1200" dirty="0"/>
                <a:t> </a:t>
              </a:r>
              <a:r>
                <a:rPr lang="es-CR" sz="950" b="1" kern="1200" dirty="0" err="1"/>
                <a:t>finance</a:t>
              </a:r>
              <a:r>
                <a:rPr lang="es-CR" sz="950" b="1" kern="1200" dirty="0"/>
                <a:t> </a:t>
              </a:r>
              <a:r>
                <a:rPr lang="es-CR" sz="950" b="1" kern="1200" dirty="0" err="1"/>
                <a:t>mechanisms</a:t>
              </a:r>
              <a:r>
                <a:rPr lang="es-CR" sz="950" b="1" kern="1200" dirty="0"/>
                <a:t> </a:t>
              </a:r>
              <a:r>
                <a:rPr lang="es-CR" sz="950" b="1" kern="1200" dirty="0" err="1"/>
                <a:t>for</a:t>
              </a:r>
              <a:r>
                <a:rPr lang="es-CR" sz="950" b="1" kern="1200" dirty="0"/>
                <a:t> </a:t>
              </a:r>
              <a:r>
                <a:rPr lang="es-CR" sz="950" b="1" kern="1200" dirty="0" err="1"/>
                <a:t>climate</a:t>
              </a:r>
              <a:r>
                <a:rPr lang="es-CR" sz="950" b="1" kern="1200" dirty="0"/>
                <a:t> </a:t>
              </a:r>
              <a:r>
                <a:rPr lang="es-CR" sz="950" b="1" kern="1200" dirty="0" err="1"/>
                <a:t>change</a:t>
              </a:r>
              <a:r>
                <a:rPr lang="es-CR" sz="950" b="1" kern="1200" dirty="0"/>
                <a:t> and </a:t>
              </a:r>
              <a:r>
                <a:rPr lang="es-CR" sz="950" b="1" kern="1200" dirty="0" err="1"/>
                <a:t>biodiversity</a:t>
              </a:r>
              <a:endParaRPr lang="es-CR" sz="950" b="1" kern="1200" dirty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73CE3A4-517F-470A-99E5-B407E940882E}"/>
                </a:ext>
              </a:extLst>
            </p:cNvPr>
            <p:cNvSpPr/>
            <p:nvPr/>
          </p:nvSpPr>
          <p:spPr>
            <a:xfrm>
              <a:off x="2573781" y="5278847"/>
              <a:ext cx="796643" cy="805563"/>
            </a:xfrm>
            <a:custGeom>
              <a:avLst/>
              <a:gdLst>
                <a:gd name="connsiteX0" fmla="*/ 0 w 796643"/>
                <a:gd name="connsiteY0" fmla="*/ 79664 h 805563"/>
                <a:gd name="connsiteX1" fmla="*/ 79664 w 796643"/>
                <a:gd name="connsiteY1" fmla="*/ 0 h 805563"/>
                <a:gd name="connsiteX2" fmla="*/ 716979 w 796643"/>
                <a:gd name="connsiteY2" fmla="*/ 0 h 805563"/>
                <a:gd name="connsiteX3" fmla="*/ 796643 w 796643"/>
                <a:gd name="connsiteY3" fmla="*/ 79664 h 805563"/>
                <a:gd name="connsiteX4" fmla="*/ 796643 w 796643"/>
                <a:gd name="connsiteY4" fmla="*/ 725899 h 805563"/>
                <a:gd name="connsiteX5" fmla="*/ 716979 w 796643"/>
                <a:gd name="connsiteY5" fmla="*/ 805563 h 805563"/>
                <a:gd name="connsiteX6" fmla="*/ 79664 w 796643"/>
                <a:gd name="connsiteY6" fmla="*/ 805563 h 805563"/>
                <a:gd name="connsiteX7" fmla="*/ 0 w 796643"/>
                <a:gd name="connsiteY7" fmla="*/ 725899 h 805563"/>
                <a:gd name="connsiteX8" fmla="*/ 0 w 796643"/>
                <a:gd name="connsiteY8" fmla="*/ 79664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643" h="805563">
                  <a:moveTo>
                    <a:pt x="0" y="79664"/>
                  </a:moveTo>
                  <a:cubicBezTo>
                    <a:pt x="0" y="35667"/>
                    <a:pt x="35667" y="0"/>
                    <a:pt x="79664" y="0"/>
                  </a:cubicBezTo>
                  <a:lnTo>
                    <a:pt x="716979" y="0"/>
                  </a:lnTo>
                  <a:cubicBezTo>
                    <a:pt x="760976" y="0"/>
                    <a:pt x="796643" y="35667"/>
                    <a:pt x="796643" y="79664"/>
                  </a:cubicBezTo>
                  <a:lnTo>
                    <a:pt x="796643" y="725899"/>
                  </a:lnTo>
                  <a:cubicBezTo>
                    <a:pt x="796643" y="769896"/>
                    <a:pt x="760976" y="805563"/>
                    <a:pt x="716979" y="805563"/>
                  </a:cubicBezTo>
                  <a:lnTo>
                    <a:pt x="79664" y="805563"/>
                  </a:lnTo>
                  <a:cubicBezTo>
                    <a:pt x="35667" y="805563"/>
                    <a:pt x="0" y="769896"/>
                    <a:pt x="0" y="725899"/>
                  </a:cubicBezTo>
                  <a:lnTo>
                    <a:pt x="0" y="79664"/>
                  </a:lnTo>
                  <a:close/>
                </a:path>
              </a:pathLst>
            </a:custGeom>
            <a:solidFill>
              <a:srgbClr val="1DC1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3" tIns="53813" rIns="53813" bIns="53813" numCol="1" spcCol="1270" anchor="ctr" anchorCtr="0">
              <a:noAutofit/>
            </a:bodyPr>
            <a:lstStyle/>
            <a:p>
              <a:pPr marL="0" lvl="0" indent="0"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750" kern="1200" dirty="0" err="1">
                  <a:solidFill>
                    <a:schemeClr val="accent3">
                      <a:lumMod val="50000"/>
                    </a:schemeClr>
                  </a:solidFill>
                </a:rPr>
                <a:t>Sustainable</a:t>
              </a:r>
              <a:r>
                <a:rPr lang="es-CR" sz="750" kern="12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s-CR" sz="750" kern="1200" dirty="0" err="1">
                  <a:solidFill>
                    <a:schemeClr val="accent3">
                      <a:lumMod val="50000"/>
                    </a:schemeClr>
                  </a:solidFill>
                </a:rPr>
                <a:t>Fund</a:t>
              </a:r>
              <a:r>
                <a:rPr lang="es-CR" sz="750" kern="1200" dirty="0">
                  <a:solidFill>
                    <a:schemeClr val="accent3">
                      <a:lumMod val="50000"/>
                    </a:schemeClr>
                  </a:solidFill>
                </a:rPr>
                <a:t> (NAFIN)</a:t>
              </a: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0FD5D88E-1407-44A2-B25F-8C163BE2AB8A}"/>
                </a:ext>
              </a:extLst>
            </p:cNvPr>
            <p:cNvSpPr/>
            <p:nvPr/>
          </p:nvSpPr>
          <p:spPr>
            <a:xfrm>
              <a:off x="7691879" y="3221012"/>
              <a:ext cx="1545505" cy="904188"/>
            </a:xfrm>
            <a:custGeom>
              <a:avLst/>
              <a:gdLst>
                <a:gd name="connsiteX0" fmla="*/ 0 w 1778568"/>
                <a:gd name="connsiteY0" fmla="*/ 90419 h 904188"/>
                <a:gd name="connsiteX1" fmla="*/ 90419 w 1778568"/>
                <a:gd name="connsiteY1" fmla="*/ 0 h 904188"/>
                <a:gd name="connsiteX2" fmla="*/ 1688149 w 1778568"/>
                <a:gd name="connsiteY2" fmla="*/ 0 h 904188"/>
                <a:gd name="connsiteX3" fmla="*/ 1778568 w 1778568"/>
                <a:gd name="connsiteY3" fmla="*/ 90419 h 904188"/>
                <a:gd name="connsiteX4" fmla="*/ 1778568 w 1778568"/>
                <a:gd name="connsiteY4" fmla="*/ 813769 h 904188"/>
                <a:gd name="connsiteX5" fmla="*/ 1688149 w 1778568"/>
                <a:gd name="connsiteY5" fmla="*/ 904188 h 904188"/>
                <a:gd name="connsiteX6" fmla="*/ 90419 w 1778568"/>
                <a:gd name="connsiteY6" fmla="*/ 904188 h 904188"/>
                <a:gd name="connsiteX7" fmla="*/ 0 w 1778568"/>
                <a:gd name="connsiteY7" fmla="*/ 813769 h 904188"/>
                <a:gd name="connsiteX8" fmla="*/ 0 w 1778568"/>
                <a:gd name="connsiteY8" fmla="*/ 90419 h 90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568" h="904188">
                  <a:moveTo>
                    <a:pt x="0" y="90419"/>
                  </a:moveTo>
                  <a:cubicBezTo>
                    <a:pt x="0" y="40482"/>
                    <a:pt x="40482" y="0"/>
                    <a:pt x="90419" y="0"/>
                  </a:cubicBezTo>
                  <a:lnTo>
                    <a:pt x="1688149" y="0"/>
                  </a:lnTo>
                  <a:cubicBezTo>
                    <a:pt x="1738086" y="0"/>
                    <a:pt x="1778568" y="40482"/>
                    <a:pt x="1778568" y="90419"/>
                  </a:cubicBezTo>
                  <a:lnTo>
                    <a:pt x="1778568" y="813769"/>
                  </a:lnTo>
                  <a:cubicBezTo>
                    <a:pt x="1778568" y="863706"/>
                    <a:pt x="1738086" y="904188"/>
                    <a:pt x="1688149" y="904188"/>
                  </a:cubicBezTo>
                  <a:lnTo>
                    <a:pt x="90419" y="904188"/>
                  </a:lnTo>
                  <a:cubicBezTo>
                    <a:pt x="40482" y="904188"/>
                    <a:pt x="0" y="863706"/>
                    <a:pt x="0" y="813769"/>
                  </a:cubicBezTo>
                  <a:lnTo>
                    <a:pt x="0" y="904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83" tIns="64583" rIns="64583" bIns="64583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1200" b="1" kern="1200" dirty="0" err="1"/>
                <a:t>Strategic</a:t>
              </a:r>
              <a:r>
                <a:rPr lang="es-CR" sz="1200" b="1" kern="1200" dirty="0"/>
                <a:t> </a:t>
              </a:r>
              <a:r>
                <a:rPr lang="es-CR" sz="1200" b="1" kern="1200" dirty="0" err="1"/>
                <a:t>Result</a:t>
              </a:r>
              <a:r>
                <a:rPr lang="es-CR" sz="1200" b="1" kern="1200" dirty="0"/>
                <a:t> </a:t>
              </a:r>
              <a:r>
                <a:rPr lang="es-CR" sz="1200" b="1" dirty="0"/>
                <a:t>2. </a:t>
              </a:r>
              <a:r>
                <a:rPr lang="es-CR" sz="1200" b="1" dirty="0" err="1"/>
                <a:t>Private</a:t>
              </a:r>
              <a:r>
                <a:rPr lang="es-CR" sz="1200" b="1" dirty="0"/>
                <a:t> and social sector </a:t>
              </a:r>
              <a:r>
                <a:rPr lang="es-CR" sz="1200" b="1" dirty="0" err="1"/>
                <a:t>finance</a:t>
              </a:r>
              <a:r>
                <a:rPr lang="es-CR" sz="1200" b="1" dirty="0"/>
                <a:t> </a:t>
              </a:r>
              <a:r>
                <a:rPr lang="es-CR" sz="1200" b="1" dirty="0" err="1"/>
                <a:t>mechanisms</a:t>
              </a:r>
              <a:r>
                <a:rPr lang="es-CR" sz="1200" b="1" dirty="0"/>
                <a:t> </a:t>
              </a: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ABDA7118-5781-41E2-A1E9-F1D56B069C07}"/>
                </a:ext>
              </a:extLst>
            </p:cNvPr>
            <p:cNvSpPr/>
            <p:nvPr/>
          </p:nvSpPr>
          <p:spPr>
            <a:xfrm>
              <a:off x="3648669" y="4335609"/>
              <a:ext cx="1305970" cy="805563"/>
            </a:xfrm>
            <a:custGeom>
              <a:avLst/>
              <a:gdLst>
                <a:gd name="connsiteX0" fmla="*/ 0 w 584678"/>
                <a:gd name="connsiteY0" fmla="*/ 58468 h 805563"/>
                <a:gd name="connsiteX1" fmla="*/ 58468 w 584678"/>
                <a:gd name="connsiteY1" fmla="*/ 0 h 805563"/>
                <a:gd name="connsiteX2" fmla="*/ 526210 w 584678"/>
                <a:gd name="connsiteY2" fmla="*/ 0 h 805563"/>
                <a:gd name="connsiteX3" fmla="*/ 584678 w 584678"/>
                <a:gd name="connsiteY3" fmla="*/ 58468 h 805563"/>
                <a:gd name="connsiteX4" fmla="*/ 584678 w 584678"/>
                <a:gd name="connsiteY4" fmla="*/ 747095 h 805563"/>
                <a:gd name="connsiteX5" fmla="*/ 526210 w 584678"/>
                <a:gd name="connsiteY5" fmla="*/ 805563 h 805563"/>
                <a:gd name="connsiteX6" fmla="*/ 58468 w 584678"/>
                <a:gd name="connsiteY6" fmla="*/ 805563 h 805563"/>
                <a:gd name="connsiteX7" fmla="*/ 0 w 584678"/>
                <a:gd name="connsiteY7" fmla="*/ 747095 h 805563"/>
                <a:gd name="connsiteX8" fmla="*/ 0 w 584678"/>
                <a:gd name="connsiteY8" fmla="*/ 58468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678" h="805563">
                  <a:moveTo>
                    <a:pt x="0" y="58468"/>
                  </a:moveTo>
                  <a:cubicBezTo>
                    <a:pt x="0" y="26177"/>
                    <a:pt x="26177" y="0"/>
                    <a:pt x="58468" y="0"/>
                  </a:cubicBezTo>
                  <a:lnTo>
                    <a:pt x="526210" y="0"/>
                  </a:lnTo>
                  <a:cubicBezTo>
                    <a:pt x="558501" y="0"/>
                    <a:pt x="584678" y="26177"/>
                    <a:pt x="584678" y="58468"/>
                  </a:cubicBezTo>
                  <a:lnTo>
                    <a:pt x="584678" y="747095"/>
                  </a:lnTo>
                  <a:cubicBezTo>
                    <a:pt x="584678" y="779386"/>
                    <a:pt x="558501" y="805563"/>
                    <a:pt x="526210" y="805563"/>
                  </a:cubicBezTo>
                  <a:lnTo>
                    <a:pt x="58468" y="805563"/>
                  </a:lnTo>
                  <a:cubicBezTo>
                    <a:pt x="26177" y="805563"/>
                    <a:pt x="0" y="779386"/>
                    <a:pt x="0" y="747095"/>
                  </a:cubicBezTo>
                  <a:lnTo>
                    <a:pt x="0" y="58468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225" tIns="55225" rIns="55225" bIns="5522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b="1" kern="1200" dirty="0"/>
                <a:t>FS 3. </a:t>
              </a:r>
              <a:r>
                <a:rPr lang="es-CR" sz="1000" b="1" kern="1200" dirty="0" err="1"/>
                <a:t>Strenghtening</a:t>
              </a:r>
              <a:r>
                <a:rPr lang="es-CR" sz="1000" b="1" kern="1200" dirty="0"/>
                <a:t> </a:t>
              </a:r>
              <a:r>
                <a:rPr lang="es-CR" sz="1000" b="1" kern="1200" dirty="0" err="1"/>
                <a:t>of</a:t>
              </a:r>
              <a:r>
                <a:rPr lang="es-CR" sz="1000" b="1" kern="1200" dirty="0"/>
                <a:t> </a:t>
              </a:r>
              <a:r>
                <a:rPr lang="es-CR" sz="1000" b="1" kern="1200" dirty="0" err="1"/>
                <a:t>public</a:t>
              </a:r>
              <a:r>
                <a:rPr lang="es-CR" sz="1000" b="1" kern="1200" dirty="0"/>
                <a:t> and </a:t>
              </a:r>
              <a:r>
                <a:rPr lang="es-CR" sz="1000" b="1" kern="1200" dirty="0" err="1"/>
                <a:t>budgetary</a:t>
              </a:r>
              <a:r>
                <a:rPr lang="es-CR" sz="1000" b="1" kern="1200" dirty="0"/>
                <a:t> </a:t>
              </a:r>
              <a:r>
                <a:rPr lang="es-CR" sz="1000" b="1" kern="1200" dirty="0" err="1"/>
                <a:t>instruments</a:t>
              </a:r>
              <a:r>
                <a:rPr lang="es-CR" sz="1000" b="1" kern="1200" dirty="0"/>
                <a:t> </a:t>
              </a:r>
              <a:r>
                <a:rPr lang="es-CR" sz="1000" b="1" kern="1200" dirty="0" err="1"/>
                <a:t>for</a:t>
              </a:r>
              <a:r>
                <a:rPr lang="es-CR" sz="1000" b="1" kern="1200" dirty="0"/>
                <a:t> </a:t>
              </a:r>
              <a:r>
                <a:rPr lang="es-CR" sz="1000" b="1" kern="1200" dirty="0" err="1"/>
                <a:t>conservation</a:t>
              </a:r>
              <a:endParaRPr lang="es-CR" sz="1000" kern="1200" dirty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B5D4657-4C0B-4DB5-98B5-DB74BAB93A66}"/>
                </a:ext>
              </a:extLst>
            </p:cNvPr>
            <p:cNvSpPr/>
            <p:nvPr/>
          </p:nvSpPr>
          <p:spPr>
            <a:xfrm>
              <a:off x="4246373" y="5271668"/>
              <a:ext cx="708266" cy="936016"/>
            </a:xfrm>
            <a:custGeom>
              <a:avLst/>
              <a:gdLst>
                <a:gd name="connsiteX0" fmla="*/ 0 w 584678"/>
                <a:gd name="connsiteY0" fmla="*/ 58468 h 805563"/>
                <a:gd name="connsiteX1" fmla="*/ 58468 w 584678"/>
                <a:gd name="connsiteY1" fmla="*/ 0 h 805563"/>
                <a:gd name="connsiteX2" fmla="*/ 526210 w 584678"/>
                <a:gd name="connsiteY2" fmla="*/ 0 h 805563"/>
                <a:gd name="connsiteX3" fmla="*/ 584678 w 584678"/>
                <a:gd name="connsiteY3" fmla="*/ 58468 h 805563"/>
                <a:gd name="connsiteX4" fmla="*/ 584678 w 584678"/>
                <a:gd name="connsiteY4" fmla="*/ 747095 h 805563"/>
                <a:gd name="connsiteX5" fmla="*/ 526210 w 584678"/>
                <a:gd name="connsiteY5" fmla="*/ 805563 h 805563"/>
                <a:gd name="connsiteX6" fmla="*/ 58468 w 584678"/>
                <a:gd name="connsiteY6" fmla="*/ 805563 h 805563"/>
                <a:gd name="connsiteX7" fmla="*/ 0 w 584678"/>
                <a:gd name="connsiteY7" fmla="*/ 747095 h 805563"/>
                <a:gd name="connsiteX8" fmla="*/ 0 w 584678"/>
                <a:gd name="connsiteY8" fmla="*/ 58468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678" h="805563">
                  <a:moveTo>
                    <a:pt x="0" y="58468"/>
                  </a:moveTo>
                  <a:cubicBezTo>
                    <a:pt x="0" y="26177"/>
                    <a:pt x="26177" y="0"/>
                    <a:pt x="58468" y="0"/>
                  </a:cubicBezTo>
                  <a:lnTo>
                    <a:pt x="526210" y="0"/>
                  </a:lnTo>
                  <a:cubicBezTo>
                    <a:pt x="558501" y="0"/>
                    <a:pt x="584678" y="26177"/>
                    <a:pt x="584678" y="58468"/>
                  </a:cubicBezTo>
                  <a:lnTo>
                    <a:pt x="584678" y="747095"/>
                  </a:lnTo>
                  <a:cubicBezTo>
                    <a:pt x="584678" y="779386"/>
                    <a:pt x="558501" y="805563"/>
                    <a:pt x="526210" y="805563"/>
                  </a:cubicBezTo>
                  <a:lnTo>
                    <a:pt x="58468" y="805563"/>
                  </a:lnTo>
                  <a:cubicBezTo>
                    <a:pt x="26177" y="805563"/>
                    <a:pt x="0" y="779386"/>
                    <a:pt x="0" y="747095"/>
                  </a:cubicBezTo>
                  <a:lnTo>
                    <a:pt x="0" y="584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605" tIns="47605" rIns="47605" bIns="47605" numCol="1" spcCol="1270" anchor="ctr" anchorCtr="0">
              <a:noAutofit/>
            </a:bodyPr>
            <a:lstStyle/>
            <a:p>
              <a:pPr marL="0" lvl="0" indent="0"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750" kern="1200" dirty="0" err="1">
                  <a:solidFill>
                    <a:schemeClr val="accent3">
                      <a:lumMod val="50000"/>
                    </a:schemeClr>
                  </a:solidFill>
                </a:rPr>
                <a:t>Improvement</a:t>
              </a:r>
              <a:r>
                <a:rPr lang="es-CR" sz="750" kern="12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s-CR" sz="750" kern="1200" dirty="0" err="1">
                  <a:solidFill>
                    <a:schemeClr val="accent3">
                      <a:lumMod val="50000"/>
                    </a:schemeClr>
                  </a:solidFill>
                </a:rPr>
                <a:t>of</a:t>
              </a:r>
              <a:r>
                <a:rPr lang="es-CR" sz="750" kern="1200" dirty="0">
                  <a:solidFill>
                    <a:schemeClr val="accent3">
                      <a:lumMod val="50000"/>
                    </a:schemeClr>
                  </a:solidFill>
                </a:rPr>
                <a:t> administrative </a:t>
              </a:r>
              <a:r>
                <a:rPr lang="es-CR" sz="750" kern="1200" dirty="0" err="1">
                  <a:solidFill>
                    <a:schemeClr val="accent3">
                      <a:lumMod val="50000"/>
                    </a:schemeClr>
                  </a:solidFill>
                </a:rPr>
                <a:t>efficiency</a:t>
              </a:r>
              <a:r>
                <a:rPr lang="es-CR" sz="750" kern="1200" dirty="0">
                  <a:solidFill>
                    <a:schemeClr val="accent3">
                      <a:lumMod val="50000"/>
                    </a:schemeClr>
                  </a:solidFill>
                </a:rPr>
                <a:t> and </a:t>
              </a:r>
              <a:r>
                <a:rPr lang="es-CR" sz="750" kern="1200" dirty="0" err="1">
                  <a:solidFill>
                    <a:schemeClr val="accent3">
                      <a:lumMod val="50000"/>
                    </a:schemeClr>
                  </a:solidFill>
                </a:rPr>
                <a:t>return</a:t>
              </a:r>
              <a:r>
                <a:rPr lang="es-CR" sz="750" kern="12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s-CR" sz="750" kern="1200" dirty="0" err="1">
                  <a:solidFill>
                    <a:schemeClr val="accent3">
                      <a:lumMod val="50000"/>
                    </a:schemeClr>
                  </a:solidFill>
                </a:rPr>
                <a:t>of</a:t>
              </a:r>
              <a:r>
                <a:rPr lang="es-CR" sz="750" kern="12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s-CR" sz="750" kern="1200" dirty="0" err="1">
                  <a:solidFill>
                    <a:schemeClr val="accent3">
                      <a:lumMod val="50000"/>
                    </a:schemeClr>
                  </a:solidFill>
                </a:rPr>
                <a:t>protected</a:t>
              </a:r>
              <a:r>
                <a:rPr lang="es-CR" sz="750" kern="12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s-CR" sz="750" kern="1200" dirty="0" err="1">
                  <a:solidFill>
                    <a:schemeClr val="accent3">
                      <a:lumMod val="50000"/>
                    </a:schemeClr>
                  </a:solidFill>
                </a:rPr>
                <a:t>areas</a:t>
              </a:r>
              <a:r>
                <a:rPr lang="es-CR" sz="750" kern="12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s-CR" sz="750" kern="1200" dirty="0" err="1">
                  <a:solidFill>
                    <a:schemeClr val="accent3">
                      <a:lumMod val="50000"/>
                    </a:schemeClr>
                  </a:solidFill>
                </a:rPr>
                <a:t>tariffs</a:t>
              </a:r>
              <a:r>
                <a:rPr lang="es-CR" sz="750" kern="1200" dirty="0">
                  <a:solidFill>
                    <a:schemeClr val="accent3">
                      <a:lumMod val="50000"/>
                    </a:schemeClr>
                  </a:solidFill>
                </a:rPr>
                <a:t>   CONANP</a:t>
              </a: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8F2C38D7-BBAD-4B6B-905C-112A50477521}"/>
                </a:ext>
              </a:extLst>
            </p:cNvPr>
            <p:cNvSpPr/>
            <p:nvPr/>
          </p:nvSpPr>
          <p:spPr>
            <a:xfrm>
              <a:off x="8001580" y="4264532"/>
              <a:ext cx="1078990" cy="805563"/>
            </a:xfrm>
            <a:custGeom>
              <a:avLst/>
              <a:gdLst>
                <a:gd name="connsiteX0" fmla="*/ 0 w 1181623"/>
                <a:gd name="connsiteY0" fmla="*/ 80556 h 805563"/>
                <a:gd name="connsiteX1" fmla="*/ 80556 w 1181623"/>
                <a:gd name="connsiteY1" fmla="*/ 0 h 805563"/>
                <a:gd name="connsiteX2" fmla="*/ 1101067 w 1181623"/>
                <a:gd name="connsiteY2" fmla="*/ 0 h 805563"/>
                <a:gd name="connsiteX3" fmla="*/ 1181623 w 1181623"/>
                <a:gd name="connsiteY3" fmla="*/ 80556 h 805563"/>
                <a:gd name="connsiteX4" fmla="*/ 1181623 w 1181623"/>
                <a:gd name="connsiteY4" fmla="*/ 725007 h 805563"/>
                <a:gd name="connsiteX5" fmla="*/ 1101067 w 1181623"/>
                <a:gd name="connsiteY5" fmla="*/ 805563 h 805563"/>
                <a:gd name="connsiteX6" fmla="*/ 80556 w 1181623"/>
                <a:gd name="connsiteY6" fmla="*/ 805563 h 805563"/>
                <a:gd name="connsiteX7" fmla="*/ 0 w 1181623"/>
                <a:gd name="connsiteY7" fmla="*/ 725007 h 805563"/>
                <a:gd name="connsiteX8" fmla="*/ 0 w 1181623"/>
                <a:gd name="connsiteY8" fmla="*/ 80556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1623" h="805563">
                  <a:moveTo>
                    <a:pt x="0" y="80556"/>
                  </a:moveTo>
                  <a:cubicBezTo>
                    <a:pt x="0" y="36066"/>
                    <a:pt x="36066" y="0"/>
                    <a:pt x="80556" y="0"/>
                  </a:cubicBezTo>
                  <a:lnTo>
                    <a:pt x="1101067" y="0"/>
                  </a:lnTo>
                  <a:cubicBezTo>
                    <a:pt x="1145557" y="0"/>
                    <a:pt x="1181623" y="36066"/>
                    <a:pt x="1181623" y="80556"/>
                  </a:cubicBezTo>
                  <a:lnTo>
                    <a:pt x="1181623" y="725007"/>
                  </a:lnTo>
                  <a:cubicBezTo>
                    <a:pt x="1181623" y="769497"/>
                    <a:pt x="1145557" y="805563"/>
                    <a:pt x="1101067" y="805563"/>
                  </a:cubicBezTo>
                  <a:lnTo>
                    <a:pt x="80556" y="805563"/>
                  </a:lnTo>
                  <a:cubicBezTo>
                    <a:pt x="36066" y="805563"/>
                    <a:pt x="0" y="769497"/>
                    <a:pt x="0" y="725007"/>
                  </a:cubicBezTo>
                  <a:lnTo>
                    <a:pt x="0" y="8055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694" tIns="61694" rIns="61694" bIns="6169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b="1" kern="1200" dirty="0"/>
                <a:t>FS 5. </a:t>
              </a:r>
              <a:r>
                <a:rPr lang="es-CR" sz="1000" b="1" kern="1200" dirty="0" err="1"/>
                <a:t>Bioeconomy</a:t>
              </a:r>
              <a:endParaRPr lang="es-CR" sz="1000" b="1" kern="1200" dirty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F035A690-6E5C-43B1-8735-05E3BBDD31C9}"/>
                </a:ext>
              </a:extLst>
            </p:cNvPr>
            <p:cNvSpPr/>
            <p:nvPr/>
          </p:nvSpPr>
          <p:spPr>
            <a:xfrm>
              <a:off x="7996571" y="5228387"/>
              <a:ext cx="593156" cy="805563"/>
            </a:xfrm>
            <a:custGeom>
              <a:avLst/>
              <a:gdLst>
                <a:gd name="connsiteX0" fmla="*/ 0 w 584678"/>
                <a:gd name="connsiteY0" fmla="*/ 58468 h 805563"/>
                <a:gd name="connsiteX1" fmla="*/ 58468 w 584678"/>
                <a:gd name="connsiteY1" fmla="*/ 0 h 805563"/>
                <a:gd name="connsiteX2" fmla="*/ 526210 w 584678"/>
                <a:gd name="connsiteY2" fmla="*/ 0 h 805563"/>
                <a:gd name="connsiteX3" fmla="*/ 584678 w 584678"/>
                <a:gd name="connsiteY3" fmla="*/ 58468 h 805563"/>
                <a:gd name="connsiteX4" fmla="*/ 584678 w 584678"/>
                <a:gd name="connsiteY4" fmla="*/ 747095 h 805563"/>
                <a:gd name="connsiteX5" fmla="*/ 526210 w 584678"/>
                <a:gd name="connsiteY5" fmla="*/ 805563 h 805563"/>
                <a:gd name="connsiteX6" fmla="*/ 58468 w 584678"/>
                <a:gd name="connsiteY6" fmla="*/ 805563 h 805563"/>
                <a:gd name="connsiteX7" fmla="*/ 0 w 584678"/>
                <a:gd name="connsiteY7" fmla="*/ 747095 h 805563"/>
                <a:gd name="connsiteX8" fmla="*/ 0 w 584678"/>
                <a:gd name="connsiteY8" fmla="*/ 58468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678" h="805563">
                  <a:moveTo>
                    <a:pt x="0" y="58468"/>
                  </a:moveTo>
                  <a:cubicBezTo>
                    <a:pt x="0" y="26177"/>
                    <a:pt x="26177" y="0"/>
                    <a:pt x="58468" y="0"/>
                  </a:cubicBezTo>
                  <a:lnTo>
                    <a:pt x="526210" y="0"/>
                  </a:lnTo>
                  <a:cubicBezTo>
                    <a:pt x="558501" y="0"/>
                    <a:pt x="584678" y="26177"/>
                    <a:pt x="584678" y="58468"/>
                  </a:cubicBezTo>
                  <a:lnTo>
                    <a:pt x="584678" y="747095"/>
                  </a:lnTo>
                  <a:cubicBezTo>
                    <a:pt x="584678" y="779386"/>
                    <a:pt x="558501" y="805563"/>
                    <a:pt x="526210" y="805563"/>
                  </a:cubicBezTo>
                  <a:lnTo>
                    <a:pt x="58468" y="805563"/>
                  </a:lnTo>
                  <a:cubicBezTo>
                    <a:pt x="26177" y="805563"/>
                    <a:pt x="0" y="779386"/>
                    <a:pt x="0" y="747095"/>
                  </a:cubicBezTo>
                  <a:lnTo>
                    <a:pt x="0" y="5846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605" tIns="47605" rIns="47605" bIns="47605" numCol="1" spcCol="1270" anchor="ctr" anchorCtr="0">
              <a:noAutofit/>
            </a:bodyPr>
            <a:lstStyle/>
            <a:p>
              <a:pPr marL="0" lvl="0" indent="0"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750" kern="1200" dirty="0" err="1">
                  <a:solidFill>
                    <a:schemeClr val="accent4">
                      <a:lumMod val="50000"/>
                    </a:schemeClr>
                  </a:solidFill>
                </a:rPr>
                <a:t>Bioeconomy</a:t>
              </a:r>
              <a:r>
                <a:rPr lang="es-CR" sz="750" kern="12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CR" sz="750" kern="1200" dirty="0" err="1">
                  <a:solidFill>
                    <a:schemeClr val="accent4">
                      <a:lumMod val="50000"/>
                    </a:schemeClr>
                  </a:solidFill>
                </a:rPr>
                <a:t>Acceleration</a:t>
              </a:r>
              <a:r>
                <a:rPr lang="es-CR" sz="750" kern="120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CR" sz="750" kern="1200" dirty="0" err="1">
                  <a:solidFill>
                    <a:schemeClr val="accent4">
                      <a:lumMod val="50000"/>
                    </a:schemeClr>
                  </a:solidFill>
                </a:rPr>
                <a:t>Fund</a:t>
              </a:r>
              <a:endParaRPr lang="es-CR" sz="750" kern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120D975F-210A-45FF-804F-D8D96EC67463}"/>
                </a:ext>
              </a:extLst>
            </p:cNvPr>
            <p:cNvSpPr/>
            <p:nvPr/>
          </p:nvSpPr>
          <p:spPr>
            <a:xfrm>
              <a:off x="3601829" y="5278846"/>
              <a:ext cx="613377" cy="805563"/>
            </a:xfrm>
            <a:custGeom>
              <a:avLst/>
              <a:gdLst>
                <a:gd name="connsiteX0" fmla="*/ 0 w 584678"/>
                <a:gd name="connsiteY0" fmla="*/ 58468 h 805563"/>
                <a:gd name="connsiteX1" fmla="*/ 58468 w 584678"/>
                <a:gd name="connsiteY1" fmla="*/ 0 h 805563"/>
                <a:gd name="connsiteX2" fmla="*/ 526210 w 584678"/>
                <a:gd name="connsiteY2" fmla="*/ 0 h 805563"/>
                <a:gd name="connsiteX3" fmla="*/ 584678 w 584678"/>
                <a:gd name="connsiteY3" fmla="*/ 58468 h 805563"/>
                <a:gd name="connsiteX4" fmla="*/ 584678 w 584678"/>
                <a:gd name="connsiteY4" fmla="*/ 747095 h 805563"/>
                <a:gd name="connsiteX5" fmla="*/ 526210 w 584678"/>
                <a:gd name="connsiteY5" fmla="*/ 805563 h 805563"/>
                <a:gd name="connsiteX6" fmla="*/ 58468 w 584678"/>
                <a:gd name="connsiteY6" fmla="*/ 805563 h 805563"/>
                <a:gd name="connsiteX7" fmla="*/ 0 w 584678"/>
                <a:gd name="connsiteY7" fmla="*/ 747095 h 805563"/>
                <a:gd name="connsiteX8" fmla="*/ 0 w 584678"/>
                <a:gd name="connsiteY8" fmla="*/ 58468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678" h="805563">
                  <a:moveTo>
                    <a:pt x="0" y="58468"/>
                  </a:moveTo>
                  <a:cubicBezTo>
                    <a:pt x="0" y="26177"/>
                    <a:pt x="26177" y="0"/>
                    <a:pt x="58468" y="0"/>
                  </a:cubicBezTo>
                  <a:lnTo>
                    <a:pt x="526210" y="0"/>
                  </a:lnTo>
                  <a:cubicBezTo>
                    <a:pt x="558501" y="0"/>
                    <a:pt x="584678" y="26177"/>
                    <a:pt x="584678" y="58468"/>
                  </a:cubicBezTo>
                  <a:lnTo>
                    <a:pt x="584678" y="747095"/>
                  </a:lnTo>
                  <a:cubicBezTo>
                    <a:pt x="584678" y="779386"/>
                    <a:pt x="558501" y="805563"/>
                    <a:pt x="526210" y="805563"/>
                  </a:cubicBezTo>
                  <a:lnTo>
                    <a:pt x="58468" y="805563"/>
                  </a:lnTo>
                  <a:cubicBezTo>
                    <a:pt x="26177" y="805563"/>
                    <a:pt x="0" y="779386"/>
                    <a:pt x="0" y="747095"/>
                  </a:cubicBezTo>
                  <a:lnTo>
                    <a:pt x="0" y="584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605" tIns="47605" rIns="47605" bIns="47605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750" dirty="0">
                  <a:solidFill>
                    <a:schemeClr val="accent3">
                      <a:lumMod val="50000"/>
                    </a:schemeClr>
                  </a:solidFill>
                </a:rPr>
                <a:t>PES </a:t>
              </a:r>
              <a:r>
                <a:rPr lang="es-CR" sz="750" dirty="0" err="1">
                  <a:solidFill>
                    <a:schemeClr val="accent3">
                      <a:lumMod val="50000"/>
                    </a:schemeClr>
                  </a:solidFill>
                </a:rPr>
                <a:t>Matching</a:t>
              </a:r>
              <a:r>
                <a:rPr lang="es-CR" sz="75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s-CR" sz="750" dirty="0" err="1">
                  <a:solidFill>
                    <a:schemeClr val="accent3">
                      <a:lumMod val="50000"/>
                    </a:schemeClr>
                  </a:solidFill>
                </a:rPr>
                <a:t>funds</a:t>
              </a:r>
              <a:endParaRPr lang="es-CR" sz="75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AD37FFAE-A937-4216-8E03-AC66DC830959}"/>
                </a:ext>
              </a:extLst>
            </p:cNvPr>
            <p:cNvSpPr/>
            <p:nvPr/>
          </p:nvSpPr>
          <p:spPr>
            <a:xfrm>
              <a:off x="9382867" y="3212780"/>
              <a:ext cx="1199434" cy="904188"/>
            </a:xfrm>
            <a:custGeom>
              <a:avLst/>
              <a:gdLst>
                <a:gd name="connsiteX0" fmla="*/ 0 w 4834552"/>
                <a:gd name="connsiteY0" fmla="*/ 90419 h 904188"/>
                <a:gd name="connsiteX1" fmla="*/ 90419 w 4834552"/>
                <a:gd name="connsiteY1" fmla="*/ 0 h 904188"/>
                <a:gd name="connsiteX2" fmla="*/ 4744133 w 4834552"/>
                <a:gd name="connsiteY2" fmla="*/ 0 h 904188"/>
                <a:gd name="connsiteX3" fmla="*/ 4834552 w 4834552"/>
                <a:gd name="connsiteY3" fmla="*/ 90419 h 904188"/>
                <a:gd name="connsiteX4" fmla="*/ 4834552 w 4834552"/>
                <a:gd name="connsiteY4" fmla="*/ 813769 h 904188"/>
                <a:gd name="connsiteX5" fmla="*/ 4744133 w 4834552"/>
                <a:gd name="connsiteY5" fmla="*/ 904188 h 904188"/>
                <a:gd name="connsiteX6" fmla="*/ 90419 w 4834552"/>
                <a:gd name="connsiteY6" fmla="*/ 904188 h 904188"/>
                <a:gd name="connsiteX7" fmla="*/ 0 w 4834552"/>
                <a:gd name="connsiteY7" fmla="*/ 813769 h 904188"/>
                <a:gd name="connsiteX8" fmla="*/ 0 w 4834552"/>
                <a:gd name="connsiteY8" fmla="*/ 90419 h 90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4552" h="904188">
                  <a:moveTo>
                    <a:pt x="0" y="90419"/>
                  </a:moveTo>
                  <a:cubicBezTo>
                    <a:pt x="0" y="40482"/>
                    <a:pt x="40482" y="0"/>
                    <a:pt x="90419" y="0"/>
                  </a:cubicBezTo>
                  <a:lnTo>
                    <a:pt x="4744133" y="0"/>
                  </a:lnTo>
                  <a:cubicBezTo>
                    <a:pt x="4794070" y="0"/>
                    <a:pt x="4834552" y="40482"/>
                    <a:pt x="4834552" y="90419"/>
                  </a:cubicBezTo>
                  <a:lnTo>
                    <a:pt x="4834552" y="813769"/>
                  </a:lnTo>
                  <a:cubicBezTo>
                    <a:pt x="4834552" y="863706"/>
                    <a:pt x="4794070" y="904188"/>
                    <a:pt x="4744133" y="904188"/>
                  </a:cubicBezTo>
                  <a:lnTo>
                    <a:pt x="90419" y="904188"/>
                  </a:lnTo>
                  <a:cubicBezTo>
                    <a:pt x="40482" y="904188"/>
                    <a:pt x="0" y="863706"/>
                    <a:pt x="0" y="813769"/>
                  </a:cubicBezTo>
                  <a:lnTo>
                    <a:pt x="0" y="904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83" tIns="64583" rIns="64583" bIns="64583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1200" b="1" kern="1200" dirty="0" err="1"/>
                <a:t>Strategic</a:t>
              </a:r>
              <a:r>
                <a:rPr lang="es-CR" sz="1200" b="1" kern="1200" dirty="0"/>
                <a:t> </a:t>
              </a:r>
              <a:r>
                <a:rPr lang="es-CR" sz="1200" b="1" kern="1200" dirty="0" err="1"/>
                <a:t>Result</a:t>
              </a:r>
              <a:r>
                <a:rPr lang="es-CR" sz="1200" b="1" kern="1200" dirty="0"/>
                <a:t>  </a:t>
              </a:r>
              <a:r>
                <a:rPr lang="es-CR" sz="1200" b="1" dirty="0"/>
                <a:t>3. </a:t>
              </a:r>
              <a:r>
                <a:rPr lang="es-CR" sz="1200" b="1" dirty="0" err="1"/>
                <a:t>Finance</a:t>
              </a:r>
              <a:r>
                <a:rPr lang="es-CR" sz="1200" b="1" dirty="0"/>
                <a:t> sector </a:t>
              </a:r>
              <a:r>
                <a:rPr lang="es-CR" sz="1200" b="1" dirty="0" err="1"/>
                <a:t>mechanisms</a:t>
              </a:r>
              <a:endParaRPr lang="es-CR" sz="1200" b="1" dirty="0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4A1C910D-F74E-4078-B796-F76EF09FA15E}"/>
                </a:ext>
              </a:extLst>
            </p:cNvPr>
            <p:cNvSpPr/>
            <p:nvPr/>
          </p:nvSpPr>
          <p:spPr>
            <a:xfrm>
              <a:off x="9382867" y="4245032"/>
              <a:ext cx="1173078" cy="805563"/>
            </a:xfrm>
            <a:custGeom>
              <a:avLst/>
              <a:gdLst>
                <a:gd name="connsiteX0" fmla="*/ 0 w 1750980"/>
                <a:gd name="connsiteY0" fmla="*/ 80556 h 805563"/>
                <a:gd name="connsiteX1" fmla="*/ 80556 w 1750980"/>
                <a:gd name="connsiteY1" fmla="*/ 0 h 805563"/>
                <a:gd name="connsiteX2" fmla="*/ 1670424 w 1750980"/>
                <a:gd name="connsiteY2" fmla="*/ 0 h 805563"/>
                <a:gd name="connsiteX3" fmla="*/ 1750980 w 1750980"/>
                <a:gd name="connsiteY3" fmla="*/ 80556 h 805563"/>
                <a:gd name="connsiteX4" fmla="*/ 1750980 w 1750980"/>
                <a:gd name="connsiteY4" fmla="*/ 725007 h 805563"/>
                <a:gd name="connsiteX5" fmla="*/ 1670424 w 1750980"/>
                <a:gd name="connsiteY5" fmla="*/ 805563 h 805563"/>
                <a:gd name="connsiteX6" fmla="*/ 80556 w 1750980"/>
                <a:gd name="connsiteY6" fmla="*/ 805563 h 805563"/>
                <a:gd name="connsiteX7" fmla="*/ 0 w 1750980"/>
                <a:gd name="connsiteY7" fmla="*/ 725007 h 805563"/>
                <a:gd name="connsiteX8" fmla="*/ 0 w 1750980"/>
                <a:gd name="connsiteY8" fmla="*/ 80556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0980" h="805563">
                  <a:moveTo>
                    <a:pt x="0" y="80556"/>
                  </a:moveTo>
                  <a:cubicBezTo>
                    <a:pt x="0" y="36066"/>
                    <a:pt x="36066" y="0"/>
                    <a:pt x="80556" y="0"/>
                  </a:cubicBezTo>
                  <a:lnTo>
                    <a:pt x="1670424" y="0"/>
                  </a:lnTo>
                  <a:cubicBezTo>
                    <a:pt x="1714914" y="0"/>
                    <a:pt x="1750980" y="36066"/>
                    <a:pt x="1750980" y="80556"/>
                  </a:cubicBezTo>
                  <a:lnTo>
                    <a:pt x="1750980" y="725007"/>
                  </a:lnTo>
                  <a:cubicBezTo>
                    <a:pt x="1750980" y="769497"/>
                    <a:pt x="1714914" y="805563"/>
                    <a:pt x="1670424" y="805563"/>
                  </a:cubicBezTo>
                  <a:lnTo>
                    <a:pt x="80556" y="805563"/>
                  </a:lnTo>
                  <a:cubicBezTo>
                    <a:pt x="36066" y="805563"/>
                    <a:pt x="0" y="769497"/>
                    <a:pt x="0" y="725007"/>
                  </a:cubicBezTo>
                  <a:lnTo>
                    <a:pt x="0" y="80556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694" tIns="61694" rIns="61694" bIns="6169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b="1" u="none" kern="1200" dirty="0"/>
                <a:t>FS 6. </a:t>
              </a:r>
              <a:r>
                <a:rPr lang="es-CR" sz="1000" b="1" kern="1200" dirty="0" err="1"/>
                <a:t>Greening</a:t>
              </a:r>
              <a:r>
                <a:rPr lang="es-CR" sz="1000" b="1" kern="1200" dirty="0"/>
                <a:t> </a:t>
              </a:r>
              <a:r>
                <a:rPr lang="es-CR" sz="1000" b="1" kern="1200" dirty="0" err="1"/>
                <a:t>the</a:t>
              </a:r>
              <a:r>
                <a:rPr lang="es-CR" sz="1000" b="1" kern="1200" dirty="0"/>
                <a:t> </a:t>
              </a:r>
              <a:r>
                <a:rPr lang="es-CR" sz="1000" b="1" kern="1200" dirty="0" err="1"/>
                <a:t>national</a:t>
              </a:r>
              <a:r>
                <a:rPr lang="es-CR" sz="1000" b="1" kern="1200" dirty="0"/>
                <a:t> </a:t>
              </a:r>
              <a:r>
                <a:rPr lang="es-CR" sz="1000" b="1" kern="1200" dirty="0" err="1"/>
                <a:t>development</a:t>
              </a:r>
              <a:r>
                <a:rPr lang="es-CR" sz="1000" b="1" kern="1200" dirty="0"/>
                <a:t> and comercial </a:t>
              </a:r>
              <a:r>
                <a:rPr lang="es-CR" sz="1000" b="1" kern="1200" dirty="0" err="1"/>
                <a:t>banking</a:t>
              </a:r>
              <a:endParaRPr lang="es-CR" sz="1000" b="1" kern="1200" dirty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4E2124A7-B9E4-43AC-A7C2-16B5631C9E6E}"/>
                </a:ext>
              </a:extLst>
            </p:cNvPr>
            <p:cNvSpPr/>
            <p:nvPr/>
          </p:nvSpPr>
          <p:spPr>
            <a:xfrm>
              <a:off x="9433813" y="5199461"/>
              <a:ext cx="581395" cy="1185419"/>
            </a:xfrm>
            <a:custGeom>
              <a:avLst/>
              <a:gdLst>
                <a:gd name="connsiteX0" fmla="*/ 0 w 575609"/>
                <a:gd name="connsiteY0" fmla="*/ 57561 h 805563"/>
                <a:gd name="connsiteX1" fmla="*/ 57561 w 575609"/>
                <a:gd name="connsiteY1" fmla="*/ 0 h 805563"/>
                <a:gd name="connsiteX2" fmla="*/ 518048 w 575609"/>
                <a:gd name="connsiteY2" fmla="*/ 0 h 805563"/>
                <a:gd name="connsiteX3" fmla="*/ 575609 w 575609"/>
                <a:gd name="connsiteY3" fmla="*/ 57561 h 805563"/>
                <a:gd name="connsiteX4" fmla="*/ 575609 w 575609"/>
                <a:gd name="connsiteY4" fmla="*/ 748002 h 805563"/>
                <a:gd name="connsiteX5" fmla="*/ 518048 w 575609"/>
                <a:gd name="connsiteY5" fmla="*/ 805563 h 805563"/>
                <a:gd name="connsiteX6" fmla="*/ 57561 w 575609"/>
                <a:gd name="connsiteY6" fmla="*/ 805563 h 805563"/>
                <a:gd name="connsiteX7" fmla="*/ 0 w 575609"/>
                <a:gd name="connsiteY7" fmla="*/ 748002 h 805563"/>
                <a:gd name="connsiteX8" fmla="*/ 0 w 575609"/>
                <a:gd name="connsiteY8" fmla="*/ 57561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609" h="805563">
                  <a:moveTo>
                    <a:pt x="0" y="57561"/>
                  </a:moveTo>
                  <a:cubicBezTo>
                    <a:pt x="0" y="25771"/>
                    <a:pt x="25771" y="0"/>
                    <a:pt x="57561" y="0"/>
                  </a:cubicBezTo>
                  <a:lnTo>
                    <a:pt x="518048" y="0"/>
                  </a:lnTo>
                  <a:cubicBezTo>
                    <a:pt x="549838" y="0"/>
                    <a:pt x="575609" y="25771"/>
                    <a:pt x="575609" y="57561"/>
                  </a:cubicBezTo>
                  <a:lnTo>
                    <a:pt x="575609" y="748002"/>
                  </a:lnTo>
                  <a:cubicBezTo>
                    <a:pt x="575609" y="779792"/>
                    <a:pt x="549838" y="805563"/>
                    <a:pt x="518048" y="805563"/>
                  </a:cubicBezTo>
                  <a:lnTo>
                    <a:pt x="57561" y="805563"/>
                  </a:lnTo>
                  <a:cubicBezTo>
                    <a:pt x="25771" y="805563"/>
                    <a:pt x="0" y="779792"/>
                    <a:pt x="0" y="748002"/>
                  </a:cubicBezTo>
                  <a:lnTo>
                    <a:pt x="0" y="5756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339" tIns="47339" rIns="47339" bIns="47339" numCol="1" spcCol="1270" anchor="ctr" anchorCtr="0">
              <a:noAutofit/>
            </a:bodyPr>
            <a:lstStyle/>
            <a:p>
              <a:pPr marL="0" lvl="0" indent="0"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700" dirty="0">
                  <a:solidFill>
                    <a:schemeClr val="accent6">
                      <a:lumMod val="50000"/>
                    </a:schemeClr>
                  </a:solidFill>
                </a:rPr>
                <a:t>National Banking and Securities Commission (</a:t>
              </a:r>
              <a:r>
                <a:rPr lang="es-CR" sz="700" dirty="0">
                  <a:solidFill>
                    <a:schemeClr val="accent6">
                      <a:lumMod val="50000"/>
                    </a:schemeClr>
                  </a:solidFill>
                </a:rPr>
                <a:t>CNBV),</a:t>
              </a:r>
              <a:r>
                <a:rPr lang="es-CR" sz="700" dirty="0" err="1">
                  <a:solidFill>
                    <a:schemeClr val="accent6">
                      <a:lumMod val="50000"/>
                    </a:schemeClr>
                  </a:solidFill>
                </a:rPr>
                <a:t>criteria</a:t>
              </a:r>
              <a:r>
                <a:rPr lang="es-CR" sz="7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es-CR" sz="700" dirty="0" err="1">
                  <a:solidFill>
                    <a:schemeClr val="accent6">
                      <a:lumMod val="50000"/>
                    </a:schemeClr>
                  </a:solidFill>
                </a:rPr>
                <a:t>taxonomy</a:t>
              </a:r>
              <a:r>
                <a:rPr lang="es-CR" sz="700" dirty="0">
                  <a:solidFill>
                    <a:schemeClr val="accent6">
                      <a:lumMod val="50000"/>
                    </a:schemeClr>
                  </a:solidFill>
                </a:rPr>
                <a:t> and </a:t>
              </a:r>
              <a:r>
                <a:rPr lang="es-CR" sz="700" dirty="0" err="1">
                  <a:solidFill>
                    <a:schemeClr val="accent6">
                      <a:lumMod val="50000"/>
                    </a:schemeClr>
                  </a:solidFill>
                </a:rPr>
                <a:t>risks</a:t>
              </a:r>
              <a:r>
                <a:rPr lang="es-CR" sz="700" dirty="0">
                  <a:solidFill>
                    <a:schemeClr val="accent6">
                      <a:lumMod val="50000"/>
                    </a:schemeClr>
                  </a:solidFill>
                </a:rPr>
                <a:t>; TNFD</a:t>
              </a: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86B24E95-22D0-41BE-A6C6-91E702A1AC28}"/>
                </a:ext>
              </a:extLst>
            </p:cNvPr>
            <p:cNvSpPr/>
            <p:nvPr/>
          </p:nvSpPr>
          <p:spPr>
            <a:xfrm>
              <a:off x="10063336" y="5192971"/>
              <a:ext cx="490089" cy="1191909"/>
            </a:xfrm>
            <a:custGeom>
              <a:avLst/>
              <a:gdLst>
                <a:gd name="connsiteX0" fmla="*/ 0 w 575609"/>
                <a:gd name="connsiteY0" fmla="*/ 57561 h 805563"/>
                <a:gd name="connsiteX1" fmla="*/ 57561 w 575609"/>
                <a:gd name="connsiteY1" fmla="*/ 0 h 805563"/>
                <a:gd name="connsiteX2" fmla="*/ 518048 w 575609"/>
                <a:gd name="connsiteY2" fmla="*/ 0 h 805563"/>
                <a:gd name="connsiteX3" fmla="*/ 575609 w 575609"/>
                <a:gd name="connsiteY3" fmla="*/ 57561 h 805563"/>
                <a:gd name="connsiteX4" fmla="*/ 575609 w 575609"/>
                <a:gd name="connsiteY4" fmla="*/ 748002 h 805563"/>
                <a:gd name="connsiteX5" fmla="*/ 518048 w 575609"/>
                <a:gd name="connsiteY5" fmla="*/ 805563 h 805563"/>
                <a:gd name="connsiteX6" fmla="*/ 57561 w 575609"/>
                <a:gd name="connsiteY6" fmla="*/ 805563 h 805563"/>
                <a:gd name="connsiteX7" fmla="*/ 0 w 575609"/>
                <a:gd name="connsiteY7" fmla="*/ 748002 h 805563"/>
                <a:gd name="connsiteX8" fmla="*/ 0 w 575609"/>
                <a:gd name="connsiteY8" fmla="*/ 57561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609" h="805563">
                  <a:moveTo>
                    <a:pt x="0" y="57561"/>
                  </a:moveTo>
                  <a:cubicBezTo>
                    <a:pt x="0" y="25771"/>
                    <a:pt x="25771" y="0"/>
                    <a:pt x="57561" y="0"/>
                  </a:cubicBezTo>
                  <a:lnTo>
                    <a:pt x="518048" y="0"/>
                  </a:lnTo>
                  <a:cubicBezTo>
                    <a:pt x="549838" y="0"/>
                    <a:pt x="575609" y="25771"/>
                    <a:pt x="575609" y="57561"/>
                  </a:cubicBezTo>
                  <a:lnTo>
                    <a:pt x="575609" y="748002"/>
                  </a:lnTo>
                  <a:cubicBezTo>
                    <a:pt x="575609" y="779792"/>
                    <a:pt x="549838" y="805563"/>
                    <a:pt x="518048" y="805563"/>
                  </a:cubicBezTo>
                  <a:lnTo>
                    <a:pt x="57561" y="805563"/>
                  </a:lnTo>
                  <a:cubicBezTo>
                    <a:pt x="25771" y="805563"/>
                    <a:pt x="0" y="779792"/>
                    <a:pt x="0" y="748002"/>
                  </a:cubicBezTo>
                  <a:lnTo>
                    <a:pt x="0" y="5756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339" tIns="47339" rIns="47339" bIns="47339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dirty="0">
                  <a:solidFill>
                    <a:schemeClr val="accent6">
                      <a:lumMod val="50000"/>
                    </a:schemeClr>
                  </a:solidFill>
                </a:rPr>
                <a:t>Insurance and Risk Finance Facility </a:t>
              </a:r>
              <a:endParaRPr lang="es-CR" sz="7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6887ECC2-F3A3-45C0-9F6B-AC2D1F7F5DF3}"/>
                </a:ext>
              </a:extLst>
            </p:cNvPr>
            <p:cNvSpPr/>
            <p:nvPr/>
          </p:nvSpPr>
          <p:spPr>
            <a:xfrm>
              <a:off x="4989725" y="4319598"/>
              <a:ext cx="2709558" cy="805563"/>
            </a:xfrm>
            <a:custGeom>
              <a:avLst/>
              <a:gdLst>
                <a:gd name="connsiteX0" fmla="*/ 0 w 2996506"/>
                <a:gd name="connsiteY0" fmla="*/ 80556 h 805563"/>
                <a:gd name="connsiteX1" fmla="*/ 80556 w 2996506"/>
                <a:gd name="connsiteY1" fmla="*/ 0 h 805563"/>
                <a:gd name="connsiteX2" fmla="*/ 2915950 w 2996506"/>
                <a:gd name="connsiteY2" fmla="*/ 0 h 805563"/>
                <a:gd name="connsiteX3" fmla="*/ 2996506 w 2996506"/>
                <a:gd name="connsiteY3" fmla="*/ 80556 h 805563"/>
                <a:gd name="connsiteX4" fmla="*/ 2996506 w 2996506"/>
                <a:gd name="connsiteY4" fmla="*/ 725007 h 805563"/>
                <a:gd name="connsiteX5" fmla="*/ 2915950 w 2996506"/>
                <a:gd name="connsiteY5" fmla="*/ 805563 h 805563"/>
                <a:gd name="connsiteX6" fmla="*/ 80556 w 2996506"/>
                <a:gd name="connsiteY6" fmla="*/ 805563 h 805563"/>
                <a:gd name="connsiteX7" fmla="*/ 0 w 2996506"/>
                <a:gd name="connsiteY7" fmla="*/ 725007 h 805563"/>
                <a:gd name="connsiteX8" fmla="*/ 0 w 2996506"/>
                <a:gd name="connsiteY8" fmla="*/ 80556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6506" h="805563">
                  <a:moveTo>
                    <a:pt x="0" y="80556"/>
                  </a:moveTo>
                  <a:cubicBezTo>
                    <a:pt x="0" y="36066"/>
                    <a:pt x="36066" y="0"/>
                    <a:pt x="80556" y="0"/>
                  </a:cubicBezTo>
                  <a:lnTo>
                    <a:pt x="2915950" y="0"/>
                  </a:lnTo>
                  <a:cubicBezTo>
                    <a:pt x="2960440" y="0"/>
                    <a:pt x="2996506" y="36066"/>
                    <a:pt x="2996506" y="80556"/>
                  </a:cubicBezTo>
                  <a:lnTo>
                    <a:pt x="2996506" y="725007"/>
                  </a:lnTo>
                  <a:cubicBezTo>
                    <a:pt x="2996506" y="769497"/>
                    <a:pt x="2960440" y="805563"/>
                    <a:pt x="2915950" y="805563"/>
                  </a:cubicBezTo>
                  <a:lnTo>
                    <a:pt x="80556" y="805563"/>
                  </a:lnTo>
                  <a:cubicBezTo>
                    <a:pt x="36066" y="805563"/>
                    <a:pt x="0" y="769497"/>
                    <a:pt x="0" y="725007"/>
                  </a:cubicBezTo>
                  <a:lnTo>
                    <a:pt x="0" y="80556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694" tIns="61694" rIns="61694" bIns="6169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1000" b="1" kern="1200" dirty="0">
                  <a:effectLst/>
                </a:rPr>
                <a:t>FS 4. </a:t>
              </a:r>
              <a:r>
                <a:rPr lang="es-CR" sz="1000" b="1" kern="1200" dirty="0" err="1"/>
                <a:t>Strenghtening</a:t>
              </a:r>
              <a:r>
                <a:rPr lang="es-CR" sz="1000" b="1" kern="1200" dirty="0"/>
                <a:t> </a:t>
              </a:r>
              <a:r>
                <a:rPr lang="es-CR" sz="1000" b="1" kern="1200" dirty="0" err="1"/>
                <a:t>of</a:t>
              </a:r>
              <a:r>
                <a:rPr lang="es-CR" sz="1000" b="1" kern="1200" dirty="0"/>
                <a:t> </a:t>
              </a:r>
              <a:r>
                <a:rPr lang="es-CR" sz="1000" b="1" kern="1200" dirty="0" err="1"/>
                <a:t>biodiversity</a:t>
              </a:r>
              <a:r>
                <a:rPr lang="es-CR" sz="1000" b="1" kern="1200" dirty="0"/>
                <a:t> at </a:t>
              </a:r>
              <a:r>
                <a:rPr lang="es-CR" sz="1000" b="1" kern="1200" dirty="0" err="1"/>
                <a:t>the</a:t>
              </a:r>
              <a:r>
                <a:rPr lang="es-CR" sz="1000" b="1" kern="1200" dirty="0"/>
                <a:t> </a:t>
              </a:r>
              <a:r>
                <a:rPr lang="es-CR" sz="1000" b="1" kern="1200" dirty="0" err="1"/>
                <a:t>subnational</a:t>
              </a:r>
              <a:r>
                <a:rPr lang="es-CR" sz="1000" b="1" kern="1200" dirty="0"/>
                <a:t> </a:t>
              </a:r>
              <a:r>
                <a:rPr lang="es-CR" sz="1000" b="1" kern="1200" dirty="0" err="1"/>
                <a:t>level</a:t>
              </a:r>
              <a:endParaRPr lang="es-CR" sz="1000" b="1" kern="120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7FAAFB23-4966-4650-9E68-5F006E73526B}"/>
                </a:ext>
              </a:extLst>
            </p:cNvPr>
            <p:cNvSpPr/>
            <p:nvPr/>
          </p:nvSpPr>
          <p:spPr>
            <a:xfrm>
              <a:off x="6328730" y="6964929"/>
              <a:ext cx="1370553" cy="222027"/>
            </a:xfrm>
            <a:custGeom>
              <a:avLst/>
              <a:gdLst>
                <a:gd name="connsiteX0" fmla="*/ 0 w 645764"/>
                <a:gd name="connsiteY0" fmla="*/ 64576 h 805563"/>
                <a:gd name="connsiteX1" fmla="*/ 64576 w 645764"/>
                <a:gd name="connsiteY1" fmla="*/ 0 h 805563"/>
                <a:gd name="connsiteX2" fmla="*/ 581188 w 645764"/>
                <a:gd name="connsiteY2" fmla="*/ 0 h 805563"/>
                <a:gd name="connsiteX3" fmla="*/ 645764 w 645764"/>
                <a:gd name="connsiteY3" fmla="*/ 64576 h 805563"/>
                <a:gd name="connsiteX4" fmla="*/ 645764 w 645764"/>
                <a:gd name="connsiteY4" fmla="*/ 740987 h 805563"/>
                <a:gd name="connsiteX5" fmla="*/ 581188 w 645764"/>
                <a:gd name="connsiteY5" fmla="*/ 805563 h 805563"/>
                <a:gd name="connsiteX6" fmla="*/ 64576 w 645764"/>
                <a:gd name="connsiteY6" fmla="*/ 805563 h 805563"/>
                <a:gd name="connsiteX7" fmla="*/ 0 w 645764"/>
                <a:gd name="connsiteY7" fmla="*/ 740987 h 805563"/>
                <a:gd name="connsiteX8" fmla="*/ 0 w 645764"/>
                <a:gd name="connsiteY8" fmla="*/ 64576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764" h="805563">
                  <a:moveTo>
                    <a:pt x="0" y="64576"/>
                  </a:moveTo>
                  <a:cubicBezTo>
                    <a:pt x="0" y="28912"/>
                    <a:pt x="28912" y="0"/>
                    <a:pt x="64576" y="0"/>
                  </a:cubicBezTo>
                  <a:lnTo>
                    <a:pt x="581188" y="0"/>
                  </a:lnTo>
                  <a:cubicBezTo>
                    <a:pt x="616852" y="0"/>
                    <a:pt x="645764" y="28912"/>
                    <a:pt x="645764" y="64576"/>
                  </a:cubicBezTo>
                  <a:lnTo>
                    <a:pt x="645764" y="740987"/>
                  </a:lnTo>
                  <a:cubicBezTo>
                    <a:pt x="645764" y="776651"/>
                    <a:pt x="616852" y="805563"/>
                    <a:pt x="581188" y="805563"/>
                  </a:cubicBezTo>
                  <a:lnTo>
                    <a:pt x="64576" y="805563"/>
                  </a:lnTo>
                  <a:cubicBezTo>
                    <a:pt x="28912" y="805563"/>
                    <a:pt x="0" y="776651"/>
                    <a:pt x="0" y="740987"/>
                  </a:cubicBezTo>
                  <a:lnTo>
                    <a:pt x="0" y="6457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394" tIns="49394" rIns="49394" bIns="49394" numCol="1" spcCol="1270" anchor="ctr" anchorCtr="0">
              <a:noAutofit/>
            </a:bodyPr>
            <a:lstStyle/>
            <a:p>
              <a:pPr marL="0" lvl="0" indent="0"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750" kern="1200" dirty="0"/>
                <a:t>FIAMBIYUC and </a:t>
              </a:r>
              <a:r>
                <a:rPr lang="es-CR" sz="750" kern="1200" dirty="0" err="1"/>
                <a:t>Environmental</a:t>
              </a:r>
              <a:r>
                <a:rPr lang="es-CR" sz="750" kern="1200" dirty="0"/>
                <a:t> </a:t>
              </a:r>
              <a:r>
                <a:rPr lang="es-CR" sz="750" kern="1200" dirty="0" err="1"/>
                <a:t>Public</a:t>
              </a:r>
              <a:r>
                <a:rPr lang="es-CR" sz="750" kern="1200" dirty="0"/>
                <a:t> </a:t>
              </a:r>
              <a:r>
                <a:rPr lang="es-CR" sz="750" kern="1200" dirty="0" err="1"/>
                <a:t>Fund</a:t>
              </a:r>
              <a:endParaRPr lang="es-CR" sz="750" kern="120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8097D2E9-5D6F-49FE-83A4-F624E2A40A5D}"/>
                </a:ext>
              </a:extLst>
            </p:cNvPr>
            <p:cNvSpPr/>
            <p:nvPr/>
          </p:nvSpPr>
          <p:spPr>
            <a:xfrm>
              <a:off x="6328730" y="6518895"/>
              <a:ext cx="1377586" cy="247406"/>
            </a:xfrm>
            <a:custGeom>
              <a:avLst/>
              <a:gdLst>
                <a:gd name="connsiteX0" fmla="*/ 0 w 575609"/>
                <a:gd name="connsiteY0" fmla="*/ 57561 h 805563"/>
                <a:gd name="connsiteX1" fmla="*/ 57561 w 575609"/>
                <a:gd name="connsiteY1" fmla="*/ 0 h 805563"/>
                <a:gd name="connsiteX2" fmla="*/ 518048 w 575609"/>
                <a:gd name="connsiteY2" fmla="*/ 0 h 805563"/>
                <a:gd name="connsiteX3" fmla="*/ 575609 w 575609"/>
                <a:gd name="connsiteY3" fmla="*/ 57561 h 805563"/>
                <a:gd name="connsiteX4" fmla="*/ 575609 w 575609"/>
                <a:gd name="connsiteY4" fmla="*/ 748002 h 805563"/>
                <a:gd name="connsiteX5" fmla="*/ 518048 w 575609"/>
                <a:gd name="connsiteY5" fmla="*/ 805563 h 805563"/>
                <a:gd name="connsiteX6" fmla="*/ 57561 w 575609"/>
                <a:gd name="connsiteY6" fmla="*/ 805563 h 805563"/>
                <a:gd name="connsiteX7" fmla="*/ 0 w 575609"/>
                <a:gd name="connsiteY7" fmla="*/ 748002 h 805563"/>
                <a:gd name="connsiteX8" fmla="*/ 0 w 575609"/>
                <a:gd name="connsiteY8" fmla="*/ 57561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609" h="805563">
                  <a:moveTo>
                    <a:pt x="0" y="57561"/>
                  </a:moveTo>
                  <a:cubicBezTo>
                    <a:pt x="0" y="25771"/>
                    <a:pt x="25771" y="0"/>
                    <a:pt x="57561" y="0"/>
                  </a:cubicBezTo>
                  <a:lnTo>
                    <a:pt x="518048" y="0"/>
                  </a:lnTo>
                  <a:cubicBezTo>
                    <a:pt x="549838" y="0"/>
                    <a:pt x="575609" y="25771"/>
                    <a:pt x="575609" y="57561"/>
                  </a:cubicBezTo>
                  <a:lnTo>
                    <a:pt x="575609" y="748002"/>
                  </a:lnTo>
                  <a:cubicBezTo>
                    <a:pt x="575609" y="779792"/>
                    <a:pt x="549838" y="805563"/>
                    <a:pt x="518048" y="805563"/>
                  </a:cubicBezTo>
                  <a:lnTo>
                    <a:pt x="57561" y="805563"/>
                  </a:lnTo>
                  <a:cubicBezTo>
                    <a:pt x="25771" y="805563"/>
                    <a:pt x="0" y="779792"/>
                    <a:pt x="0" y="748002"/>
                  </a:cubicBezTo>
                  <a:lnTo>
                    <a:pt x="0" y="575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339" tIns="47339" rIns="47339" bIns="47339" numCol="1" spcCol="1270" anchor="ctr" anchorCtr="0">
              <a:noAutofit/>
            </a:bodyPr>
            <a:lstStyle/>
            <a:p>
              <a:pPr marL="0" lvl="0" indent="0"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750" kern="1200" dirty="0"/>
                <a:t>FOAM y FIFORES (</a:t>
              </a:r>
              <a:r>
                <a:rPr lang="es-CR" sz="750" dirty="0" err="1"/>
                <a:t>E</a:t>
              </a:r>
              <a:r>
                <a:rPr lang="es-CR" sz="750" kern="1200" dirty="0" err="1"/>
                <a:t>nvironmental</a:t>
              </a:r>
              <a:r>
                <a:rPr lang="es-CR" sz="750" kern="1200" dirty="0"/>
                <a:t> and </a:t>
              </a:r>
              <a:r>
                <a:rPr lang="es-CR" sz="750" kern="1200" dirty="0" err="1"/>
                <a:t>Forestry</a:t>
              </a:r>
              <a:r>
                <a:rPr lang="es-CR" sz="750" kern="1200" dirty="0"/>
                <a:t> </a:t>
              </a:r>
              <a:r>
                <a:rPr lang="es-CR" sz="750" kern="1200" dirty="0" err="1"/>
                <a:t>public</a:t>
              </a:r>
              <a:r>
                <a:rPr lang="es-CR" sz="750" kern="1200" dirty="0"/>
                <a:t> </a:t>
              </a:r>
              <a:r>
                <a:rPr lang="es-CR" sz="750" kern="1200" dirty="0" err="1"/>
                <a:t>Funds</a:t>
              </a:r>
              <a:r>
                <a:rPr lang="es-CR" sz="750" kern="1200" dirty="0"/>
                <a:t>)</a:t>
              </a: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0294A123-DB8A-4F25-9E0C-4DAA65FD439B}"/>
                </a:ext>
              </a:extLst>
            </p:cNvPr>
            <p:cNvSpPr/>
            <p:nvPr/>
          </p:nvSpPr>
          <p:spPr>
            <a:xfrm>
              <a:off x="6340882" y="5209427"/>
              <a:ext cx="1370537" cy="198424"/>
            </a:xfrm>
            <a:custGeom>
              <a:avLst/>
              <a:gdLst>
                <a:gd name="connsiteX0" fmla="*/ 0 w 575609"/>
                <a:gd name="connsiteY0" fmla="*/ 57561 h 805563"/>
                <a:gd name="connsiteX1" fmla="*/ 57561 w 575609"/>
                <a:gd name="connsiteY1" fmla="*/ 0 h 805563"/>
                <a:gd name="connsiteX2" fmla="*/ 518048 w 575609"/>
                <a:gd name="connsiteY2" fmla="*/ 0 h 805563"/>
                <a:gd name="connsiteX3" fmla="*/ 575609 w 575609"/>
                <a:gd name="connsiteY3" fmla="*/ 57561 h 805563"/>
                <a:gd name="connsiteX4" fmla="*/ 575609 w 575609"/>
                <a:gd name="connsiteY4" fmla="*/ 748002 h 805563"/>
                <a:gd name="connsiteX5" fmla="*/ 518048 w 575609"/>
                <a:gd name="connsiteY5" fmla="*/ 805563 h 805563"/>
                <a:gd name="connsiteX6" fmla="*/ 57561 w 575609"/>
                <a:gd name="connsiteY6" fmla="*/ 805563 h 805563"/>
                <a:gd name="connsiteX7" fmla="*/ 0 w 575609"/>
                <a:gd name="connsiteY7" fmla="*/ 748002 h 805563"/>
                <a:gd name="connsiteX8" fmla="*/ 0 w 575609"/>
                <a:gd name="connsiteY8" fmla="*/ 57561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609" h="805563">
                  <a:moveTo>
                    <a:pt x="0" y="57561"/>
                  </a:moveTo>
                  <a:cubicBezTo>
                    <a:pt x="0" y="25771"/>
                    <a:pt x="25771" y="0"/>
                    <a:pt x="57561" y="0"/>
                  </a:cubicBezTo>
                  <a:lnTo>
                    <a:pt x="518048" y="0"/>
                  </a:lnTo>
                  <a:cubicBezTo>
                    <a:pt x="549838" y="0"/>
                    <a:pt x="575609" y="25771"/>
                    <a:pt x="575609" y="57561"/>
                  </a:cubicBezTo>
                  <a:lnTo>
                    <a:pt x="575609" y="748002"/>
                  </a:lnTo>
                  <a:cubicBezTo>
                    <a:pt x="575609" y="779792"/>
                    <a:pt x="549838" y="805563"/>
                    <a:pt x="518048" y="805563"/>
                  </a:cubicBezTo>
                  <a:lnTo>
                    <a:pt x="57561" y="805563"/>
                  </a:lnTo>
                  <a:cubicBezTo>
                    <a:pt x="25771" y="805563"/>
                    <a:pt x="0" y="779792"/>
                    <a:pt x="0" y="748002"/>
                  </a:cubicBezTo>
                  <a:lnTo>
                    <a:pt x="0" y="5756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339" tIns="47339" rIns="47339" bIns="47339" numCol="1" spcCol="1270" anchor="ctr" anchorCtr="0">
              <a:noAutofit/>
            </a:bodyPr>
            <a:lstStyle/>
            <a:p>
              <a:pPr marL="0" lvl="0" indent="0"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750" kern="1200" dirty="0" err="1"/>
                <a:t>Environmental</a:t>
              </a:r>
              <a:r>
                <a:rPr lang="es-CR" sz="750" kern="1200" dirty="0"/>
                <a:t> </a:t>
              </a:r>
              <a:r>
                <a:rPr lang="es-CR" sz="750" kern="1200" dirty="0" err="1"/>
                <a:t>Public</a:t>
              </a:r>
              <a:r>
                <a:rPr lang="es-CR" sz="750" kern="1200" dirty="0"/>
                <a:t> </a:t>
              </a:r>
              <a:r>
                <a:rPr lang="es-CR" sz="750" kern="1200" dirty="0" err="1"/>
                <a:t>Fund</a:t>
              </a:r>
              <a:endParaRPr lang="es-CR" sz="75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AA857B10-EF13-41D9-B151-56FA34010EBF}"/>
                </a:ext>
              </a:extLst>
            </p:cNvPr>
            <p:cNvSpPr/>
            <p:nvPr/>
          </p:nvSpPr>
          <p:spPr>
            <a:xfrm>
              <a:off x="6333833" y="6025849"/>
              <a:ext cx="1370538" cy="181835"/>
            </a:xfrm>
            <a:custGeom>
              <a:avLst/>
              <a:gdLst>
                <a:gd name="connsiteX0" fmla="*/ 0 w 575609"/>
                <a:gd name="connsiteY0" fmla="*/ 57561 h 805563"/>
                <a:gd name="connsiteX1" fmla="*/ 57561 w 575609"/>
                <a:gd name="connsiteY1" fmla="*/ 0 h 805563"/>
                <a:gd name="connsiteX2" fmla="*/ 518048 w 575609"/>
                <a:gd name="connsiteY2" fmla="*/ 0 h 805563"/>
                <a:gd name="connsiteX3" fmla="*/ 575609 w 575609"/>
                <a:gd name="connsiteY3" fmla="*/ 57561 h 805563"/>
                <a:gd name="connsiteX4" fmla="*/ 575609 w 575609"/>
                <a:gd name="connsiteY4" fmla="*/ 748002 h 805563"/>
                <a:gd name="connsiteX5" fmla="*/ 518048 w 575609"/>
                <a:gd name="connsiteY5" fmla="*/ 805563 h 805563"/>
                <a:gd name="connsiteX6" fmla="*/ 57561 w 575609"/>
                <a:gd name="connsiteY6" fmla="*/ 805563 h 805563"/>
                <a:gd name="connsiteX7" fmla="*/ 0 w 575609"/>
                <a:gd name="connsiteY7" fmla="*/ 748002 h 805563"/>
                <a:gd name="connsiteX8" fmla="*/ 0 w 575609"/>
                <a:gd name="connsiteY8" fmla="*/ 57561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609" h="805563">
                  <a:moveTo>
                    <a:pt x="0" y="57561"/>
                  </a:moveTo>
                  <a:cubicBezTo>
                    <a:pt x="0" y="25771"/>
                    <a:pt x="25771" y="0"/>
                    <a:pt x="57561" y="0"/>
                  </a:cubicBezTo>
                  <a:lnTo>
                    <a:pt x="518048" y="0"/>
                  </a:lnTo>
                  <a:cubicBezTo>
                    <a:pt x="549838" y="0"/>
                    <a:pt x="575609" y="25771"/>
                    <a:pt x="575609" y="57561"/>
                  </a:cubicBezTo>
                  <a:lnTo>
                    <a:pt x="575609" y="748002"/>
                  </a:lnTo>
                  <a:cubicBezTo>
                    <a:pt x="575609" y="779792"/>
                    <a:pt x="549838" y="805563"/>
                    <a:pt x="518048" y="805563"/>
                  </a:cubicBezTo>
                  <a:lnTo>
                    <a:pt x="57561" y="805563"/>
                  </a:lnTo>
                  <a:cubicBezTo>
                    <a:pt x="25771" y="805563"/>
                    <a:pt x="0" y="779792"/>
                    <a:pt x="0" y="748002"/>
                  </a:cubicBezTo>
                  <a:lnTo>
                    <a:pt x="0" y="57561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339" tIns="47339" rIns="47339" bIns="47339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750" dirty="0"/>
                <a:t>Green </a:t>
              </a:r>
              <a:r>
                <a:rPr lang="es-CR" sz="750" dirty="0" err="1"/>
                <a:t>Investment</a:t>
              </a:r>
              <a:r>
                <a:rPr lang="es-CR" sz="750" dirty="0"/>
                <a:t> Office</a:t>
              </a: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F8770DF1-8639-4D88-83A5-43C5E27A1CDF}"/>
                </a:ext>
              </a:extLst>
            </p:cNvPr>
            <p:cNvSpPr/>
            <p:nvPr/>
          </p:nvSpPr>
          <p:spPr>
            <a:xfrm>
              <a:off x="8652059" y="5249647"/>
              <a:ext cx="638371" cy="805563"/>
            </a:xfrm>
            <a:custGeom>
              <a:avLst/>
              <a:gdLst>
                <a:gd name="connsiteX0" fmla="*/ 0 w 575609"/>
                <a:gd name="connsiteY0" fmla="*/ 57561 h 805563"/>
                <a:gd name="connsiteX1" fmla="*/ 57561 w 575609"/>
                <a:gd name="connsiteY1" fmla="*/ 0 h 805563"/>
                <a:gd name="connsiteX2" fmla="*/ 518048 w 575609"/>
                <a:gd name="connsiteY2" fmla="*/ 0 h 805563"/>
                <a:gd name="connsiteX3" fmla="*/ 575609 w 575609"/>
                <a:gd name="connsiteY3" fmla="*/ 57561 h 805563"/>
                <a:gd name="connsiteX4" fmla="*/ 575609 w 575609"/>
                <a:gd name="connsiteY4" fmla="*/ 748002 h 805563"/>
                <a:gd name="connsiteX5" fmla="*/ 518048 w 575609"/>
                <a:gd name="connsiteY5" fmla="*/ 805563 h 805563"/>
                <a:gd name="connsiteX6" fmla="*/ 57561 w 575609"/>
                <a:gd name="connsiteY6" fmla="*/ 805563 h 805563"/>
                <a:gd name="connsiteX7" fmla="*/ 0 w 575609"/>
                <a:gd name="connsiteY7" fmla="*/ 748002 h 805563"/>
                <a:gd name="connsiteX8" fmla="*/ 0 w 575609"/>
                <a:gd name="connsiteY8" fmla="*/ 57561 h 80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609" h="805563">
                  <a:moveTo>
                    <a:pt x="0" y="57561"/>
                  </a:moveTo>
                  <a:cubicBezTo>
                    <a:pt x="0" y="25771"/>
                    <a:pt x="25771" y="0"/>
                    <a:pt x="57561" y="0"/>
                  </a:cubicBezTo>
                  <a:lnTo>
                    <a:pt x="518048" y="0"/>
                  </a:lnTo>
                  <a:cubicBezTo>
                    <a:pt x="549838" y="0"/>
                    <a:pt x="575609" y="25771"/>
                    <a:pt x="575609" y="57561"/>
                  </a:cubicBezTo>
                  <a:lnTo>
                    <a:pt x="575609" y="748002"/>
                  </a:lnTo>
                  <a:cubicBezTo>
                    <a:pt x="575609" y="779792"/>
                    <a:pt x="549838" y="805563"/>
                    <a:pt x="518048" y="805563"/>
                  </a:cubicBezTo>
                  <a:lnTo>
                    <a:pt x="57561" y="805563"/>
                  </a:lnTo>
                  <a:cubicBezTo>
                    <a:pt x="25771" y="805563"/>
                    <a:pt x="0" y="779792"/>
                    <a:pt x="0" y="748002"/>
                  </a:cubicBezTo>
                  <a:lnTo>
                    <a:pt x="0" y="5756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605" tIns="47605" rIns="47605" bIns="47605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750" dirty="0" err="1">
                  <a:solidFill>
                    <a:schemeClr val="accent4">
                      <a:lumMod val="50000"/>
                    </a:schemeClr>
                  </a:solidFill>
                </a:rPr>
                <a:t>Bioeconomy</a:t>
              </a:r>
              <a:r>
                <a:rPr lang="es-CR" sz="75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CR" sz="750" dirty="0" err="1">
                  <a:solidFill>
                    <a:schemeClr val="accent4">
                      <a:lumMod val="50000"/>
                    </a:schemeClr>
                  </a:solidFill>
                </a:rPr>
                <a:t>Investment</a:t>
              </a:r>
              <a:r>
                <a:rPr lang="es-CR" sz="75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s-CR" sz="750" dirty="0" err="1">
                  <a:solidFill>
                    <a:schemeClr val="accent4">
                      <a:lumMod val="50000"/>
                    </a:schemeClr>
                  </a:solidFill>
                </a:rPr>
                <a:t>Platform</a:t>
              </a:r>
              <a:r>
                <a:rPr lang="es-CR" sz="750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</a:p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750" dirty="0">
                  <a:solidFill>
                    <a:schemeClr val="accent4">
                      <a:lumMod val="50000"/>
                    </a:schemeClr>
                  </a:solidFill>
                </a:rPr>
                <a:t>(PLIB)</a:t>
              </a: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48676CE3-A6EF-4D15-AE7B-E221CFDB04D6}"/>
                </a:ext>
              </a:extLst>
            </p:cNvPr>
            <p:cNvSpPr/>
            <p:nvPr/>
          </p:nvSpPr>
          <p:spPr>
            <a:xfrm>
              <a:off x="10601608" y="3202470"/>
              <a:ext cx="1065091" cy="904188"/>
            </a:xfrm>
            <a:custGeom>
              <a:avLst/>
              <a:gdLst>
                <a:gd name="connsiteX0" fmla="*/ 0 w 1313515"/>
                <a:gd name="connsiteY0" fmla="*/ 90419 h 904188"/>
                <a:gd name="connsiteX1" fmla="*/ 90419 w 1313515"/>
                <a:gd name="connsiteY1" fmla="*/ 0 h 904188"/>
                <a:gd name="connsiteX2" fmla="*/ 1223096 w 1313515"/>
                <a:gd name="connsiteY2" fmla="*/ 0 h 904188"/>
                <a:gd name="connsiteX3" fmla="*/ 1313515 w 1313515"/>
                <a:gd name="connsiteY3" fmla="*/ 90419 h 904188"/>
                <a:gd name="connsiteX4" fmla="*/ 1313515 w 1313515"/>
                <a:gd name="connsiteY4" fmla="*/ 813769 h 904188"/>
                <a:gd name="connsiteX5" fmla="*/ 1223096 w 1313515"/>
                <a:gd name="connsiteY5" fmla="*/ 904188 h 904188"/>
                <a:gd name="connsiteX6" fmla="*/ 90419 w 1313515"/>
                <a:gd name="connsiteY6" fmla="*/ 904188 h 904188"/>
                <a:gd name="connsiteX7" fmla="*/ 0 w 1313515"/>
                <a:gd name="connsiteY7" fmla="*/ 813769 h 904188"/>
                <a:gd name="connsiteX8" fmla="*/ 0 w 1313515"/>
                <a:gd name="connsiteY8" fmla="*/ 90419 h 90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515" h="904188">
                  <a:moveTo>
                    <a:pt x="0" y="90419"/>
                  </a:moveTo>
                  <a:cubicBezTo>
                    <a:pt x="0" y="40482"/>
                    <a:pt x="40482" y="0"/>
                    <a:pt x="90419" y="0"/>
                  </a:cubicBezTo>
                  <a:lnTo>
                    <a:pt x="1223096" y="0"/>
                  </a:lnTo>
                  <a:cubicBezTo>
                    <a:pt x="1273033" y="0"/>
                    <a:pt x="1313515" y="40482"/>
                    <a:pt x="1313515" y="90419"/>
                  </a:cubicBezTo>
                  <a:lnTo>
                    <a:pt x="1313515" y="813769"/>
                  </a:lnTo>
                  <a:cubicBezTo>
                    <a:pt x="1313515" y="863706"/>
                    <a:pt x="1273033" y="904188"/>
                    <a:pt x="1223096" y="904188"/>
                  </a:cubicBezTo>
                  <a:lnTo>
                    <a:pt x="90419" y="904188"/>
                  </a:lnTo>
                  <a:cubicBezTo>
                    <a:pt x="40482" y="904188"/>
                    <a:pt x="0" y="863706"/>
                    <a:pt x="0" y="813769"/>
                  </a:cubicBezTo>
                  <a:lnTo>
                    <a:pt x="0" y="904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83" tIns="64583" rIns="64583" bIns="64583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1200" b="1" kern="1200" dirty="0" err="1"/>
                <a:t>Strategic</a:t>
              </a:r>
              <a:r>
                <a:rPr lang="es-CR" sz="1200" b="1" kern="1200" dirty="0"/>
                <a:t> </a:t>
              </a:r>
              <a:r>
                <a:rPr lang="es-CR" sz="1200" b="1" kern="1200" dirty="0" err="1"/>
                <a:t>Result</a:t>
              </a:r>
              <a:r>
                <a:rPr lang="es-MX" sz="1200" b="1" dirty="0"/>
                <a:t> 4. Post-2020 </a:t>
              </a:r>
              <a:r>
                <a:rPr lang="es-MX" sz="1200" b="1" dirty="0" err="1"/>
                <a:t>biodiversity</a:t>
              </a:r>
              <a:r>
                <a:rPr lang="es-MX" sz="1200" b="1" dirty="0"/>
                <a:t> </a:t>
              </a:r>
              <a:r>
                <a:rPr lang="es-MX" sz="1200" b="1" dirty="0" err="1"/>
                <a:t>framework</a:t>
              </a:r>
              <a:r>
                <a:rPr lang="es-MX" sz="1200" b="1" dirty="0"/>
                <a:t> </a:t>
              </a:r>
              <a:endParaRPr lang="es-CR" sz="1200" b="1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3F9F08D-BDED-45D5-A0F9-9E745C2E1F9A}"/>
              </a:ext>
            </a:extLst>
          </p:cNvPr>
          <p:cNvSpPr txBox="1"/>
          <p:nvPr/>
        </p:nvSpPr>
        <p:spPr>
          <a:xfrm>
            <a:off x="52768" y="3835199"/>
            <a:ext cx="461665" cy="9433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R" sz="900" b="1" dirty="0"/>
              <a:t>Outputs (</a:t>
            </a:r>
            <a:r>
              <a:rPr lang="es-CR" sz="900" b="1" dirty="0" err="1"/>
              <a:t>finance</a:t>
            </a:r>
            <a:r>
              <a:rPr lang="es-CR" sz="900" b="1" dirty="0"/>
              <a:t> </a:t>
            </a:r>
            <a:r>
              <a:rPr lang="es-CR" sz="900" b="1" dirty="0" err="1"/>
              <a:t>solutions</a:t>
            </a:r>
            <a:r>
              <a:rPr lang="es-CR" sz="900" b="1" dirty="0"/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AC94AF-A8B5-4955-B809-3D0FF229B2C3}"/>
              </a:ext>
            </a:extLst>
          </p:cNvPr>
          <p:cNvSpPr txBox="1"/>
          <p:nvPr/>
        </p:nvSpPr>
        <p:spPr>
          <a:xfrm>
            <a:off x="137406" y="4776482"/>
            <a:ext cx="430887" cy="865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R" sz="800" b="1" dirty="0" err="1"/>
              <a:t>Finance</a:t>
            </a:r>
            <a:r>
              <a:rPr lang="es-CR" sz="800" b="1" dirty="0"/>
              <a:t> </a:t>
            </a:r>
            <a:r>
              <a:rPr lang="es-CR" sz="800" b="1" dirty="0" err="1"/>
              <a:t>Mechanisms</a:t>
            </a:r>
            <a:endParaRPr lang="es-CR" sz="8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BDB2414-B246-4465-A485-855910D5BB17}"/>
              </a:ext>
            </a:extLst>
          </p:cNvPr>
          <p:cNvSpPr txBox="1"/>
          <p:nvPr/>
        </p:nvSpPr>
        <p:spPr>
          <a:xfrm>
            <a:off x="52768" y="2824747"/>
            <a:ext cx="323165" cy="9433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R" sz="900" b="1" dirty="0" err="1"/>
              <a:t>Outcomes</a:t>
            </a:r>
            <a:endParaRPr lang="es-CR" sz="9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ED7031-DF87-4B29-A63B-551DAEA1083C}"/>
              </a:ext>
            </a:extLst>
          </p:cNvPr>
          <p:cNvSpPr txBox="1"/>
          <p:nvPr/>
        </p:nvSpPr>
        <p:spPr>
          <a:xfrm>
            <a:off x="102261" y="1773943"/>
            <a:ext cx="323165" cy="9433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900" b="1" cap="all" dirty="0"/>
              <a:t>Objective</a:t>
            </a:r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FFA2274D-ACE2-4BD8-8C50-01CF8D7EB38E}"/>
              </a:ext>
            </a:extLst>
          </p:cNvPr>
          <p:cNvSpPr/>
          <p:nvPr/>
        </p:nvSpPr>
        <p:spPr>
          <a:xfrm>
            <a:off x="6376320" y="4968632"/>
            <a:ext cx="1377585" cy="251266"/>
          </a:xfrm>
          <a:custGeom>
            <a:avLst/>
            <a:gdLst>
              <a:gd name="connsiteX0" fmla="*/ 0 w 575609"/>
              <a:gd name="connsiteY0" fmla="*/ 57561 h 805563"/>
              <a:gd name="connsiteX1" fmla="*/ 57561 w 575609"/>
              <a:gd name="connsiteY1" fmla="*/ 0 h 805563"/>
              <a:gd name="connsiteX2" fmla="*/ 518048 w 575609"/>
              <a:gd name="connsiteY2" fmla="*/ 0 h 805563"/>
              <a:gd name="connsiteX3" fmla="*/ 575609 w 575609"/>
              <a:gd name="connsiteY3" fmla="*/ 57561 h 805563"/>
              <a:gd name="connsiteX4" fmla="*/ 575609 w 575609"/>
              <a:gd name="connsiteY4" fmla="*/ 748002 h 805563"/>
              <a:gd name="connsiteX5" fmla="*/ 518048 w 575609"/>
              <a:gd name="connsiteY5" fmla="*/ 805563 h 805563"/>
              <a:gd name="connsiteX6" fmla="*/ 57561 w 575609"/>
              <a:gd name="connsiteY6" fmla="*/ 805563 h 805563"/>
              <a:gd name="connsiteX7" fmla="*/ 0 w 575609"/>
              <a:gd name="connsiteY7" fmla="*/ 748002 h 805563"/>
              <a:gd name="connsiteX8" fmla="*/ 0 w 575609"/>
              <a:gd name="connsiteY8" fmla="*/ 57561 h 8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09" h="805563">
                <a:moveTo>
                  <a:pt x="0" y="57561"/>
                </a:moveTo>
                <a:cubicBezTo>
                  <a:pt x="0" y="25771"/>
                  <a:pt x="25771" y="0"/>
                  <a:pt x="57561" y="0"/>
                </a:cubicBezTo>
                <a:lnTo>
                  <a:pt x="518048" y="0"/>
                </a:lnTo>
                <a:cubicBezTo>
                  <a:pt x="549838" y="0"/>
                  <a:pt x="575609" y="25771"/>
                  <a:pt x="575609" y="57561"/>
                </a:cubicBezTo>
                <a:lnTo>
                  <a:pt x="575609" y="748002"/>
                </a:lnTo>
                <a:cubicBezTo>
                  <a:pt x="575609" y="779792"/>
                  <a:pt x="549838" y="805563"/>
                  <a:pt x="518048" y="805563"/>
                </a:cubicBezTo>
                <a:lnTo>
                  <a:pt x="57561" y="805563"/>
                </a:lnTo>
                <a:cubicBezTo>
                  <a:pt x="25771" y="805563"/>
                  <a:pt x="0" y="779792"/>
                  <a:pt x="0" y="748002"/>
                </a:cubicBezTo>
                <a:lnTo>
                  <a:pt x="0" y="5756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39" tIns="47339" rIns="47339" bIns="47339" numCol="1" spcCol="1270" anchor="ctr" anchorCtr="0">
            <a:noAutofit/>
          </a:bodyPr>
          <a:lstStyle/>
          <a:p>
            <a:pPr marL="0" lvl="0" indent="0"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R" sz="750" kern="1200" dirty="0"/>
              <a:t>CO2 and </a:t>
            </a:r>
            <a:r>
              <a:rPr lang="es-CR" sz="750" kern="1200" dirty="0" err="1"/>
              <a:t>greenhouse</a:t>
            </a:r>
            <a:r>
              <a:rPr lang="es-CR" sz="750" kern="1200" dirty="0"/>
              <a:t> gases </a:t>
            </a:r>
            <a:r>
              <a:rPr lang="es-CR" sz="750" kern="1200" dirty="0" err="1"/>
              <a:t>emissions</a:t>
            </a:r>
            <a:r>
              <a:rPr lang="es-CR" sz="750" kern="1200" dirty="0"/>
              <a:t> </a:t>
            </a:r>
            <a:r>
              <a:rPr lang="es-CR" sz="750" kern="1200" dirty="0" err="1"/>
              <a:t>tariff</a:t>
            </a:r>
            <a:endParaRPr lang="es-CR" sz="750" dirty="0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E68A659D-3010-4416-B554-C030B0267C80}"/>
              </a:ext>
            </a:extLst>
          </p:cNvPr>
          <p:cNvSpPr/>
          <p:nvPr/>
        </p:nvSpPr>
        <p:spPr>
          <a:xfrm>
            <a:off x="6371217" y="5778515"/>
            <a:ext cx="1388691" cy="215444"/>
          </a:xfrm>
          <a:custGeom>
            <a:avLst/>
            <a:gdLst>
              <a:gd name="connsiteX0" fmla="*/ 0 w 575609"/>
              <a:gd name="connsiteY0" fmla="*/ 57561 h 805563"/>
              <a:gd name="connsiteX1" fmla="*/ 57561 w 575609"/>
              <a:gd name="connsiteY1" fmla="*/ 0 h 805563"/>
              <a:gd name="connsiteX2" fmla="*/ 518048 w 575609"/>
              <a:gd name="connsiteY2" fmla="*/ 0 h 805563"/>
              <a:gd name="connsiteX3" fmla="*/ 575609 w 575609"/>
              <a:gd name="connsiteY3" fmla="*/ 57561 h 805563"/>
              <a:gd name="connsiteX4" fmla="*/ 575609 w 575609"/>
              <a:gd name="connsiteY4" fmla="*/ 748002 h 805563"/>
              <a:gd name="connsiteX5" fmla="*/ 518048 w 575609"/>
              <a:gd name="connsiteY5" fmla="*/ 805563 h 805563"/>
              <a:gd name="connsiteX6" fmla="*/ 57561 w 575609"/>
              <a:gd name="connsiteY6" fmla="*/ 805563 h 805563"/>
              <a:gd name="connsiteX7" fmla="*/ 0 w 575609"/>
              <a:gd name="connsiteY7" fmla="*/ 748002 h 805563"/>
              <a:gd name="connsiteX8" fmla="*/ 0 w 575609"/>
              <a:gd name="connsiteY8" fmla="*/ 57561 h 8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09" h="805563">
                <a:moveTo>
                  <a:pt x="0" y="57561"/>
                </a:moveTo>
                <a:cubicBezTo>
                  <a:pt x="0" y="25771"/>
                  <a:pt x="25771" y="0"/>
                  <a:pt x="57561" y="0"/>
                </a:cubicBezTo>
                <a:lnTo>
                  <a:pt x="518048" y="0"/>
                </a:lnTo>
                <a:cubicBezTo>
                  <a:pt x="549838" y="0"/>
                  <a:pt x="575609" y="25771"/>
                  <a:pt x="575609" y="57561"/>
                </a:cubicBezTo>
                <a:lnTo>
                  <a:pt x="575609" y="748002"/>
                </a:lnTo>
                <a:cubicBezTo>
                  <a:pt x="575609" y="779792"/>
                  <a:pt x="549838" y="805563"/>
                  <a:pt x="518048" y="805563"/>
                </a:cubicBezTo>
                <a:lnTo>
                  <a:pt x="57561" y="805563"/>
                </a:lnTo>
                <a:cubicBezTo>
                  <a:pt x="25771" y="805563"/>
                  <a:pt x="0" y="779792"/>
                  <a:pt x="0" y="748002"/>
                </a:cubicBezTo>
                <a:lnTo>
                  <a:pt x="0" y="5756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39" tIns="47339" rIns="47339" bIns="47339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750" dirty="0" err="1"/>
              <a:t>Bioeconomy</a:t>
            </a:r>
            <a:r>
              <a:rPr lang="es-CR" sz="750" dirty="0"/>
              <a:t> </a:t>
            </a:r>
            <a:r>
              <a:rPr lang="es-CR" sz="750" dirty="0" err="1"/>
              <a:t>edition</a:t>
            </a:r>
            <a:r>
              <a:rPr lang="es-CR" sz="750" dirty="0"/>
              <a:t> (</a:t>
            </a:r>
            <a:r>
              <a:rPr lang="es-CR" sz="750" dirty="0" err="1"/>
              <a:t>blended</a:t>
            </a:r>
            <a:r>
              <a:rPr lang="es-CR" sz="750" dirty="0"/>
              <a:t> </a:t>
            </a:r>
            <a:r>
              <a:rPr lang="es-CR" sz="750" dirty="0" err="1"/>
              <a:t>finance</a:t>
            </a:r>
            <a:r>
              <a:rPr lang="es-CR" sz="750" dirty="0"/>
              <a:t>)</a:t>
            </a:r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514991D3-7699-415B-AF41-F9E9C30CCE9D}"/>
              </a:ext>
            </a:extLst>
          </p:cNvPr>
          <p:cNvSpPr/>
          <p:nvPr/>
        </p:nvSpPr>
        <p:spPr>
          <a:xfrm>
            <a:off x="6361278" y="5296658"/>
            <a:ext cx="1377585" cy="251267"/>
          </a:xfrm>
          <a:custGeom>
            <a:avLst/>
            <a:gdLst>
              <a:gd name="connsiteX0" fmla="*/ 0 w 575609"/>
              <a:gd name="connsiteY0" fmla="*/ 57561 h 805563"/>
              <a:gd name="connsiteX1" fmla="*/ 57561 w 575609"/>
              <a:gd name="connsiteY1" fmla="*/ 0 h 805563"/>
              <a:gd name="connsiteX2" fmla="*/ 518048 w 575609"/>
              <a:gd name="connsiteY2" fmla="*/ 0 h 805563"/>
              <a:gd name="connsiteX3" fmla="*/ 575609 w 575609"/>
              <a:gd name="connsiteY3" fmla="*/ 57561 h 805563"/>
              <a:gd name="connsiteX4" fmla="*/ 575609 w 575609"/>
              <a:gd name="connsiteY4" fmla="*/ 748002 h 805563"/>
              <a:gd name="connsiteX5" fmla="*/ 518048 w 575609"/>
              <a:gd name="connsiteY5" fmla="*/ 805563 h 805563"/>
              <a:gd name="connsiteX6" fmla="*/ 57561 w 575609"/>
              <a:gd name="connsiteY6" fmla="*/ 805563 h 805563"/>
              <a:gd name="connsiteX7" fmla="*/ 0 w 575609"/>
              <a:gd name="connsiteY7" fmla="*/ 748002 h 805563"/>
              <a:gd name="connsiteX8" fmla="*/ 0 w 575609"/>
              <a:gd name="connsiteY8" fmla="*/ 57561 h 8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09" h="805563">
                <a:moveTo>
                  <a:pt x="0" y="57561"/>
                </a:moveTo>
                <a:cubicBezTo>
                  <a:pt x="0" y="25771"/>
                  <a:pt x="25771" y="0"/>
                  <a:pt x="57561" y="0"/>
                </a:cubicBezTo>
                <a:lnTo>
                  <a:pt x="518048" y="0"/>
                </a:lnTo>
                <a:cubicBezTo>
                  <a:pt x="549838" y="0"/>
                  <a:pt x="575609" y="25771"/>
                  <a:pt x="575609" y="57561"/>
                </a:cubicBezTo>
                <a:lnTo>
                  <a:pt x="575609" y="748002"/>
                </a:lnTo>
                <a:cubicBezTo>
                  <a:pt x="575609" y="779792"/>
                  <a:pt x="549838" y="805563"/>
                  <a:pt x="518048" y="805563"/>
                </a:cubicBezTo>
                <a:lnTo>
                  <a:pt x="57561" y="805563"/>
                </a:lnTo>
                <a:cubicBezTo>
                  <a:pt x="25771" y="805563"/>
                  <a:pt x="0" y="779792"/>
                  <a:pt x="0" y="748002"/>
                </a:cubicBezTo>
                <a:lnTo>
                  <a:pt x="0" y="5756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39" tIns="47339" rIns="47339" bIns="47339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800" dirty="0" err="1"/>
              <a:t>Strenghtening</a:t>
            </a:r>
            <a:r>
              <a:rPr lang="es-CR" sz="750" dirty="0"/>
              <a:t> </a:t>
            </a:r>
            <a:r>
              <a:rPr lang="es-CR" sz="750" dirty="0" err="1"/>
              <a:t>of</a:t>
            </a:r>
            <a:r>
              <a:rPr lang="es-CR" sz="750" dirty="0"/>
              <a:t> 4 </a:t>
            </a:r>
            <a:r>
              <a:rPr lang="es-CR" sz="750" dirty="0" err="1"/>
              <a:t>public</a:t>
            </a:r>
            <a:r>
              <a:rPr lang="es-CR" sz="750" dirty="0"/>
              <a:t> </a:t>
            </a:r>
            <a:r>
              <a:rPr lang="es-CR" sz="750" dirty="0" err="1"/>
              <a:t>funds</a:t>
            </a:r>
            <a:endParaRPr lang="es-CR" sz="750" dirty="0"/>
          </a:p>
        </p:txBody>
      </p: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D6E07B29-9B99-4E60-BCFA-20494044DE34}"/>
              </a:ext>
            </a:extLst>
          </p:cNvPr>
          <p:cNvCxnSpPr>
            <a:cxnSpLocks/>
          </p:cNvCxnSpPr>
          <p:nvPr/>
        </p:nvCxnSpPr>
        <p:spPr>
          <a:xfrm flipV="1">
            <a:off x="11755922" y="952106"/>
            <a:ext cx="0" cy="2700000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30A93F40-227E-4823-95DC-2A75E0FC5777}"/>
              </a:ext>
            </a:extLst>
          </p:cNvPr>
          <p:cNvCxnSpPr>
            <a:cxnSpLocks/>
          </p:cNvCxnSpPr>
          <p:nvPr/>
        </p:nvCxnSpPr>
        <p:spPr>
          <a:xfrm>
            <a:off x="11755922" y="4865007"/>
            <a:ext cx="0" cy="199299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152B52FC-49F2-4975-95AF-17CDBDB8C319}"/>
              </a:ext>
            </a:extLst>
          </p:cNvPr>
          <p:cNvSpPr/>
          <p:nvPr/>
        </p:nvSpPr>
        <p:spPr>
          <a:xfrm>
            <a:off x="5047057" y="4719393"/>
            <a:ext cx="1070824" cy="421808"/>
          </a:xfrm>
          <a:custGeom>
            <a:avLst/>
            <a:gdLst>
              <a:gd name="connsiteX0" fmla="*/ 0 w 575609"/>
              <a:gd name="connsiteY0" fmla="*/ 57561 h 805563"/>
              <a:gd name="connsiteX1" fmla="*/ 57561 w 575609"/>
              <a:gd name="connsiteY1" fmla="*/ 0 h 805563"/>
              <a:gd name="connsiteX2" fmla="*/ 518048 w 575609"/>
              <a:gd name="connsiteY2" fmla="*/ 0 h 805563"/>
              <a:gd name="connsiteX3" fmla="*/ 575609 w 575609"/>
              <a:gd name="connsiteY3" fmla="*/ 57561 h 805563"/>
              <a:gd name="connsiteX4" fmla="*/ 575609 w 575609"/>
              <a:gd name="connsiteY4" fmla="*/ 748002 h 805563"/>
              <a:gd name="connsiteX5" fmla="*/ 518048 w 575609"/>
              <a:gd name="connsiteY5" fmla="*/ 805563 h 805563"/>
              <a:gd name="connsiteX6" fmla="*/ 57561 w 575609"/>
              <a:gd name="connsiteY6" fmla="*/ 805563 h 805563"/>
              <a:gd name="connsiteX7" fmla="*/ 0 w 575609"/>
              <a:gd name="connsiteY7" fmla="*/ 748002 h 805563"/>
              <a:gd name="connsiteX8" fmla="*/ 0 w 575609"/>
              <a:gd name="connsiteY8" fmla="*/ 57561 h 8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09" h="805563">
                <a:moveTo>
                  <a:pt x="0" y="57561"/>
                </a:moveTo>
                <a:cubicBezTo>
                  <a:pt x="0" y="25771"/>
                  <a:pt x="25771" y="0"/>
                  <a:pt x="57561" y="0"/>
                </a:cubicBezTo>
                <a:lnTo>
                  <a:pt x="518048" y="0"/>
                </a:lnTo>
                <a:cubicBezTo>
                  <a:pt x="549838" y="0"/>
                  <a:pt x="575609" y="25771"/>
                  <a:pt x="575609" y="57561"/>
                </a:cubicBezTo>
                <a:lnTo>
                  <a:pt x="575609" y="748002"/>
                </a:lnTo>
                <a:cubicBezTo>
                  <a:pt x="575609" y="779792"/>
                  <a:pt x="549838" y="805563"/>
                  <a:pt x="518048" y="805563"/>
                </a:cubicBezTo>
                <a:lnTo>
                  <a:pt x="57561" y="805563"/>
                </a:lnTo>
                <a:cubicBezTo>
                  <a:pt x="25771" y="805563"/>
                  <a:pt x="0" y="779792"/>
                  <a:pt x="0" y="748002"/>
                </a:cubicBezTo>
                <a:lnTo>
                  <a:pt x="0" y="57561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39" tIns="47339" rIns="47339" bIns="47339" numCol="1" spcCol="1270" anchor="ctr" anchorCtr="0">
            <a:noAutofit/>
          </a:bodyPr>
          <a:lstStyle/>
          <a:p>
            <a:pPr marL="0" lvl="0" indent="0"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R" sz="750" kern="1200" dirty="0"/>
              <a:t>1. CDMX</a:t>
            </a:r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B698FD48-BB0C-4A45-9F88-4611AE6BEDA3}"/>
              </a:ext>
            </a:extLst>
          </p:cNvPr>
          <p:cNvSpPr/>
          <p:nvPr/>
        </p:nvSpPr>
        <p:spPr>
          <a:xfrm>
            <a:off x="5028292" y="5385725"/>
            <a:ext cx="1070824" cy="604254"/>
          </a:xfrm>
          <a:custGeom>
            <a:avLst/>
            <a:gdLst>
              <a:gd name="connsiteX0" fmla="*/ 0 w 575609"/>
              <a:gd name="connsiteY0" fmla="*/ 57561 h 805563"/>
              <a:gd name="connsiteX1" fmla="*/ 57561 w 575609"/>
              <a:gd name="connsiteY1" fmla="*/ 0 h 805563"/>
              <a:gd name="connsiteX2" fmla="*/ 518048 w 575609"/>
              <a:gd name="connsiteY2" fmla="*/ 0 h 805563"/>
              <a:gd name="connsiteX3" fmla="*/ 575609 w 575609"/>
              <a:gd name="connsiteY3" fmla="*/ 57561 h 805563"/>
              <a:gd name="connsiteX4" fmla="*/ 575609 w 575609"/>
              <a:gd name="connsiteY4" fmla="*/ 748002 h 805563"/>
              <a:gd name="connsiteX5" fmla="*/ 518048 w 575609"/>
              <a:gd name="connsiteY5" fmla="*/ 805563 h 805563"/>
              <a:gd name="connsiteX6" fmla="*/ 57561 w 575609"/>
              <a:gd name="connsiteY6" fmla="*/ 805563 h 805563"/>
              <a:gd name="connsiteX7" fmla="*/ 0 w 575609"/>
              <a:gd name="connsiteY7" fmla="*/ 748002 h 805563"/>
              <a:gd name="connsiteX8" fmla="*/ 0 w 575609"/>
              <a:gd name="connsiteY8" fmla="*/ 57561 h 8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09" h="805563">
                <a:moveTo>
                  <a:pt x="0" y="57561"/>
                </a:moveTo>
                <a:cubicBezTo>
                  <a:pt x="0" y="25771"/>
                  <a:pt x="25771" y="0"/>
                  <a:pt x="57561" y="0"/>
                </a:cubicBezTo>
                <a:lnTo>
                  <a:pt x="518048" y="0"/>
                </a:lnTo>
                <a:cubicBezTo>
                  <a:pt x="549838" y="0"/>
                  <a:pt x="575609" y="25771"/>
                  <a:pt x="575609" y="57561"/>
                </a:cubicBezTo>
                <a:lnTo>
                  <a:pt x="575609" y="748002"/>
                </a:lnTo>
                <a:cubicBezTo>
                  <a:pt x="575609" y="779792"/>
                  <a:pt x="549838" y="805563"/>
                  <a:pt x="518048" y="805563"/>
                </a:cubicBezTo>
                <a:lnTo>
                  <a:pt x="57561" y="805563"/>
                </a:lnTo>
                <a:cubicBezTo>
                  <a:pt x="25771" y="805563"/>
                  <a:pt x="0" y="779792"/>
                  <a:pt x="0" y="748002"/>
                </a:cubicBezTo>
                <a:lnTo>
                  <a:pt x="0" y="5756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39" tIns="47339" rIns="47339" bIns="47339" numCol="1" spcCol="1270" anchor="ctr" anchorCtr="0">
            <a:noAutofit/>
          </a:bodyPr>
          <a:lstStyle/>
          <a:p>
            <a:pPr marL="0" lvl="0" indent="0"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R" sz="750" kern="1200" dirty="0"/>
              <a:t>2. Jalisco </a:t>
            </a:r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06834AF2-CA27-4338-B77C-DB04D6FAB013}"/>
              </a:ext>
            </a:extLst>
          </p:cNvPr>
          <p:cNvSpPr/>
          <p:nvPr/>
        </p:nvSpPr>
        <p:spPr>
          <a:xfrm>
            <a:off x="5056126" y="6048321"/>
            <a:ext cx="1070824" cy="294841"/>
          </a:xfrm>
          <a:custGeom>
            <a:avLst/>
            <a:gdLst>
              <a:gd name="connsiteX0" fmla="*/ 0 w 575609"/>
              <a:gd name="connsiteY0" fmla="*/ 57561 h 805563"/>
              <a:gd name="connsiteX1" fmla="*/ 57561 w 575609"/>
              <a:gd name="connsiteY1" fmla="*/ 0 h 805563"/>
              <a:gd name="connsiteX2" fmla="*/ 518048 w 575609"/>
              <a:gd name="connsiteY2" fmla="*/ 0 h 805563"/>
              <a:gd name="connsiteX3" fmla="*/ 575609 w 575609"/>
              <a:gd name="connsiteY3" fmla="*/ 57561 h 805563"/>
              <a:gd name="connsiteX4" fmla="*/ 575609 w 575609"/>
              <a:gd name="connsiteY4" fmla="*/ 748002 h 805563"/>
              <a:gd name="connsiteX5" fmla="*/ 518048 w 575609"/>
              <a:gd name="connsiteY5" fmla="*/ 805563 h 805563"/>
              <a:gd name="connsiteX6" fmla="*/ 57561 w 575609"/>
              <a:gd name="connsiteY6" fmla="*/ 805563 h 805563"/>
              <a:gd name="connsiteX7" fmla="*/ 0 w 575609"/>
              <a:gd name="connsiteY7" fmla="*/ 748002 h 805563"/>
              <a:gd name="connsiteX8" fmla="*/ 0 w 575609"/>
              <a:gd name="connsiteY8" fmla="*/ 57561 h 8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09" h="805563">
                <a:moveTo>
                  <a:pt x="0" y="57561"/>
                </a:moveTo>
                <a:cubicBezTo>
                  <a:pt x="0" y="25771"/>
                  <a:pt x="25771" y="0"/>
                  <a:pt x="57561" y="0"/>
                </a:cubicBezTo>
                <a:lnTo>
                  <a:pt x="518048" y="0"/>
                </a:lnTo>
                <a:cubicBezTo>
                  <a:pt x="549838" y="0"/>
                  <a:pt x="575609" y="25771"/>
                  <a:pt x="575609" y="57561"/>
                </a:cubicBezTo>
                <a:lnTo>
                  <a:pt x="575609" y="748002"/>
                </a:lnTo>
                <a:cubicBezTo>
                  <a:pt x="575609" y="779792"/>
                  <a:pt x="549838" y="805563"/>
                  <a:pt x="518048" y="805563"/>
                </a:cubicBezTo>
                <a:lnTo>
                  <a:pt x="57561" y="805563"/>
                </a:lnTo>
                <a:cubicBezTo>
                  <a:pt x="25771" y="805563"/>
                  <a:pt x="0" y="779792"/>
                  <a:pt x="0" y="748002"/>
                </a:cubicBezTo>
                <a:lnTo>
                  <a:pt x="0" y="575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39" tIns="47339" rIns="47339" bIns="47339" numCol="1" spcCol="1270" anchor="ctr" anchorCtr="0">
            <a:noAutofit/>
          </a:bodyPr>
          <a:lstStyle/>
          <a:p>
            <a:pPr marL="0" lvl="0" indent="0"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R" sz="750" kern="1200" dirty="0"/>
              <a:t>3. Guanajuato</a:t>
            </a:r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F7A30609-194F-41C0-BCBC-DEC91589DEC6}"/>
              </a:ext>
            </a:extLst>
          </p:cNvPr>
          <p:cNvSpPr/>
          <p:nvPr/>
        </p:nvSpPr>
        <p:spPr>
          <a:xfrm>
            <a:off x="5056126" y="6473969"/>
            <a:ext cx="1070824" cy="294841"/>
          </a:xfrm>
          <a:custGeom>
            <a:avLst/>
            <a:gdLst>
              <a:gd name="connsiteX0" fmla="*/ 0 w 575609"/>
              <a:gd name="connsiteY0" fmla="*/ 57561 h 805563"/>
              <a:gd name="connsiteX1" fmla="*/ 57561 w 575609"/>
              <a:gd name="connsiteY1" fmla="*/ 0 h 805563"/>
              <a:gd name="connsiteX2" fmla="*/ 518048 w 575609"/>
              <a:gd name="connsiteY2" fmla="*/ 0 h 805563"/>
              <a:gd name="connsiteX3" fmla="*/ 575609 w 575609"/>
              <a:gd name="connsiteY3" fmla="*/ 57561 h 805563"/>
              <a:gd name="connsiteX4" fmla="*/ 575609 w 575609"/>
              <a:gd name="connsiteY4" fmla="*/ 748002 h 805563"/>
              <a:gd name="connsiteX5" fmla="*/ 518048 w 575609"/>
              <a:gd name="connsiteY5" fmla="*/ 805563 h 805563"/>
              <a:gd name="connsiteX6" fmla="*/ 57561 w 575609"/>
              <a:gd name="connsiteY6" fmla="*/ 805563 h 805563"/>
              <a:gd name="connsiteX7" fmla="*/ 0 w 575609"/>
              <a:gd name="connsiteY7" fmla="*/ 748002 h 805563"/>
              <a:gd name="connsiteX8" fmla="*/ 0 w 575609"/>
              <a:gd name="connsiteY8" fmla="*/ 57561 h 8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09" h="805563">
                <a:moveTo>
                  <a:pt x="0" y="57561"/>
                </a:moveTo>
                <a:cubicBezTo>
                  <a:pt x="0" y="25771"/>
                  <a:pt x="25771" y="0"/>
                  <a:pt x="57561" y="0"/>
                </a:cubicBezTo>
                <a:lnTo>
                  <a:pt x="518048" y="0"/>
                </a:lnTo>
                <a:cubicBezTo>
                  <a:pt x="549838" y="0"/>
                  <a:pt x="575609" y="25771"/>
                  <a:pt x="575609" y="57561"/>
                </a:cubicBezTo>
                <a:lnTo>
                  <a:pt x="575609" y="748002"/>
                </a:lnTo>
                <a:cubicBezTo>
                  <a:pt x="575609" y="779792"/>
                  <a:pt x="549838" y="805563"/>
                  <a:pt x="518048" y="805563"/>
                </a:cubicBezTo>
                <a:lnTo>
                  <a:pt x="57561" y="805563"/>
                </a:lnTo>
                <a:cubicBezTo>
                  <a:pt x="25771" y="805563"/>
                  <a:pt x="0" y="779792"/>
                  <a:pt x="0" y="748002"/>
                </a:cubicBezTo>
                <a:lnTo>
                  <a:pt x="0" y="5756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39" tIns="47339" rIns="47339" bIns="47339" numCol="1" spcCol="1270" anchor="ctr" anchorCtr="0">
            <a:noAutofit/>
          </a:bodyPr>
          <a:lstStyle/>
          <a:p>
            <a:pPr marL="0" lvl="0" indent="0"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R" sz="750" kern="1200" dirty="0"/>
              <a:t>4. Yucatán</a:t>
            </a:r>
          </a:p>
        </p:txBody>
      </p:sp>
      <p:sp>
        <p:nvSpPr>
          <p:cNvPr id="67" name="Cerrar llave 66">
            <a:extLst>
              <a:ext uri="{FF2B5EF4-FFF2-40B4-BE49-F238E27FC236}">
                <a16:creationId xmlns:a16="http://schemas.microsoft.com/office/drawing/2014/main" id="{5D8636DA-AD6C-44ED-9109-BEA4870BF084}"/>
              </a:ext>
            </a:extLst>
          </p:cNvPr>
          <p:cNvSpPr/>
          <p:nvPr/>
        </p:nvSpPr>
        <p:spPr>
          <a:xfrm>
            <a:off x="6117881" y="4744909"/>
            <a:ext cx="272740" cy="4100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Cerrar llave 67">
            <a:extLst>
              <a:ext uri="{FF2B5EF4-FFF2-40B4-BE49-F238E27FC236}">
                <a16:creationId xmlns:a16="http://schemas.microsoft.com/office/drawing/2014/main" id="{61A24BC1-1966-4F3B-A18C-5E2B381A2A1F}"/>
              </a:ext>
            </a:extLst>
          </p:cNvPr>
          <p:cNvSpPr/>
          <p:nvPr/>
        </p:nvSpPr>
        <p:spPr>
          <a:xfrm>
            <a:off x="6110772" y="5389705"/>
            <a:ext cx="272740" cy="6042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6" name="Conector: angular 75">
            <a:extLst>
              <a:ext uri="{FF2B5EF4-FFF2-40B4-BE49-F238E27FC236}">
                <a16:creationId xmlns:a16="http://schemas.microsoft.com/office/drawing/2014/main" id="{C0A83BC4-519E-4253-9385-E03191699308}"/>
              </a:ext>
            </a:extLst>
          </p:cNvPr>
          <p:cNvCxnSpPr>
            <a:cxnSpLocks/>
            <a:stCxn id="34" idx="4"/>
            <a:endCxn id="56" idx="3"/>
          </p:cNvCxnSpPr>
          <p:nvPr/>
        </p:nvCxnSpPr>
        <p:spPr>
          <a:xfrm flipH="1">
            <a:off x="7759908" y="4534987"/>
            <a:ext cx="1363149" cy="1258922"/>
          </a:xfrm>
          <a:prstGeom prst="bentConnector3">
            <a:avLst>
              <a:gd name="adj1" fmla="val -16770"/>
            </a:avLst>
          </a:prstGeom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Forma libre: forma 29">
            <a:extLst>
              <a:ext uri="{FF2B5EF4-FFF2-40B4-BE49-F238E27FC236}">
                <a16:creationId xmlns:a16="http://schemas.microsoft.com/office/drawing/2014/main" id="{99381F02-0FFB-453A-9FE4-42A8DC9DB87B}"/>
              </a:ext>
            </a:extLst>
          </p:cNvPr>
          <p:cNvSpPr/>
          <p:nvPr/>
        </p:nvSpPr>
        <p:spPr>
          <a:xfrm>
            <a:off x="2603208" y="5668406"/>
            <a:ext cx="796643" cy="805563"/>
          </a:xfrm>
          <a:custGeom>
            <a:avLst/>
            <a:gdLst>
              <a:gd name="connsiteX0" fmla="*/ 0 w 796643"/>
              <a:gd name="connsiteY0" fmla="*/ 79664 h 805563"/>
              <a:gd name="connsiteX1" fmla="*/ 79664 w 796643"/>
              <a:gd name="connsiteY1" fmla="*/ 0 h 805563"/>
              <a:gd name="connsiteX2" fmla="*/ 716979 w 796643"/>
              <a:gd name="connsiteY2" fmla="*/ 0 h 805563"/>
              <a:gd name="connsiteX3" fmla="*/ 796643 w 796643"/>
              <a:gd name="connsiteY3" fmla="*/ 79664 h 805563"/>
              <a:gd name="connsiteX4" fmla="*/ 796643 w 796643"/>
              <a:gd name="connsiteY4" fmla="*/ 725899 h 805563"/>
              <a:gd name="connsiteX5" fmla="*/ 716979 w 796643"/>
              <a:gd name="connsiteY5" fmla="*/ 805563 h 805563"/>
              <a:gd name="connsiteX6" fmla="*/ 79664 w 796643"/>
              <a:gd name="connsiteY6" fmla="*/ 805563 h 805563"/>
              <a:gd name="connsiteX7" fmla="*/ 0 w 796643"/>
              <a:gd name="connsiteY7" fmla="*/ 725899 h 805563"/>
              <a:gd name="connsiteX8" fmla="*/ 0 w 796643"/>
              <a:gd name="connsiteY8" fmla="*/ 79664 h 8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643" h="805563">
                <a:moveTo>
                  <a:pt x="0" y="79664"/>
                </a:moveTo>
                <a:cubicBezTo>
                  <a:pt x="0" y="35667"/>
                  <a:pt x="35667" y="0"/>
                  <a:pt x="79664" y="0"/>
                </a:cubicBezTo>
                <a:lnTo>
                  <a:pt x="716979" y="0"/>
                </a:lnTo>
                <a:cubicBezTo>
                  <a:pt x="760976" y="0"/>
                  <a:pt x="796643" y="35667"/>
                  <a:pt x="796643" y="79664"/>
                </a:cubicBezTo>
                <a:lnTo>
                  <a:pt x="796643" y="725899"/>
                </a:lnTo>
                <a:cubicBezTo>
                  <a:pt x="796643" y="769896"/>
                  <a:pt x="760976" y="805563"/>
                  <a:pt x="716979" y="805563"/>
                </a:cubicBezTo>
                <a:lnTo>
                  <a:pt x="79664" y="805563"/>
                </a:lnTo>
                <a:cubicBezTo>
                  <a:pt x="35667" y="805563"/>
                  <a:pt x="0" y="769896"/>
                  <a:pt x="0" y="725899"/>
                </a:cubicBezTo>
                <a:lnTo>
                  <a:pt x="0" y="79664"/>
                </a:lnTo>
                <a:close/>
              </a:path>
            </a:pathLst>
          </a:custGeom>
          <a:solidFill>
            <a:srgbClr val="1DC1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813" tIns="53813" rIns="53813" bIns="53813" numCol="1" spcCol="1270" anchor="ctr" anchorCtr="0">
            <a:noAutofit/>
          </a:bodyPr>
          <a:lstStyle/>
          <a:p>
            <a:pPr marL="0" lvl="0" indent="0"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R" sz="750" dirty="0">
                <a:solidFill>
                  <a:schemeClr val="accent3">
                    <a:lumMod val="50000"/>
                  </a:schemeClr>
                </a:solidFill>
              </a:rPr>
              <a:t>Forest </a:t>
            </a:r>
            <a:r>
              <a:rPr lang="es-CR" sz="750" dirty="0" err="1">
                <a:solidFill>
                  <a:schemeClr val="accent3">
                    <a:lumMod val="50000"/>
                  </a:schemeClr>
                </a:solidFill>
              </a:rPr>
              <a:t>carbon</a:t>
            </a:r>
            <a:r>
              <a:rPr lang="es-CR" sz="7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CR" sz="750" dirty="0" err="1">
                <a:solidFill>
                  <a:schemeClr val="accent3">
                    <a:lumMod val="50000"/>
                  </a:schemeClr>
                </a:solidFill>
              </a:rPr>
              <a:t>offsets</a:t>
            </a:r>
            <a:endParaRPr lang="es-CR" sz="750" kern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3C30109-A049-4186-9F2A-0CDDCCE0A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>
            <a:off x="11189656" y="90535"/>
            <a:ext cx="403578" cy="766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36B11-2614-4B75-9A2E-351BD02CB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8" t="29061" r="37528" b="30463"/>
          <a:stretch/>
        </p:blipFill>
        <p:spPr>
          <a:xfrm>
            <a:off x="9268943" y="81403"/>
            <a:ext cx="1673759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3C30109-A049-4186-9F2A-0CDDCCE0A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>
            <a:off x="11049000" y="204033"/>
            <a:ext cx="667730" cy="1267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36B11-2614-4B75-9A2E-351BD02CB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8" t="29061" r="37528" b="30463"/>
          <a:stretch/>
        </p:blipFill>
        <p:spPr>
          <a:xfrm>
            <a:off x="9217001" y="435993"/>
            <a:ext cx="1673759" cy="804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890AA5-0AA4-451C-8ECA-B1FD7F673CCA}"/>
              </a:ext>
            </a:extLst>
          </p:cNvPr>
          <p:cNvSpPr txBox="1"/>
          <p:nvPr/>
        </p:nvSpPr>
        <p:spPr>
          <a:xfrm>
            <a:off x="914400" y="653362"/>
            <a:ext cx="707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Aligning Resources - Subsidy Reform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8AFCFEF-0835-4E71-8E44-E98E1CF32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381" y="1410985"/>
            <a:ext cx="10910208" cy="524298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Aichi Target 3 – Global Biodiversity Framework Target 18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First phase - 2022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Diagnostic on 30+ federal subsidies.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Prioritize 10 harmful and 5 positive programs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Action plan to: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Scale up positive programmes that existed/currently exist.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Reform potentially harmful subsidies under a competitive economic approach. </a:t>
            </a:r>
          </a:p>
          <a:p>
            <a:pPr lvl="1" algn="l"/>
            <a:endParaRPr lang="en-US" dirty="0"/>
          </a:p>
          <a:p>
            <a:pPr algn="l"/>
            <a:r>
              <a:rPr lang="en-US" dirty="0">
                <a:solidFill>
                  <a:schemeClr val="accent1"/>
                </a:solidFill>
              </a:rPr>
              <a:t>Second phase – 2022/2024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Cost-benefit analysis to come up with win-win solutions.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Linking subsidies to conservation gaps.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Develop the Mexican public investment platform to link fiscal, private and international resources. </a:t>
            </a:r>
          </a:p>
        </p:txBody>
      </p:sp>
    </p:spTree>
    <p:extLst>
      <p:ext uri="{BB962C8B-B14F-4D97-AF65-F5344CB8AC3E}">
        <p14:creationId xmlns:p14="http://schemas.microsoft.com/office/powerpoint/2010/main" val="40933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3C30109-A049-4186-9F2A-0CDDCCE0A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>
            <a:off x="11049000" y="204033"/>
            <a:ext cx="667730" cy="1267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36B11-2614-4B75-9A2E-351BD02CB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8" t="29061" r="37528" b="30463"/>
          <a:stretch/>
        </p:blipFill>
        <p:spPr>
          <a:xfrm>
            <a:off x="9217001" y="435993"/>
            <a:ext cx="1673759" cy="804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890AA5-0AA4-451C-8ECA-B1FD7F673CCA}"/>
              </a:ext>
            </a:extLst>
          </p:cNvPr>
          <p:cNvSpPr txBox="1"/>
          <p:nvPr/>
        </p:nvSpPr>
        <p:spPr>
          <a:xfrm>
            <a:off x="285226" y="593733"/>
            <a:ext cx="849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Aligning Resources – Mainstreaming and CC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8AFCFEF-0835-4E71-8E44-E98E1CF32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896" y="1410985"/>
            <a:ext cx="10910208" cy="524298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Develop clear national definitions for Nature-Based Solutions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Regulations to </a:t>
            </a:r>
            <a:r>
              <a:rPr lang="en-US" dirty="0">
                <a:solidFill>
                  <a:schemeClr val="accent1"/>
                </a:solidFill>
              </a:rPr>
              <a:t>integrate NBS into national planning</a:t>
            </a:r>
            <a:r>
              <a:rPr lang="en-US" dirty="0"/>
              <a:t>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Financial mechanisms to promote private investments in NBS.</a:t>
            </a:r>
          </a:p>
          <a:p>
            <a:pPr lvl="1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Carbon as a financing mechanism for biodiversity (Blue and Forest)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Voluntary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Regulated </a:t>
            </a:r>
          </a:p>
          <a:p>
            <a:pPr lvl="1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Integration of biodiversity into green bonds, not only climate-related activities (WCB-Rhino Bond) 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Integration of state and municipal authorities.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Particularly important for federalist governments.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Develop capacities </a:t>
            </a:r>
            <a:r>
              <a:rPr lang="en-US" dirty="0"/>
              <a:t>to access international resources through subnational authorities/funds.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7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3C30109-A049-4186-9F2A-0CDDCCE0A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>
            <a:off x="11049000" y="204033"/>
            <a:ext cx="667730" cy="1267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36B11-2614-4B75-9A2E-351BD02CB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8" t="29061" r="37528" b="30463"/>
          <a:stretch/>
        </p:blipFill>
        <p:spPr>
          <a:xfrm>
            <a:off x="9217001" y="435993"/>
            <a:ext cx="1673759" cy="804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890AA5-0AA4-451C-8ECA-B1FD7F673CCA}"/>
              </a:ext>
            </a:extLst>
          </p:cNvPr>
          <p:cNvSpPr txBox="1"/>
          <p:nvPr/>
        </p:nvSpPr>
        <p:spPr>
          <a:xfrm>
            <a:off x="721453" y="351359"/>
            <a:ext cx="849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Mainstreaming Biodiversity - Financial Sector</a:t>
            </a:r>
          </a:p>
        </p:txBody>
      </p:sp>
      <p:sp>
        <p:nvSpPr>
          <p:cNvPr id="7" name="Subtitle 7">
            <a:extLst>
              <a:ext uri="{FF2B5EF4-FFF2-40B4-BE49-F238E27FC236}">
                <a16:creationId xmlns:a16="http://schemas.microsoft.com/office/drawing/2014/main" id="{1130489F-C224-4D52-9A70-F94B4DF5B9CA}"/>
              </a:ext>
            </a:extLst>
          </p:cNvPr>
          <p:cNvSpPr txBox="1">
            <a:spLocks/>
          </p:cNvSpPr>
          <p:nvPr/>
        </p:nvSpPr>
        <p:spPr>
          <a:xfrm>
            <a:off x="105585" y="1178412"/>
            <a:ext cx="11203124" cy="5475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/>
              <a:t>Mexico currently has a </a:t>
            </a:r>
            <a:r>
              <a:rPr lang="en-US" sz="2400" dirty="0">
                <a:solidFill>
                  <a:schemeClr val="accent1"/>
                </a:solidFill>
              </a:rPr>
              <a:t>Sustainable Finance Committee </a:t>
            </a:r>
            <a:r>
              <a:rPr lang="en-US" sz="2400" dirty="0"/>
              <a:t>tasked with:</a:t>
            </a:r>
          </a:p>
          <a:p>
            <a:pPr marL="1257300" lvl="2" indent="-342900"/>
            <a:r>
              <a:rPr lang="en-US" dirty="0"/>
              <a:t>Sustainable finance </a:t>
            </a:r>
            <a:r>
              <a:rPr lang="en-US" dirty="0">
                <a:solidFill>
                  <a:schemeClr val="accent1"/>
                </a:solidFill>
              </a:rPr>
              <a:t>taxonomy</a:t>
            </a:r>
            <a:r>
              <a:rPr lang="en-US" dirty="0"/>
              <a:t> </a:t>
            </a:r>
          </a:p>
          <a:p>
            <a:pPr marL="1257300" lvl="2" indent="-342900"/>
            <a:r>
              <a:rPr lang="en-US" dirty="0"/>
              <a:t>Environmental and climate </a:t>
            </a:r>
            <a:r>
              <a:rPr lang="en-US" dirty="0">
                <a:solidFill>
                  <a:schemeClr val="accent1"/>
                </a:solidFill>
              </a:rPr>
              <a:t>risks integration</a:t>
            </a:r>
          </a:p>
          <a:p>
            <a:pPr marL="1257300" lvl="2" indent="-342900"/>
            <a:r>
              <a:rPr lang="en-US" dirty="0"/>
              <a:t>ESG financial </a:t>
            </a:r>
            <a:r>
              <a:rPr lang="en-US" dirty="0">
                <a:solidFill>
                  <a:schemeClr val="accent1"/>
                </a:solidFill>
              </a:rPr>
              <a:t>disclosures</a:t>
            </a:r>
          </a:p>
          <a:p>
            <a:pPr marL="1257300" lvl="2" indent="-342900"/>
            <a:r>
              <a:rPr lang="en-US" dirty="0"/>
              <a:t>Capital </a:t>
            </a:r>
            <a:r>
              <a:rPr lang="en-US" dirty="0">
                <a:solidFill>
                  <a:schemeClr val="accent1"/>
                </a:solidFill>
              </a:rPr>
              <a:t>mobilization</a:t>
            </a:r>
            <a:r>
              <a:rPr lang="en-US" dirty="0"/>
              <a:t> for sustainable finance</a:t>
            </a:r>
          </a:p>
          <a:p>
            <a:pPr marL="800100" lvl="1" indent="-342900"/>
            <a:r>
              <a:rPr lang="en-US" dirty="0"/>
              <a:t>Institutions are part of NGFS, TCFD, TNFD, Equator Principles, etc. </a:t>
            </a:r>
          </a:p>
          <a:p>
            <a:pPr marL="342900" indent="-342900"/>
            <a:r>
              <a:rPr lang="en-US" sz="2400" dirty="0"/>
              <a:t>Challenges</a:t>
            </a:r>
          </a:p>
          <a:p>
            <a:pPr marL="1257300" lvl="2" indent="-342900"/>
            <a:r>
              <a:rPr lang="en-US" dirty="0"/>
              <a:t>Mexico has a </a:t>
            </a:r>
            <a:r>
              <a:rPr lang="en-US" dirty="0">
                <a:solidFill>
                  <a:schemeClr val="accent1"/>
                </a:solidFill>
              </a:rPr>
              <a:t>vast information stock </a:t>
            </a:r>
            <a:r>
              <a:rPr lang="en-US" dirty="0"/>
              <a:t>(SEEA, CONABIO, CONAFOR, NCAVES, etc.) </a:t>
            </a:r>
          </a:p>
          <a:p>
            <a:pPr marL="1257300" lvl="2" indent="-342900"/>
            <a:r>
              <a:rPr lang="en-US" dirty="0"/>
              <a:t>The info is not translated into terms in which the financial sector can use it.</a:t>
            </a:r>
          </a:p>
          <a:p>
            <a:pPr marL="1257300" lvl="2" indent="-342900"/>
            <a:r>
              <a:rPr lang="en-US" dirty="0"/>
              <a:t>Lack of climate and </a:t>
            </a:r>
            <a:r>
              <a:rPr lang="en-US" dirty="0">
                <a:solidFill>
                  <a:schemeClr val="accent1"/>
                </a:solidFill>
              </a:rPr>
              <a:t>biodiversity risk assessments </a:t>
            </a:r>
            <a:r>
              <a:rPr lang="en-US" dirty="0"/>
              <a:t>and exposure methodologies.</a:t>
            </a:r>
          </a:p>
          <a:p>
            <a:pPr marL="1257300" lvl="2" indent="-342900"/>
            <a:r>
              <a:rPr lang="en-US" dirty="0"/>
              <a:t>Clear need to develop </a:t>
            </a:r>
            <a:r>
              <a:rPr lang="en-US" dirty="0">
                <a:solidFill>
                  <a:schemeClr val="accent1"/>
                </a:solidFill>
              </a:rPr>
              <a:t>regulation</a:t>
            </a:r>
            <a:r>
              <a:rPr lang="en-US" dirty="0"/>
              <a:t>. </a:t>
            </a:r>
          </a:p>
          <a:p>
            <a:pPr marL="1257300" lvl="2" indent="-342900"/>
            <a:r>
              <a:rPr lang="en-US" dirty="0"/>
              <a:t>Lack of </a:t>
            </a:r>
            <a:r>
              <a:rPr lang="en-US" dirty="0">
                <a:solidFill>
                  <a:schemeClr val="accent1"/>
                </a:solidFill>
              </a:rPr>
              <a:t>micro-financial products </a:t>
            </a:r>
            <a:r>
              <a:rPr lang="en-US" dirty="0"/>
              <a:t>that could mobilize resources on a small scale:</a:t>
            </a:r>
          </a:p>
          <a:p>
            <a:pPr marL="1714500" lvl="3" indent="-342900"/>
            <a:r>
              <a:rPr lang="en-US" dirty="0"/>
              <a:t>Mexico’s land is </a:t>
            </a:r>
            <a:r>
              <a:rPr lang="en-US" dirty="0">
                <a:solidFill>
                  <a:schemeClr val="accent1"/>
                </a:solidFill>
              </a:rPr>
              <a:t>fragmented</a:t>
            </a:r>
            <a:r>
              <a:rPr lang="en-US" dirty="0"/>
              <a:t>. Biodiversity hotspots are mainly owned by the federal and social property.  </a:t>
            </a:r>
          </a:p>
          <a:p>
            <a:pPr marL="1257300" lvl="2" indent="-342900"/>
            <a:endParaRPr lang="en-US" dirty="0"/>
          </a:p>
          <a:p>
            <a:pPr marL="1714500" lvl="3" indent="-342900"/>
            <a:endParaRPr lang="en-US" dirty="0"/>
          </a:p>
          <a:p>
            <a:pPr marL="1257300" lvl="2" indent="-342900"/>
            <a:endParaRPr lang="en-US" dirty="0"/>
          </a:p>
          <a:p>
            <a:pPr marL="1257300" lvl="2" indent="-342900"/>
            <a:endParaRPr lang="en-US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EA982BE-E06C-4704-B96B-AF5EFF325BAC}"/>
              </a:ext>
            </a:extLst>
          </p:cNvPr>
          <p:cNvSpPr/>
          <p:nvPr/>
        </p:nvSpPr>
        <p:spPr>
          <a:xfrm>
            <a:off x="9914792" y="1762948"/>
            <a:ext cx="1468073" cy="48320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CF7BE-F580-4580-9FD4-88F34FD7AE81}"/>
              </a:ext>
            </a:extLst>
          </p:cNvPr>
          <p:cNvSpPr txBox="1"/>
          <p:nvPr/>
        </p:nvSpPr>
        <p:spPr>
          <a:xfrm rot="16200000">
            <a:off x="9580766" y="3287066"/>
            <a:ext cx="410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Paris to Kunming</a:t>
            </a:r>
          </a:p>
        </p:txBody>
      </p:sp>
    </p:spTree>
    <p:extLst>
      <p:ext uri="{BB962C8B-B14F-4D97-AF65-F5344CB8AC3E}">
        <p14:creationId xmlns:p14="http://schemas.microsoft.com/office/powerpoint/2010/main" val="24265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3C30109-A049-4186-9F2A-0CDDCCE0A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>
            <a:off x="11049000" y="204033"/>
            <a:ext cx="667730" cy="1267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36B11-2614-4B75-9A2E-351BD02CB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8" t="29061" r="37528" b="30463"/>
          <a:stretch/>
        </p:blipFill>
        <p:spPr>
          <a:xfrm>
            <a:off x="9217001" y="435993"/>
            <a:ext cx="1673759" cy="804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890AA5-0AA4-451C-8ECA-B1FD7F673CCA}"/>
              </a:ext>
            </a:extLst>
          </p:cNvPr>
          <p:cNvSpPr txBox="1"/>
          <p:nvPr/>
        </p:nvSpPr>
        <p:spPr>
          <a:xfrm>
            <a:off x="721453" y="351359"/>
            <a:ext cx="494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Takeaway Messages</a:t>
            </a:r>
          </a:p>
        </p:txBody>
      </p:sp>
      <p:sp>
        <p:nvSpPr>
          <p:cNvPr id="7" name="Subtitle 7">
            <a:extLst>
              <a:ext uri="{FF2B5EF4-FFF2-40B4-BE49-F238E27FC236}">
                <a16:creationId xmlns:a16="http://schemas.microsoft.com/office/drawing/2014/main" id="{1130489F-C224-4D52-9A70-F94B4DF5B9CA}"/>
              </a:ext>
            </a:extLst>
          </p:cNvPr>
          <p:cNvSpPr txBox="1">
            <a:spLocks/>
          </p:cNvSpPr>
          <p:nvPr/>
        </p:nvSpPr>
        <p:spPr>
          <a:xfrm>
            <a:off x="365294" y="1178412"/>
            <a:ext cx="11203124" cy="5475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accent1"/>
                </a:solidFill>
              </a:rPr>
              <a:t>Fiscal resources</a:t>
            </a:r>
            <a:r>
              <a:rPr lang="en-US" sz="2400" dirty="0"/>
              <a:t>, although necessary, are </a:t>
            </a:r>
            <a:r>
              <a:rPr lang="en-US" sz="2400" dirty="0">
                <a:solidFill>
                  <a:schemeClr val="accent1"/>
                </a:solidFill>
              </a:rPr>
              <a:t>decreasing</a:t>
            </a:r>
            <a:r>
              <a:rPr lang="en-US" sz="2400" dirty="0"/>
              <a:t> in importance. </a:t>
            </a:r>
          </a:p>
          <a:p>
            <a:pPr marL="342900" indent="-342900"/>
            <a:r>
              <a:rPr lang="en-US" sz="2400" dirty="0"/>
              <a:t>Biodiversity finance planning should </a:t>
            </a:r>
            <a:r>
              <a:rPr lang="en-US" sz="2400" dirty="0">
                <a:solidFill>
                  <a:schemeClr val="accent1"/>
                </a:solidFill>
              </a:rPr>
              <a:t>not be overcomplicated</a:t>
            </a:r>
            <a:r>
              <a:rPr lang="en-US" sz="2400" dirty="0"/>
              <a:t>. </a:t>
            </a:r>
          </a:p>
          <a:p>
            <a:pPr marL="342900" indent="-342900"/>
            <a:r>
              <a:rPr lang="en-US" sz="2400" dirty="0"/>
              <a:t>Any plan should integrate </a:t>
            </a:r>
            <a:r>
              <a:rPr lang="en-US" sz="2400" dirty="0">
                <a:solidFill>
                  <a:schemeClr val="accent1"/>
                </a:solidFill>
              </a:rPr>
              <a:t>subnational</a:t>
            </a:r>
            <a:r>
              <a:rPr lang="en-US" sz="2400" dirty="0"/>
              <a:t> authorities (Mexico).</a:t>
            </a:r>
          </a:p>
          <a:p>
            <a:pPr marL="342900" indent="-342900"/>
            <a:r>
              <a:rPr lang="en-US" sz="2400" dirty="0"/>
              <a:t>Finance </a:t>
            </a:r>
            <a:r>
              <a:rPr lang="en-US" sz="2400" dirty="0">
                <a:solidFill>
                  <a:schemeClr val="accent1"/>
                </a:solidFill>
              </a:rPr>
              <a:t>diversification</a:t>
            </a:r>
            <a:r>
              <a:rPr lang="en-US" sz="2400" dirty="0"/>
              <a:t> = </a:t>
            </a:r>
            <a:r>
              <a:rPr lang="en-US" sz="2400" dirty="0">
                <a:solidFill>
                  <a:schemeClr val="accent1"/>
                </a:solidFill>
              </a:rPr>
              <a:t>Mainstreaming</a:t>
            </a:r>
            <a:r>
              <a:rPr lang="en-US" sz="2400" dirty="0"/>
              <a:t> </a:t>
            </a:r>
          </a:p>
          <a:p>
            <a:pPr marL="800100" lvl="1" indent="-342900"/>
            <a:r>
              <a:rPr lang="en-US" sz="1600" dirty="0"/>
              <a:t>Climate finance</a:t>
            </a:r>
          </a:p>
          <a:p>
            <a:pPr marL="800100" lvl="1" indent="-342900"/>
            <a:r>
              <a:rPr lang="en-US" sz="1600" dirty="0"/>
              <a:t>Integration of the private and financial sector</a:t>
            </a:r>
          </a:p>
          <a:p>
            <a:pPr marL="800100" lvl="1" indent="-342900"/>
            <a:r>
              <a:rPr lang="en-US" sz="1600" dirty="0"/>
              <a:t>Subsidies reform </a:t>
            </a:r>
          </a:p>
          <a:p>
            <a:pPr marL="800100" lvl="1" indent="-342900"/>
            <a:r>
              <a:rPr lang="en-US" sz="1600" dirty="0"/>
              <a:t>Finance innovation (NBS, Integrated approaches, biodiversity financial products, etc.)</a:t>
            </a:r>
          </a:p>
          <a:p>
            <a:pPr marL="342900" indent="-342900"/>
            <a:r>
              <a:rPr lang="en-US" sz="2400" dirty="0"/>
              <a:t>The level of ambition should be paired with proper financing.</a:t>
            </a:r>
          </a:p>
          <a:p>
            <a:pPr marL="800100" lvl="1" indent="-342900"/>
            <a:r>
              <a:rPr lang="en-US" sz="2000" dirty="0"/>
              <a:t>Are we really being ambitious when negotiating the </a:t>
            </a:r>
            <a:r>
              <a:rPr lang="en-US" sz="2000" dirty="0">
                <a:solidFill>
                  <a:schemeClr val="accent1"/>
                </a:solidFill>
              </a:rPr>
              <a:t>Post-2020 GBF</a:t>
            </a:r>
            <a:r>
              <a:rPr lang="en-US" sz="2000" dirty="0"/>
              <a:t>? </a:t>
            </a:r>
          </a:p>
          <a:p>
            <a:pPr marL="800100" lvl="1" indent="-342900"/>
            <a:r>
              <a:rPr lang="en-US" sz="2000" dirty="0"/>
              <a:t>Are the financial and private sectors </a:t>
            </a:r>
            <a:r>
              <a:rPr lang="en-US" sz="2000" dirty="0">
                <a:solidFill>
                  <a:schemeClr val="accent1"/>
                </a:solidFill>
              </a:rPr>
              <a:t>properly acknowledged</a:t>
            </a:r>
            <a:r>
              <a:rPr lang="en-US" sz="2000" dirty="0"/>
              <a:t>? </a:t>
            </a:r>
          </a:p>
          <a:p>
            <a:pPr marL="342900" indent="-342900"/>
            <a:r>
              <a:rPr lang="en-US" sz="2400" dirty="0">
                <a:solidFill>
                  <a:schemeClr val="accent1"/>
                </a:solidFill>
              </a:rPr>
              <a:t>Domestic mobilization </a:t>
            </a:r>
            <a:r>
              <a:rPr lang="en-US" sz="2400" dirty="0"/>
              <a:t>should be the number one source of finance (Mexico). </a:t>
            </a:r>
          </a:p>
          <a:p>
            <a:r>
              <a:rPr lang="en-US" sz="2400" dirty="0"/>
              <a:t> International cooperation should support </a:t>
            </a:r>
            <a:r>
              <a:rPr lang="en-US" sz="2400" dirty="0">
                <a:solidFill>
                  <a:schemeClr val="accent1"/>
                </a:solidFill>
              </a:rPr>
              <a:t>innovation and long-haul transformative </a:t>
            </a:r>
            <a:r>
              <a:rPr lang="en-US" sz="2400" dirty="0"/>
              <a:t>policies (Mexico). </a:t>
            </a:r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914400" lvl="2" indent="0">
              <a:buNone/>
            </a:pPr>
            <a:endParaRPr lang="en-US" dirty="0"/>
          </a:p>
          <a:p>
            <a:pPr marL="1714500" lvl="3" indent="-342900"/>
            <a:endParaRPr lang="en-US" dirty="0"/>
          </a:p>
          <a:p>
            <a:pPr marL="1257300" lvl="2" indent="-342900"/>
            <a:endParaRPr lang="en-US" dirty="0"/>
          </a:p>
          <a:p>
            <a:pPr marL="1257300" lvl="2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80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812</Words>
  <Application>Microsoft Office PowerPoint</Application>
  <PresentationFormat>Widescreen</PresentationFormat>
  <Paragraphs>128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Cambria</vt:lpstr>
      <vt:lpstr>Segoe UI</vt:lpstr>
      <vt:lpstr>Times New Roman</vt:lpstr>
      <vt:lpstr>Wingdings 2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Frida Arriaga</dc:creator>
  <cp:lastModifiedBy>Alonso Martinez</cp:lastModifiedBy>
  <cp:revision>13</cp:revision>
  <dcterms:created xsi:type="dcterms:W3CDTF">2022-04-21T21:48:33Z</dcterms:created>
  <dcterms:modified xsi:type="dcterms:W3CDTF">2022-04-26T04:27:05Z</dcterms:modified>
</cp:coreProperties>
</file>