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73" r:id="rId5"/>
    <p:sldId id="297" r:id="rId6"/>
    <p:sldId id="274" r:id="rId7"/>
    <p:sldId id="275" r:id="rId8"/>
    <p:sldId id="279" r:id="rId9"/>
    <p:sldId id="281" r:id="rId10"/>
    <p:sldId id="282" r:id="rId11"/>
    <p:sldId id="268" r:id="rId12"/>
    <p:sldId id="259" r:id="rId13"/>
    <p:sldId id="283" r:id="rId14"/>
    <p:sldId id="284" r:id="rId15"/>
    <p:sldId id="287" r:id="rId16"/>
    <p:sldId id="269" r:id="rId17"/>
    <p:sldId id="272" r:id="rId18"/>
    <p:sldId id="296" r:id="rId19"/>
    <p:sldId id="288" r:id="rId20"/>
    <p:sldId id="295" r:id="rId21"/>
    <p:sldId id="289" r:id="rId22"/>
    <p:sldId id="290" r:id="rId23"/>
    <p:sldId id="291" r:id="rId24"/>
    <p:sldId id="292" r:id="rId25"/>
    <p:sldId id="293" r:id="rId26"/>
    <p:sldId id="264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79906" autoAdjust="0"/>
  </p:normalViewPr>
  <p:slideViewPr>
    <p:cSldViewPr snapToGrid="0" showGuides="1">
      <p:cViewPr varScale="1">
        <p:scale>
          <a:sx n="91" d="100"/>
          <a:sy n="91" d="100"/>
        </p:scale>
        <p:origin x="12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45DF-AE24-48D2-8EA7-4C5A130DD4C5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31981-97A2-447F-AE81-E6DB162CD8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sfl</a:t>
            </a:r>
            <a:r>
              <a:rPr lang="en-US" dirty="0"/>
              <a:t> and myself</a:t>
            </a:r>
          </a:p>
          <a:p>
            <a:r>
              <a:rPr lang="en-US" dirty="0"/>
              <a:t>This report: commissioned by PBL Netherlands Environmental Assessment Agency</a:t>
            </a:r>
          </a:p>
          <a:p>
            <a:r>
              <a:rPr lang="en-US" dirty="0"/>
              <a:t>Two things: also how climate and biodiversity interact</a:t>
            </a:r>
          </a:p>
          <a:p>
            <a:r>
              <a:rPr lang="en-US" dirty="0"/>
              <a:t>Today: what biodiversity can learn from the climate experience</a:t>
            </a:r>
          </a:p>
          <a:p>
            <a:r>
              <a:rPr lang="en-US" dirty="0"/>
              <a:t>Gap analysis</a:t>
            </a:r>
          </a:p>
          <a:p>
            <a:r>
              <a:rPr lang="en-US" dirty="0"/>
              <a:t>Dutch EU bias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7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(Bhattacharya et al., 2020).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https://www-nature-com.proxy.library.uu.nl/articles/d41586-021-02846-3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3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Elderson: “Climate-related risks are a source of financial risk and it therefore falls squarely within the mandates of central banks and supervisors to ensure the financial system is resilient to these risks.”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2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subsidies and tax avoidance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9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yet in sovereign debt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4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There is consensus over the fact that climate and biodiversity pose both micro- and macroprudential risks. Risks that cannot be completely quantified. Therefore, steps need to be taken to align the</a:t>
            </a:r>
          </a:p>
          <a:p>
            <a:pPr lvl="2"/>
            <a:r>
              <a:rPr lang="en-US" dirty="0"/>
              <a:t>current supervisory framework with the need to reduce these risks. To this end, in addition to what is already done with regard to climate: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1981-97A2-447F-AE81-E6DB162CD8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0B7A6-59BD-4E99-9E79-303F736A3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7164"/>
            <a:ext cx="8682038" cy="3107412"/>
          </a:xfrm>
        </p:spPr>
        <p:txBody>
          <a:bodyPr anchor="t" anchorCtr="0">
            <a:noAutofit/>
          </a:bodyPr>
          <a:lstStyle>
            <a:lvl1pPr algn="l">
              <a:lnSpc>
                <a:spcPct val="75000"/>
              </a:lnSpc>
              <a:defRPr sz="6800" kern="2500" baseline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E3C785-74B3-46B4-AB5B-89B3C8960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052808"/>
            <a:ext cx="8682038" cy="122436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Montserrat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E39A6A1D-D7EC-49CA-9A65-191D09CD8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391" y="0"/>
            <a:ext cx="1384200" cy="2768400"/>
          </a:xfrm>
          <a:prstGeom prst="rect">
            <a:avLst/>
          </a:prstGeom>
        </p:spPr>
      </p:pic>
      <p:sp>
        <p:nvSpPr>
          <p:cNvPr id="11" name="Rechthoek 10" hidden="1">
            <a:extLst>
              <a:ext uri="{FF2B5EF4-FFF2-40B4-BE49-F238E27FC236}">
                <a16:creationId xmlns:a16="http://schemas.microsoft.com/office/drawing/2014/main" id="{16BF677C-CCD1-4963-B649-0C59692D8658}"/>
              </a:ext>
            </a:extLst>
          </p:cNvPr>
          <p:cNvSpPr/>
          <p:nvPr userDrawn="1"/>
        </p:nvSpPr>
        <p:spPr>
          <a:xfrm>
            <a:off x="0" y="0"/>
            <a:ext cx="76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6975DB29-F42E-4428-B313-F644FEDE6640}"/>
              </a:ext>
            </a:extLst>
          </p:cNvPr>
          <p:cNvSpPr/>
          <p:nvPr userDrawn="1"/>
        </p:nvSpPr>
        <p:spPr>
          <a:xfrm>
            <a:off x="0" y="6096000"/>
            <a:ext cx="76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8FD672F-B9BB-4C48-A1AC-FED4ECB3B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385664"/>
            <a:ext cx="8682038" cy="762000"/>
          </a:xfrm>
        </p:spPr>
        <p:txBody>
          <a:bodyPr anchor="b" anchorCtr="0"/>
          <a:lstStyle>
            <a:lvl1pPr>
              <a:spcBef>
                <a:spcPts val="0"/>
              </a:spcBef>
              <a:defRPr sz="1600" b="1"/>
            </a:lvl1pPr>
            <a:lvl2pPr>
              <a:defRPr sz="1600" b="0"/>
            </a:lvl2pPr>
          </a:lstStyle>
          <a:p>
            <a:pPr lvl="0"/>
            <a:r>
              <a:rPr lang="nl-NL" dirty="0"/>
              <a:t>Naam – Niveau 1</a:t>
            </a:r>
          </a:p>
          <a:p>
            <a:pPr lvl="1"/>
            <a:r>
              <a:rPr lang="nl-NL" dirty="0"/>
              <a:t>Datum -  - niveau 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206491C-B112-44DF-84DD-870070CC1799}"/>
              </a:ext>
            </a:extLst>
          </p:cNvPr>
          <p:cNvSpPr txBox="1"/>
          <p:nvPr userDrawn="1"/>
        </p:nvSpPr>
        <p:spPr>
          <a:xfrm>
            <a:off x="-1842360" y="4380229"/>
            <a:ext cx="1794735" cy="2225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0" dirty="0">
                <a:latin typeface="+mn-lt"/>
              </a:rPr>
              <a:t>Maak de tekst op door het lijstniveau te verhogen of te verlagen:</a:t>
            </a:r>
          </a:p>
          <a:p>
            <a:r>
              <a:rPr lang="nl-NL" sz="800" b="0" dirty="0">
                <a:latin typeface="+mn-lt"/>
              </a:rPr>
              <a:t>Plaats de cursor in de tekst en klik op een van de onderstaande knoppen</a:t>
            </a: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(in lint Start, groep Alinea)</a:t>
            </a: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1 = </a:t>
            </a:r>
            <a:r>
              <a:rPr lang="nl-NL" sz="800" b="1" dirty="0">
                <a:latin typeface="+mn-lt"/>
              </a:rPr>
              <a:t>Naam = vet</a:t>
            </a:r>
          </a:p>
          <a:p>
            <a:r>
              <a:rPr lang="nl-NL" sz="800" b="0" dirty="0">
                <a:latin typeface="+mn-lt"/>
              </a:rPr>
              <a:t>2 = </a:t>
            </a:r>
            <a:r>
              <a:rPr lang="nl-NL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Datum = normaal</a:t>
            </a:r>
          </a:p>
          <a:p>
            <a:pPr lvl="0" defTabSz="685800">
              <a:defRPr/>
            </a:pPr>
            <a:endParaRPr lang="nl-NL" sz="800" b="0" dirty="0">
              <a:latin typeface="+mn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93F45BC-C9C9-4290-BD3C-5463ED36B2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73213" y="5277173"/>
            <a:ext cx="1000573" cy="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86184-D444-4C7D-9FD0-ACE2610AA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501569"/>
            <a:ext cx="10061575" cy="4627022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om stijl te bewerken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F53AB86-1FDA-4A2B-9812-C2A089658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F611D8D-DDE2-4C8C-9381-CB76D2C6F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B7D7D-98D6-4DF2-AF35-FA865118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25F65B-E483-48E1-AC21-4FA421FCF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413529"/>
            <a:ext cx="8296275" cy="37195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5B4577-0465-4CCB-985A-7FFD3CD2C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8284133-5D05-4A09-B773-0289870A0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5FE7DC1-F15A-4650-93E1-E8B1EA27E7C4}"/>
              </a:ext>
            </a:extLst>
          </p:cNvPr>
          <p:cNvCxnSpPr>
            <a:cxnSpLocks/>
          </p:cNvCxnSpPr>
          <p:nvPr userDrawn="1"/>
        </p:nvCxnSpPr>
        <p:spPr>
          <a:xfrm>
            <a:off x="571500" y="333375"/>
            <a:ext cx="100615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FD42E0C-1490-4171-AE98-599C058E0BE6}"/>
              </a:ext>
            </a:extLst>
          </p:cNvPr>
          <p:cNvSpPr txBox="1"/>
          <p:nvPr userDrawn="1"/>
        </p:nvSpPr>
        <p:spPr>
          <a:xfrm>
            <a:off x="-1874248" y="2457449"/>
            <a:ext cx="1794735" cy="28540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0" dirty="0">
                <a:latin typeface="+mn-lt"/>
              </a:rPr>
              <a:t>Maak de tekst op door het lijstniveau te verhogen of te verlagen:</a:t>
            </a:r>
          </a:p>
          <a:p>
            <a:r>
              <a:rPr lang="nl-NL" sz="800" b="0" dirty="0">
                <a:latin typeface="+mn-lt"/>
              </a:rPr>
              <a:t>Plaats de cursor in de tekst en klik op een van de onderstaande knoppen</a:t>
            </a: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(in lint Start, groep Alinea)</a:t>
            </a: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1 = Normaal</a:t>
            </a:r>
          </a:p>
          <a:p>
            <a:r>
              <a:rPr lang="nl-NL" sz="800" b="1" dirty="0">
                <a:latin typeface="+mn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0" dirty="0">
                <a:latin typeface="+mn-lt"/>
              </a:rPr>
              <a:t>3 = 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n-lt"/>
              </a:rPr>
              <a:t>4 =    </a:t>
            </a:r>
            <a:r>
              <a:rPr lang="nl-NL" sz="800" b="0" dirty="0">
                <a:latin typeface="+mn-lt"/>
              </a:rPr>
              <a:t>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n-lt"/>
              </a:rPr>
              <a:t> </a:t>
            </a:r>
            <a:endParaRPr lang="nl-NL" sz="800" b="0" dirty="0">
              <a:latin typeface="+mn-lt"/>
            </a:endParaRPr>
          </a:p>
          <a:p>
            <a:pPr lvl="0" defTabSz="685800">
              <a:defRPr/>
            </a:pPr>
            <a:r>
              <a:rPr lang="nl-NL" sz="800" b="0" dirty="0">
                <a:latin typeface="+mn-lt"/>
              </a:rPr>
              <a:t>5 =       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n-lt"/>
              </a:rPr>
              <a:t>6= 1. nummering</a:t>
            </a:r>
          </a:p>
          <a:p>
            <a:pPr lvl="0" defTabSz="685800">
              <a:defRPr/>
            </a:pPr>
            <a:endParaRPr lang="nl-NL" sz="800" b="0" dirty="0">
              <a:latin typeface="+mn-lt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2CD346-F4F6-43BD-8005-2E9D12D19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345" y="3292989"/>
            <a:ext cx="1000573" cy="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13FCD29-67FD-4718-8539-1404502C81D8}"/>
              </a:ext>
            </a:extLst>
          </p:cNvPr>
          <p:cNvSpPr/>
          <p:nvPr userDrawn="1"/>
        </p:nvSpPr>
        <p:spPr>
          <a:xfrm>
            <a:off x="0" y="2457450"/>
            <a:ext cx="12192000" cy="4400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B7D7D-98D6-4DF2-AF35-FA865118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5B4577-0465-4CCB-985A-7FFD3CD2C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8284133-5D05-4A09-B773-0289870A0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5FE7DC1-F15A-4650-93E1-E8B1EA27E7C4}"/>
              </a:ext>
            </a:extLst>
          </p:cNvPr>
          <p:cNvCxnSpPr>
            <a:cxnSpLocks/>
          </p:cNvCxnSpPr>
          <p:nvPr userDrawn="1"/>
        </p:nvCxnSpPr>
        <p:spPr>
          <a:xfrm>
            <a:off x="571500" y="333375"/>
            <a:ext cx="100615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715E0977-C8FD-420D-AB00-38545EC2CED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2457450"/>
            <a:ext cx="12192000" cy="3816346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13FCD29-67FD-4718-8539-1404502C81D8}"/>
              </a:ext>
            </a:extLst>
          </p:cNvPr>
          <p:cNvSpPr/>
          <p:nvPr userDrawn="1"/>
        </p:nvSpPr>
        <p:spPr>
          <a:xfrm>
            <a:off x="0" y="2457450"/>
            <a:ext cx="12192000" cy="4400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552089A-E0EC-479C-A310-EC96BF9D71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457449"/>
            <a:ext cx="12192000" cy="440054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B7D7D-98D6-4DF2-AF35-FA865118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5B4577-0465-4CCB-985A-7FFD3CD2C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8284133-5D05-4A09-B773-0289870A0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5FE7DC1-F15A-4650-93E1-E8B1EA27E7C4}"/>
              </a:ext>
            </a:extLst>
          </p:cNvPr>
          <p:cNvCxnSpPr>
            <a:cxnSpLocks/>
          </p:cNvCxnSpPr>
          <p:nvPr userDrawn="1"/>
        </p:nvCxnSpPr>
        <p:spPr>
          <a:xfrm>
            <a:off x="571500" y="333375"/>
            <a:ext cx="100615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13FCD29-67FD-4718-8539-1404502C81D8}"/>
              </a:ext>
            </a:extLst>
          </p:cNvPr>
          <p:cNvSpPr/>
          <p:nvPr userDrawn="1"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B7D7D-98D6-4DF2-AF35-FA86511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0" y="507998"/>
            <a:ext cx="4752976" cy="141621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5B4577-0465-4CCB-985A-7FFD3CD2C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8284133-5D05-4A09-B773-0289870A0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5FE7DC1-F15A-4650-93E1-E8B1EA27E7C4}"/>
              </a:ext>
            </a:extLst>
          </p:cNvPr>
          <p:cNvCxnSpPr>
            <a:cxnSpLocks/>
          </p:cNvCxnSpPr>
          <p:nvPr userDrawn="1"/>
        </p:nvCxnSpPr>
        <p:spPr>
          <a:xfrm>
            <a:off x="5880100" y="333375"/>
            <a:ext cx="47529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715E0977-C8FD-420D-AB00-38545EC2CED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549274"/>
            <a:ext cx="5303838" cy="5724521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13FCD29-67FD-4718-8539-1404502C81D8}"/>
              </a:ext>
            </a:extLst>
          </p:cNvPr>
          <p:cNvSpPr/>
          <p:nvPr userDrawn="1"/>
        </p:nvSpPr>
        <p:spPr>
          <a:xfrm>
            <a:off x="0" y="1"/>
            <a:ext cx="53038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552089A-E0EC-479C-A310-EC96BF9D71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303838" cy="685799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B7D7D-98D6-4DF2-AF35-FA86511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99" y="507998"/>
            <a:ext cx="4752977" cy="141621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85B4577-0465-4CCB-985A-7FFD3CD2C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8284133-5D05-4A09-B773-0289870A0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5FE7DC1-F15A-4650-93E1-E8B1EA27E7C4}"/>
              </a:ext>
            </a:extLst>
          </p:cNvPr>
          <p:cNvCxnSpPr>
            <a:cxnSpLocks/>
          </p:cNvCxnSpPr>
          <p:nvPr userDrawn="1"/>
        </p:nvCxnSpPr>
        <p:spPr>
          <a:xfrm>
            <a:off x="5880100" y="333375"/>
            <a:ext cx="47529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CC6E4-D3F8-4DF9-A0A1-19F87BDE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0391F-66F0-4578-80A8-3FDC40AF7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2412000"/>
            <a:ext cx="4732338" cy="37195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D57E2E-C4A2-4CF5-A1DE-88FB89AE1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100" y="2411998"/>
            <a:ext cx="4752975" cy="3719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C915807-0A0A-4A58-8910-A57EF8D134E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33375"/>
            <a:ext cx="100615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A2B31900-9275-440A-911C-387C90B3E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2584AE7-7E57-4419-A903-1473C8108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15B4D6-98E3-45F1-B332-E2428B894CCC}"/>
              </a:ext>
            </a:extLst>
          </p:cNvPr>
          <p:cNvSpPr txBox="1"/>
          <p:nvPr userDrawn="1"/>
        </p:nvSpPr>
        <p:spPr>
          <a:xfrm>
            <a:off x="-1874248" y="2457449"/>
            <a:ext cx="1794735" cy="28540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0" dirty="0">
                <a:latin typeface="+mn-lt"/>
              </a:rPr>
              <a:t>Maak de tekst op door het lijstniveau te verhogen of te verlagen:</a:t>
            </a:r>
          </a:p>
          <a:p>
            <a:r>
              <a:rPr lang="nl-NL" sz="800" b="0" dirty="0">
                <a:latin typeface="+mn-lt"/>
              </a:rPr>
              <a:t>Plaats de cursor in de tekst en klik op een van de onderstaande knoppen</a:t>
            </a: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(in lint Start, groep Alinea)</a:t>
            </a: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1 = Normaal</a:t>
            </a:r>
          </a:p>
          <a:p>
            <a:r>
              <a:rPr lang="nl-NL" sz="800" b="1" dirty="0">
                <a:latin typeface="+mn-lt"/>
              </a:rPr>
              <a:t>2 = </a:t>
            </a:r>
            <a:r>
              <a:rPr lang="nl-NL" sz="8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0" dirty="0">
                <a:latin typeface="+mn-lt"/>
              </a:rPr>
              <a:t>3 = 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n-lt"/>
              </a:rPr>
              <a:t>4 =    </a:t>
            </a:r>
            <a:r>
              <a:rPr lang="nl-NL" sz="800" b="0" dirty="0">
                <a:latin typeface="+mn-lt"/>
              </a:rPr>
              <a:t>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n-lt"/>
              </a:rPr>
              <a:t> </a:t>
            </a:r>
            <a:endParaRPr lang="nl-NL" sz="800" b="0" dirty="0">
              <a:latin typeface="+mn-lt"/>
            </a:endParaRPr>
          </a:p>
          <a:p>
            <a:pPr lvl="0" defTabSz="685800">
              <a:defRPr/>
            </a:pPr>
            <a:r>
              <a:rPr lang="nl-NL" sz="800" b="0" dirty="0">
                <a:latin typeface="+mn-lt"/>
              </a:rPr>
              <a:t>5 =       »</a:t>
            </a:r>
            <a:r>
              <a:rPr lang="nl-NL" sz="8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800" b="0" dirty="0">
                <a:latin typeface="+mn-lt"/>
              </a:rPr>
              <a:t>Opsomming</a:t>
            </a:r>
            <a:r>
              <a:rPr lang="nl-NL" sz="800" b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0" defTabSz="685800">
              <a:defRPr/>
            </a:pPr>
            <a:r>
              <a:rPr lang="nl-NL" sz="800" b="0" dirty="0">
                <a:solidFill>
                  <a:schemeClr val="tx1"/>
                </a:solidFill>
                <a:latin typeface="+mn-lt"/>
              </a:rPr>
              <a:t>6= 1. nummering</a:t>
            </a:r>
          </a:p>
          <a:p>
            <a:pPr lvl="0" defTabSz="685800">
              <a:defRPr/>
            </a:pPr>
            <a:endParaRPr lang="nl-NL" sz="800" b="0" dirty="0">
              <a:latin typeface="+mn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89A15B-D17B-4F89-ADEB-60971A41B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345" y="3292989"/>
            <a:ext cx="1000573" cy="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86184-D444-4C7D-9FD0-ACE2610AA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501569"/>
            <a:ext cx="9901556" cy="3680817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om stijl te bewerken</a:t>
            </a:r>
            <a:endParaRPr lang="en-GB" dirty="0"/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C3469B23-872D-4CA6-AFD8-7E5EAE305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19" y="4309607"/>
            <a:ext cx="9901556" cy="1773141"/>
          </a:xfrm>
        </p:spPr>
        <p:txBody>
          <a:bodyPr anchor="b" anchorCtr="0"/>
          <a:lstStyle>
            <a:lvl1pPr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Naam – Niveau 1</a:t>
            </a:r>
          </a:p>
          <a:p>
            <a:pPr lvl="1"/>
            <a:r>
              <a:rPr lang="nl-NL" dirty="0"/>
              <a:t>Datum / </a:t>
            </a:r>
            <a:r>
              <a:rPr lang="nl-NL" dirty="0" err="1"/>
              <a:t>etc</a:t>
            </a:r>
            <a:r>
              <a:rPr lang="nl-NL" dirty="0"/>
              <a:t> niveau 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6646991-5F84-4854-B64F-287C0DF45508}"/>
              </a:ext>
            </a:extLst>
          </p:cNvPr>
          <p:cNvSpPr txBox="1"/>
          <p:nvPr userDrawn="1"/>
        </p:nvSpPr>
        <p:spPr>
          <a:xfrm>
            <a:off x="-1842441" y="4380229"/>
            <a:ext cx="1794735" cy="2225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0" dirty="0">
                <a:latin typeface="+mn-lt"/>
              </a:rPr>
              <a:t>Maak de tekst op door het lijstniveau te verhogen of te verlagen:</a:t>
            </a:r>
          </a:p>
          <a:p>
            <a:r>
              <a:rPr lang="nl-NL" sz="800" b="0" dirty="0">
                <a:latin typeface="+mn-lt"/>
              </a:rPr>
              <a:t>Plaats de cursor in de tekst en klik op een van de onderstaande knoppen</a:t>
            </a: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endParaRPr lang="nl-NL" sz="800" b="0" dirty="0">
              <a:latin typeface="+mn-lt"/>
            </a:endParaRPr>
          </a:p>
          <a:p>
            <a:r>
              <a:rPr lang="nl-NL" sz="800" b="0" dirty="0">
                <a:latin typeface="+mn-lt"/>
              </a:rPr>
              <a:t>(in lint Start, groep Alinea)</a:t>
            </a:r>
          </a:p>
          <a:p>
            <a:endParaRPr lang="nl-NL" sz="800" b="0" dirty="0">
              <a:latin typeface="+mn-lt"/>
            </a:endParaRPr>
          </a:p>
          <a:p>
            <a:r>
              <a:rPr lang="nl-NL" sz="800" b="1" dirty="0">
                <a:latin typeface="+mn-lt"/>
              </a:rPr>
              <a:t>1 = Naam = vet</a:t>
            </a:r>
          </a:p>
          <a:p>
            <a:r>
              <a:rPr lang="nl-NL" sz="800" b="0" dirty="0">
                <a:latin typeface="+mn-lt"/>
              </a:rPr>
              <a:t>2 = </a:t>
            </a:r>
            <a:r>
              <a:rPr lang="nl-NL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Datum etc. = normaal</a:t>
            </a:r>
          </a:p>
          <a:p>
            <a:pPr lvl="0" defTabSz="685800">
              <a:defRPr/>
            </a:pPr>
            <a:endParaRPr lang="nl-NL" sz="800" b="0" dirty="0">
              <a:latin typeface="+mn-lt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1C47E8-8B68-4E01-B01A-0747CD71B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3294" y="5277173"/>
            <a:ext cx="1000573" cy="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FD968C-8007-4588-A8BD-6E7CAA4F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7998"/>
            <a:ext cx="10061576" cy="14162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14BAF-4AEA-4D53-95AF-94B4D166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413529"/>
            <a:ext cx="100615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C6A87-30FC-4F23-95FE-3BE58AD07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1" y="6373017"/>
            <a:ext cx="88677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F08585-9495-4BE3-B718-5DBB45DB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076" y="6337300"/>
            <a:ext cx="12160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AC9C33D-0067-4E07-89E5-E48B312C824A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4EBA81FE-899D-4E24-895F-C03B9B842ED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39" y="0"/>
            <a:ext cx="665999" cy="1332000"/>
          </a:xfrm>
          <a:prstGeom prst="rect">
            <a:avLst/>
          </a:prstGeom>
        </p:spPr>
      </p:pic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BA02CC2-40C3-467E-ABCE-52A2519B605D}"/>
              </a:ext>
            </a:extLst>
          </p:cNvPr>
          <p:cNvSpPr/>
          <p:nvPr userDrawn="1"/>
        </p:nvSpPr>
        <p:spPr>
          <a:xfrm>
            <a:off x="0" y="0"/>
            <a:ext cx="571500" cy="57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hoek 13" hidden="1">
            <a:extLst>
              <a:ext uri="{FF2B5EF4-FFF2-40B4-BE49-F238E27FC236}">
                <a16:creationId xmlns:a16="http://schemas.microsoft.com/office/drawing/2014/main" id="{91D31749-C37D-4854-BBD7-ED1F6119113B}"/>
              </a:ext>
            </a:extLst>
          </p:cNvPr>
          <p:cNvSpPr/>
          <p:nvPr userDrawn="1"/>
        </p:nvSpPr>
        <p:spPr>
          <a:xfrm>
            <a:off x="0" y="6286500"/>
            <a:ext cx="571500" cy="57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Montserrat" panose="00000500000000000000" pitchFamily="2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Montserrat" panose="00000500000000000000" pitchFamily="2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Montserrat" panose="00000500000000000000" pitchFamily="2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926E0DB-E336-4044-80BC-3C016BB3F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</a:t>
            </a:r>
            <a:r>
              <a:rPr lang="en-GB" dirty="0" err="1"/>
              <a:t>paris</a:t>
            </a:r>
            <a:r>
              <a:rPr lang="en-GB" dirty="0"/>
              <a:t> to </a:t>
            </a:r>
            <a:r>
              <a:rPr lang="en-GB" dirty="0" err="1"/>
              <a:t>kunming</a:t>
            </a:r>
            <a:endParaRPr lang="en-GB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8D7FF133-E3FB-4762-B644-13E55FD6D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8</a:t>
            </a:r>
            <a:r>
              <a:rPr lang="en-US" baseline="30000" dirty="0"/>
              <a:t>th</a:t>
            </a:r>
            <a:r>
              <a:rPr lang="en-US" dirty="0"/>
              <a:t> Interface Dialogue Finance &amp; Biodiversity</a:t>
            </a:r>
            <a:endParaRPr lang="en-GB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CB78B46-5F0D-403B-9577-11419B4A2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Rens</a:t>
            </a:r>
            <a:r>
              <a:rPr lang="en-GB" dirty="0"/>
              <a:t> van Tilburg</a:t>
            </a:r>
          </a:p>
          <a:p>
            <a:pPr lvl="1"/>
            <a:r>
              <a:rPr lang="en-GB" dirty="0"/>
              <a:t>26 April 20202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F4B506-F75E-4508-8A13-2FD99DEE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7" y="413750"/>
            <a:ext cx="9545382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7F210-7F6A-4C8D-B3F5-22493430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Global monetary solutions</a:t>
            </a:r>
            <a:br>
              <a:rPr lang="en-US" b="1" dirty="0"/>
            </a:br>
            <a:br>
              <a:rPr lang="en-US" dirty="0"/>
            </a:b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BC37A7-D82C-4F28-8AC3-98F958C5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18A184F-5CE1-4C01-8315-4F7C7281035C}"/>
              </a:ext>
            </a:extLst>
          </p:cNvPr>
          <p:cNvSpPr txBox="1">
            <a:spLocks/>
          </p:cNvSpPr>
          <p:nvPr/>
        </p:nvSpPr>
        <p:spPr>
          <a:xfrm>
            <a:off x="723900" y="2565929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During the corona pandemic, like central banks, </a:t>
            </a:r>
            <a:r>
              <a:rPr lang="en-US" b="1" dirty="0"/>
              <a:t>IMF </a:t>
            </a:r>
            <a:r>
              <a:rPr lang="en-US" dirty="0"/>
              <a:t>issued new </a:t>
            </a:r>
            <a:r>
              <a:rPr lang="en-US" b="1" dirty="0"/>
              <a:t>Special Drawing Rights </a:t>
            </a:r>
            <a:r>
              <a:rPr lang="en-US" dirty="0"/>
              <a:t>(SDRs) equivalent to an amount of </a:t>
            </a:r>
            <a:r>
              <a:rPr lang="en-US" b="1" dirty="0"/>
              <a:t>USD 650 billion</a:t>
            </a:r>
            <a:r>
              <a:rPr lang="en-US" dirty="0"/>
              <a:t>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Proposed the creation of the new </a:t>
            </a:r>
            <a:r>
              <a:rPr lang="en-US" b="1" dirty="0"/>
              <a:t>Resilience and Sustainability Trust </a:t>
            </a:r>
            <a:r>
              <a:rPr lang="en-US" dirty="0"/>
              <a:t>(RST).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EC5B2A-630F-41F6-AF41-29E1C4E3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1569"/>
            <a:ext cx="10061575" cy="4627022"/>
          </a:xfrm>
        </p:spPr>
        <p:txBody>
          <a:bodyPr/>
          <a:lstStyle/>
          <a:p>
            <a:r>
              <a:rPr lang="en-GB" dirty="0"/>
              <a:t>3.</a:t>
            </a:r>
            <a:br>
              <a:rPr lang="en-GB" dirty="0"/>
            </a:br>
            <a:r>
              <a:rPr lang="en-GB" dirty="0"/>
              <a:t>Biodiversity </a:t>
            </a:r>
            <a:r>
              <a:rPr lang="en-US" dirty="0"/>
              <a:t>finance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7A3668-0DC1-4140-BA00-F2094366C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193 National Biodiversity Strategies and Plans. 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40 UNDP-BIOFIN </a:t>
            </a:r>
            <a:r>
              <a:rPr lang="en-US" dirty="0"/>
              <a:t>assisted </a:t>
            </a:r>
            <a:r>
              <a:rPr lang="en-US" b="1" dirty="0"/>
              <a:t>National Biodiversity Finance Plans</a:t>
            </a:r>
            <a:r>
              <a:rPr lang="en-US" dirty="0"/>
              <a:t>. 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Developed countries failed to double biodiversity-related financial flows </a:t>
            </a:r>
            <a:r>
              <a:rPr lang="en-US" dirty="0"/>
              <a:t>as agreed in 2010.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Biodiversity-relevant taxes represent </a:t>
            </a:r>
            <a:r>
              <a:rPr lang="en-US" b="1" dirty="0"/>
              <a:t>only 1% of total environmentally related tax revenue.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Annually over </a:t>
            </a:r>
            <a:r>
              <a:rPr lang="en-US" b="1" dirty="0"/>
              <a:t>USD500 billion of public spending harms biodiversity.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25FCF470-95A5-4D5B-9047-470B472A56FC}"/>
              </a:ext>
            </a:extLst>
          </p:cNvPr>
          <p:cNvSpPr txBox="1">
            <a:spLocks/>
          </p:cNvSpPr>
          <p:nvPr/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public finance:</a:t>
            </a:r>
          </a:p>
          <a:p>
            <a:r>
              <a:rPr lang="en-US" dirty="0">
                <a:solidFill>
                  <a:schemeClr val="tx1"/>
                </a:solidFill>
              </a:rPr>
              <a:t>national budgets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1AE8EC6-B9F5-4E67-9D0D-3C900D2F0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35" y="2110841"/>
            <a:ext cx="7451813" cy="4128034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Supervision and monetary policy: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preliminary research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CEC24F-9CC8-4FA5-99A4-A6A4C548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4" y="2110841"/>
            <a:ext cx="5829873" cy="44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UPM, a Finnish pulp and paper maker took out a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EUR750 million loan with BNP Paribas, the interest rate of which was linked to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sustainability performance indicators, including having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a net-positive impact to biodiversity in the Finnish forest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(2020).</a:t>
            </a:r>
          </a:p>
          <a:p>
            <a:pPr lvl="2"/>
            <a:endParaRPr lang="en-US" sz="1800" b="0" i="0" u="none" strike="noStrike" baseline="0" dirty="0">
              <a:solidFill>
                <a:srgbClr val="3A4B74"/>
              </a:solidFill>
              <a:latin typeface="Montserrat-Regular"/>
            </a:endParaRPr>
          </a:p>
          <a:p>
            <a:pPr lvl="2"/>
            <a:r>
              <a:rPr lang="en-US" sz="1800" b="0" i="0" u="none" strike="noStrike" baseline="0" dirty="0" err="1">
                <a:solidFill>
                  <a:srgbClr val="3A4B74"/>
                </a:solidFill>
                <a:latin typeface="Montserrat-Regular"/>
              </a:rPr>
              <a:t>a.s.r.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, one of the biggest private landowners in the Netherlands, decided to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provide leasers who manage their lands sustainably with a 5-10% discount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(2021).</a:t>
            </a:r>
          </a:p>
          <a:p>
            <a:pPr lvl="2"/>
            <a:endParaRPr lang="en-US" sz="1800" b="0" i="0" u="none" strike="noStrike" baseline="0" dirty="0">
              <a:solidFill>
                <a:srgbClr val="3A4B74"/>
              </a:solidFill>
              <a:latin typeface="Montserrat-Regular"/>
            </a:endParaRPr>
          </a:p>
          <a:p>
            <a:pPr lvl="2"/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ASN Bank launched its Biodiversity Fund targeted at biodiversity restoration and conservation (2020).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48AC2644-EC63-42F0-BAA4-AF9061980547}"/>
              </a:ext>
            </a:extLst>
          </p:cNvPr>
          <p:cNvSpPr txBox="1">
            <a:spLocks/>
          </p:cNvSpPr>
          <p:nvPr/>
        </p:nvSpPr>
        <p:spPr>
          <a:xfrm>
            <a:off x="723901" y="660398"/>
            <a:ext cx="10061576" cy="141621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private finance: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rewarding biodiversity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International finance: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debt for nature swaps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723900" y="2565929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Costa Rica </a:t>
            </a:r>
            <a:r>
              <a:rPr lang="en-US" dirty="0"/>
              <a:t>received a USD 20 million debt write-off from the US and as a result received a total of USD 50 million investment to protect its natural habitats, </a:t>
            </a:r>
            <a:r>
              <a:rPr lang="en-US" b="1" dirty="0"/>
              <a:t>doubling the size of marine protected areas and expand terrestrial parks</a:t>
            </a:r>
            <a:r>
              <a:rPr lang="en-US" dirty="0"/>
              <a:t>. 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Seychelles </a:t>
            </a:r>
            <a:r>
              <a:rPr lang="en-US" dirty="0"/>
              <a:t>bought back a USD 21.6 million debt at a discount, and is paying off the amount to the Seychelles Conservation and Climate Adaptation Trust that in turn, finances </a:t>
            </a:r>
            <a:r>
              <a:rPr lang="en-US" b="1" dirty="0"/>
              <a:t>marine conservation activities to keep 30% of its marine resources protected </a:t>
            </a:r>
            <a:r>
              <a:rPr lang="en-US" dirty="0"/>
              <a:t>(2010).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Belize </a:t>
            </a:r>
            <a:r>
              <a:rPr lang="en-US" dirty="0"/>
              <a:t>repurchased part of its foreign debt at a discount. USD 23 million of the savings is dedicated to </a:t>
            </a:r>
            <a:r>
              <a:rPr lang="en-US" b="1" dirty="0"/>
              <a:t>protecting 30% of its waters </a:t>
            </a:r>
            <a:r>
              <a:rPr lang="en-US" dirty="0"/>
              <a:t>(2021).</a:t>
            </a:r>
          </a:p>
        </p:txBody>
      </p:sp>
    </p:spTree>
    <p:extLst>
      <p:ext uri="{BB962C8B-B14F-4D97-AF65-F5344CB8AC3E}">
        <p14:creationId xmlns:p14="http://schemas.microsoft.com/office/powerpoint/2010/main" val="35876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EC5B2A-630F-41F6-AF41-29E1C4E3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1569"/>
            <a:ext cx="10061575" cy="4627022"/>
          </a:xfrm>
        </p:spPr>
        <p:txBody>
          <a:bodyPr/>
          <a:lstStyle/>
          <a:p>
            <a:r>
              <a:rPr lang="en-GB" dirty="0"/>
              <a:t>4.</a:t>
            </a:r>
            <a:br>
              <a:rPr lang="en-GB" dirty="0"/>
            </a:br>
            <a:r>
              <a:rPr lang="en-GB" dirty="0"/>
              <a:t>conclusions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7A3668-0DC1-4140-BA00-F2094366C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E8EB-E1B3-428B-8C18-1DF7640D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/>
              <a:t>Finance </a:t>
            </a:r>
            <a:r>
              <a:rPr lang="en-US" dirty="0"/>
              <a:t>has </a:t>
            </a:r>
            <a:r>
              <a:rPr lang="en-US" b="1" dirty="0"/>
              <a:t>potent instruments </a:t>
            </a:r>
            <a:r>
              <a:rPr lang="en-US" dirty="0"/>
              <a:t>at its disposal to preserve and restore biodiversity.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Companies can be stimulated and forced to change their ways or risk losing access to finance.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While </a:t>
            </a:r>
            <a:r>
              <a:rPr lang="en-US" b="1" dirty="0"/>
              <a:t>awareness of biodiversity risks is rising fast </a:t>
            </a:r>
            <a:r>
              <a:rPr lang="en-US" dirty="0"/>
              <a:t>on the financial agenda, the </a:t>
            </a:r>
            <a:r>
              <a:rPr lang="en-US" b="1" dirty="0"/>
              <a:t>impact on the ground so far has been limited</a:t>
            </a:r>
            <a:r>
              <a:rPr lang="en-US" dirty="0"/>
              <a:t>.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1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EC5B2A-630F-41F6-AF41-29E1C4E3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1569"/>
            <a:ext cx="10061575" cy="4627022"/>
          </a:xfrm>
        </p:spPr>
        <p:txBody>
          <a:bodyPr/>
          <a:lstStyle/>
          <a:p>
            <a:r>
              <a:rPr lang="en-GB" dirty="0"/>
              <a:t>4.</a:t>
            </a:r>
            <a:br>
              <a:rPr lang="en-GB" dirty="0"/>
            </a:br>
            <a:r>
              <a:rPr lang="en-GB" dirty="0"/>
              <a:t>recommendations private finance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7A3668-0DC1-4140-BA00-F2094366C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7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47CCDA-36EA-407B-9BD5-33ECEDDA3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recommendations: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private sector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571500" y="2152079"/>
            <a:ext cx="8296275" cy="3768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1. Make biodiversity part of an </a:t>
            </a:r>
            <a:r>
              <a:rPr lang="en-US" b="1" dirty="0"/>
              <a:t>integrated strategy with climate change.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2. </a:t>
            </a:r>
            <a:r>
              <a:rPr lang="en-US" b="1" dirty="0"/>
              <a:t>Develop data </a:t>
            </a:r>
            <a:r>
              <a:rPr lang="en-US" dirty="0"/>
              <a:t>and methodologies.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3. </a:t>
            </a:r>
            <a:r>
              <a:rPr lang="en-US" b="1" dirty="0"/>
              <a:t>Create awareness </a:t>
            </a:r>
            <a:r>
              <a:rPr lang="en-US" dirty="0"/>
              <a:t>at the executive level.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4. </a:t>
            </a:r>
            <a:r>
              <a:rPr lang="en-US" b="1" dirty="0"/>
              <a:t>Map the hotspots </a:t>
            </a:r>
            <a:r>
              <a:rPr lang="en-US" dirty="0"/>
              <a:t>in your portfolio.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5. </a:t>
            </a:r>
            <a:r>
              <a:rPr lang="en-US" b="1" dirty="0"/>
              <a:t>Engage </a:t>
            </a:r>
            <a:r>
              <a:rPr lang="en-US" dirty="0"/>
              <a:t>with the most heavily exposed companies.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6. </a:t>
            </a:r>
            <a:r>
              <a:rPr lang="en-US" b="1" dirty="0"/>
              <a:t>Refrain </a:t>
            </a:r>
            <a:r>
              <a:rPr lang="en-US" dirty="0"/>
              <a:t>from financing the most unresponsive companies.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7. Translate biodiversity performance into the </a:t>
            </a:r>
            <a:r>
              <a:rPr lang="en-US" b="1" dirty="0"/>
              <a:t>cost of capital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343F6D1-9837-4D36-B0C5-DB4400A8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55B30D-F67C-4843-8A58-6D15F046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en-US" dirty="0"/>
          </a:p>
          <a:p>
            <a:pPr lvl="5"/>
            <a:r>
              <a:rPr lang="en-US" dirty="0"/>
              <a:t>Climate finance in practice</a:t>
            </a:r>
          </a:p>
          <a:p>
            <a:pPr lvl="5"/>
            <a:endParaRPr lang="en-US" dirty="0"/>
          </a:p>
          <a:p>
            <a:pPr lvl="5"/>
            <a:r>
              <a:rPr lang="en-US" dirty="0"/>
              <a:t>Biodiversity finance in practice</a:t>
            </a:r>
          </a:p>
          <a:p>
            <a:pPr lvl="5"/>
            <a:endParaRPr lang="en-US" dirty="0"/>
          </a:p>
          <a:p>
            <a:pPr lvl="5"/>
            <a:r>
              <a:rPr lang="en-US" dirty="0"/>
              <a:t>Conclusions </a:t>
            </a:r>
          </a:p>
          <a:p>
            <a:pPr lvl="5"/>
            <a:endParaRPr lang="en-US" dirty="0"/>
          </a:p>
          <a:p>
            <a:pPr lvl="5"/>
            <a:r>
              <a:rPr lang="en-US" dirty="0"/>
              <a:t>Recommendations private finance </a:t>
            </a:r>
          </a:p>
          <a:p>
            <a:pPr lvl="5"/>
            <a:endParaRPr lang="en-US" dirty="0"/>
          </a:p>
          <a:p>
            <a:pPr lvl="5"/>
            <a:r>
              <a:rPr lang="en-US" dirty="0"/>
              <a:t>Recommendations public finance 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7FD358-D059-45ED-A604-FE53ADF30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1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EC5B2A-630F-41F6-AF41-29E1C4E3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1569"/>
            <a:ext cx="10061575" cy="4627022"/>
          </a:xfrm>
        </p:spPr>
        <p:txBody>
          <a:bodyPr/>
          <a:lstStyle/>
          <a:p>
            <a:r>
              <a:rPr lang="en-GB" dirty="0"/>
              <a:t>4.</a:t>
            </a:r>
            <a:br>
              <a:rPr lang="en-GB" dirty="0"/>
            </a:br>
            <a:r>
              <a:rPr lang="en-GB" dirty="0"/>
              <a:t>recommendations public finance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7A3668-0DC1-4140-BA00-F2094366C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recommendations: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Global Biodiversity Framework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857251" y="2435300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/>
          </a:p>
          <a:p>
            <a:pPr lvl="2"/>
            <a:r>
              <a:rPr lang="en-US" dirty="0"/>
              <a:t>Contain an </a:t>
            </a:r>
            <a:r>
              <a:rPr lang="en-US" b="1" dirty="0"/>
              <a:t>explicit reference to aligning financial flows</a:t>
            </a:r>
            <a:r>
              <a:rPr lang="en-US" dirty="0"/>
              <a:t>, both </a:t>
            </a:r>
            <a:r>
              <a:rPr lang="en-US" b="1" dirty="0"/>
              <a:t>public and private</a:t>
            </a:r>
            <a:r>
              <a:rPr lang="en-US" dirty="0"/>
              <a:t>, to its goals.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This should encompass both increased </a:t>
            </a:r>
            <a:r>
              <a:rPr lang="en-US" b="1" dirty="0"/>
              <a:t>resource mobilization </a:t>
            </a:r>
            <a:r>
              <a:rPr lang="en-US" dirty="0"/>
              <a:t>or </a:t>
            </a:r>
            <a:r>
              <a:rPr lang="en-US" dirty="0" err="1"/>
              <a:t>naturepositive</a:t>
            </a:r>
            <a:r>
              <a:rPr lang="en-US" dirty="0"/>
              <a:t> finance as well as adhering to the </a:t>
            </a:r>
            <a:r>
              <a:rPr lang="en-US" b="1" dirty="0"/>
              <a:t>‘do no harm’</a:t>
            </a:r>
            <a:r>
              <a:rPr lang="en-US" dirty="0"/>
              <a:t>-principle.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Make </a:t>
            </a:r>
            <a:r>
              <a:rPr lang="en-US" b="1" dirty="0"/>
              <a:t>goals specific and measurable along a clear timeline </a:t>
            </a:r>
            <a:r>
              <a:rPr lang="en-US" dirty="0"/>
              <a:t>to allow the financial sector to benchmark its performance and thus determine its alignment.</a:t>
            </a:r>
          </a:p>
        </p:txBody>
      </p:sp>
    </p:spTree>
    <p:extLst>
      <p:ext uri="{BB962C8B-B14F-4D97-AF65-F5344CB8AC3E}">
        <p14:creationId xmlns:p14="http://schemas.microsoft.com/office/powerpoint/2010/main" val="17642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recommendations: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public budget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857251" y="2435300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Create an </a:t>
            </a:r>
            <a:r>
              <a:rPr lang="en-US" b="1" dirty="0"/>
              <a:t>international coalition of Finance Ministers for Biodiversity </a:t>
            </a:r>
            <a:r>
              <a:rPr lang="en-US" dirty="0"/>
              <a:t>or extend the mandate of the current Coalition of Finance Ministers for Climate Action.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Test current expenditures</a:t>
            </a:r>
            <a:r>
              <a:rPr lang="en-US" dirty="0"/>
              <a:t>, such as agricultural subsidies, on their climate and biodiversity impact.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Also use the </a:t>
            </a:r>
            <a:r>
              <a:rPr lang="en-US" b="1" dirty="0"/>
              <a:t>public impact investment institutions </a:t>
            </a:r>
            <a:r>
              <a:rPr lang="en-US" dirty="0"/>
              <a:t>(like international development banks). Leverage private funding through blended finance and subsidies or work with guarantees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9869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recommendations: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supervision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857251" y="2435300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Demand assessments </a:t>
            </a:r>
            <a:r>
              <a:rPr lang="en-US" dirty="0"/>
              <a:t>of exposure to biodiversity from banks, pension funds and insurance companies, using existing methodologies.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Increase the capital requirements </a:t>
            </a:r>
            <a:r>
              <a:rPr lang="en-US" dirty="0"/>
              <a:t>for the largest biodiversity risks.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Introduce minimum exposures for nature-positive and </a:t>
            </a:r>
            <a:r>
              <a:rPr lang="en-US" b="1" dirty="0"/>
              <a:t>limits for nature negative loans and investments </a:t>
            </a:r>
            <a:r>
              <a:rPr lang="en-US" dirty="0"/>
              <a:t>(macro prudential).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Add the knowledge of climate and biodiversity to the </a:t>
            </a:r>
            <a:r>
              <a:rPr lang="en-US" b="1" dirty="0"/>
              <a:t>fit and proper test of key financial personnel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7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recommendations: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monetary policy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857251" y="2435300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Include biodiversity </a:t>
            </a:r>
            <a:r>
              <a:rPr lang="en-US" dirty="0"/>
              <a:t>in the review of </a:t>
            </a:r>
            <a:r>
              <a:rPr lang="en-US" b="1" dirty="0"/>
              <a:t>collateral framework </a:t>
            </a:r>
            <a:r>
              <a:rPr lang="en-US" dirty="0"/>
              <a:t>and </a:t>
            </a:r>
            <a:r>
              <a:rPr lang="en-US" b="1" dirty="0"/>
              <a:t>asset purchase </a:t>
            </a:r>
            <a:r>
              <a:rPr lang="en-US" b="1" dirty="0" err="1"/>
              <a:t>programme</a:t>
            </a:r>
            <a:r>
              <a:rPr lang="en-US" dirty="0"/>
              <a:t>, starting with differentiating between the best and worst performing sectors and companies.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Also do this for the </a:t>
            </a:r>
            <a:r>
              <a:rPr lang="en-US" b="1" dirty="0"/>
              <a:t>refinancing operations </a:t>
            </a:r>
            <a:r>
              <a:rPr lang="en-US" dirty="0"/>
              <a:t>of banks and target these to nature-positive bank lending.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Own funds: Promote positive nature impact also through own nonmonetary portfolios.</a:t>
            </a:r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recommendations:</a:t>
            </a:r>
            <a:br>
              <a:rPr lang="en-US" dirty="0"/>
            </a:br>
            <a:r>
              <a:rPr lang="en-US" b="1" i="0" u="none" strike="noStrike" baseline="0" dirty="0">
                <a:solidFill>
                  <a:srgbClr val="3A4B74"/>
                </a:solidFill>
                <a:latin typeface="Montserrat-Bold"/>
              </a:rPr>
              <a:t>Enable investments everywhere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5246B5-A22A-4800-B6D9-23D7DD3E3A5F}"/>
              </a:ext>
            </a:extLst>
          </p:cNvPr>
          <p:cNvSpPr txBox="1">
            <a:spLocks/>
          </p:cNvSpPr>
          <p:nvPr/>
        </p:nvSpPr>
        <p:spPr>
          <a:xfrm>
            <a:off x="857251" y="2435300"/>
            <a:ext cx="8296275" cy="3719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Montserrat" panose="00000500000000000000" pitchFamily="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Biodiversity in </a:t>
            </a:r>
            <a:r>
              <a:rPr lang="en-US" b="1" dirty="0"/>
              <a:t>Debt Sustainability Analyses. 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Sovereign debt pricing </a:t>
            </a:r>
            <a:r>
              <a:rPr lang="en-US" dirty="0"/>
              <a:t>based on biodiversity performance.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Biodiversity as an integral part of debt restructuring. Nature-positive structural adjustment plans. </a:t>
            </a:r>
            <a:r>
              <a:rPr lang="en-US" b="1" dirty="0"/>
              <a:t>Nature-for-debt swaps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New global liquidity (SDR’s) </a:t>
            </a:r>
            <a:r>
              <a:rPr lang="en-US" dirty="0"/>
              <a:t>as </a:t>
            </a:r>
            <a:r>
              <a:rPr lang="en-US" b="1" dirty="0"/>
              <a:t>reward for the preservation and restoration</a:t>
            </a:r>
            <a:r>
              <a:rPr lang="en-US" dirty="0"/>
              <a:t> of biodiversity.</a:t>
            </a:r>
          </a:p>
        </p:txBody>
      </p:sp>
    </p:spTree>
    <p:extLst>
      <p:ext uri="{BB962C8B-B14F-4D97-AF65-F5344CB8AC3E}">
        <p14:creationId xmlns:p14="http://schemas.microsoft.com/office/powerpoint/2010/main" val="8729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FBF53-9F3F-4765-8704-A1D42856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01569"/>
            <a:ext cx="9901556" cy="3680817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sz="3600" dirty="0"/>
              <a:t>please stay in touch!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E8E34B-258E-496C-8C02-D4B6A0680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19" y="4309607"/>
            <a:ext cx="9901556" cy="1773141"/>
          </a:xfrm>
        </p:spPr>
        <p:txBody>
          <a:bodyPr/>
          <a:lstStyle/>
          <a:p>
            <a:r>
              <a:rPr lang="en-GB" sz="2400" dirty="0" err="1"/>
              <a:t>Rens</a:t>
            </a:r>
            <a:r>
              <a:rPr lang="en-GB" sz="2400" dirty="0"/>
              <a:t> van Tilburg</a:t>
            </a:r>
          </a:p>
          <a:p>
            <a:pPr lvl="1"/>
            <a:r>
              <a:rPr lang="en-GB" sz="2400" dirty="0"/>
              <a:t>r.tilburg@uu.nl</a:t>
            </a:r>
          </a:p>
          <a:p>
            <a:pPr lvl="1"/>
            <a:r>
              <a:rPr lang="en-GB" sz="2400" dirty="0"/>
              <a:t>www.sustainablefinancelab.nl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EC5B2A-630F-41F6-AF41-29E1C4E3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1569"/>
            <a:ext cx="10061575" cy="4627022"/>
          </a:xfrm>
        </p:spPr>
        <p:txBody>
          <a:bodyPr/>
          <a:lstStyle/>
          <a:p>
            <a:r>
              <a:rPr lang="en-GB" dirty="0"/>
              <a:t>1.</a:t>
            </a:r>
            <a:br>
              <a:rPr lang="en-GB" dirty="0"/>
            </a:br>
            <a:r>
              <a:rPr lang="en-US" dirty="0"/>
              <a:t>Climate finance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7A3668-0DC1-4140-BA00-F2094366C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3076" y="6337300"/>
            <a:ext cx="1216024" cy="365125"/>
          </a:xfrm>
        </p:spPr>
        <p:txBody>
          <a:bodyPr/>
          <a:lstStyle/>
          <a:p>
            <a:fld id="{3AC9C33D-0067-4E07-89E5-E48B312C824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E8EB-E1B3-428B-8C18-1DF7640D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financial promises in the climate agreements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In </a:t>
            </a:r>
            <a:r>
              <a:rPr lang="en-US" b="1" dirty="0"/>
              <a:t>2009 </a:t>
            </a:r>
            <a:r>
              <a:rPr lang="en-US" dirty="0"/>
              <a:t>at COP15, developed countries committed to mobilizing USD </a:t>
            </a:r>
            <a:r>
              <a:rPr lang="en-US" b="1" dirty="0"/>
              <a:t>100 billion climate finance per year to developing countries by 2020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 2015 Paris Agreement reaffirmed this responsibility.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b="1" dirty="0"/>
              <a:t>2015 </a:t>
            </a:r>
            <a:r>
              <a:rPr lang="en-US" dirty="0"/>
              <a:t>agreement also explicitly stated that </a:t>
            </a:r>
            <a:r>
              <a:rPr lang="en-US" b="1" dirty="0"/>
              <a:t>finance flows, also private ones, should be made consistent with low-GHG-emission and climate-resilient pathways.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E8EB-E1B3-428B-8C18-1DF7640D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100 billion dollar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climate finance mobilized by developed countries, as defined by the climate accords, increased from $52.2 billion in 2013 to $58.6 billion in 2016 to </a:t>
            </a:r>
            <a:r>
              <a:rPr lang="en-US" b="1" dirty="0"/>
              <a:t>$78.9 billion in 2018.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 upward trajectory appears to have continued in 2019 but at a pace </a:t>
            </a:r>
            <a:r>
              <a:rPr lang="en-US" b="1" dirty="0"/>
              <a:t>not sufficient to reach the $100 billion in 2020.</a:t>
            </a:r>
          </a:p>
          <a:p>
            <a:pPr lvl="2"/>
            <a:endParaRPr lang="en-US" b="1" dirty="0"/>
          </a:p>
          <a:p>
            <a:pPr lvl="2"/>
            <a:r>
              <a:rPr lang="en-US" dirty="0"/>
              <a:t>According to Oxfam the </a:t>
            </a:r>
            <a:r>
              <a:rPr lang="en-US" b="1" dirty="0"/>
              <a:t>real figure is about a third of this. </a:t>
            </a:r>
          </a:p>
          <a:p>
            <a:pPr lvl="2"/>
            <a:endParaRPr lang="en-US" b="1" dirty="0"/>
          </a:p>
          <a:p>
            <a:pPr lvl="2"/>
            <a:r>
              <a:rPr lang="en-US" dirty="0"/>
              <a:t>And the actual </a:t>
            </a:r>
            <a:r>
              <a:rPr lang="en-US" b="1" dirty="0"/>
              <a:t>climate finance gap being 2,5 trillion</a:t>
            </a:r>
            <a:r>
              <a:rPr lang="en-US" dirty="0"/>
              <a:t>, growing to 3,5 trillion 2030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9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E8EB-E1B3-428B-8C18-1DF7640D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264370"/>
            <a:ext cx="10061576" cy="14162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2625F-FF96-486C-83C9-2CE860203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D8185B-8D08-4183-A2AD-3DB1CDA4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924215"/>
            <a:ext cx="10633076" cy="5635531"/>
          </a:xfrm>
          <a:prstGeom prst="rect">
            <a:avLst/>
          </a:prstGeom>
        </p:spPr>
      </p:pic>
      <p:sp>
        <p:nvSpPr>
          <p:cNvPr id="8" name="Titel 17">
            <a:extLst>
              <a:ext uri="{FF2B5EF4-FFF2-40B4-BE49-F238E27FC236}">
                <a16:creationId xmlns:a16="http://schemas.microsoft.com/office/drawing/2014/main" id="{72345F88-598C-4ACC-BAFA-6D149CC7A117}"/>
              </a:ext>
            </a:extLst>
          </p:cNvPr>
          <p:cNvSpPr txBox="1">
            <a:spLocks/>
          </p:cNvSpPr>
          <p:nvPr/>
        </p:nvSpPr>
        <p:spPr>
          <a:xfrm>
            <a:off x="571501" y="507998"/>
            <a:ext cx="10061576" cy="141621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private finance: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Glasgow Financial Alliance for Net Zero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AD862D6-904C-47EB-A249-AFC35F4ED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3429000"/>
            <a:ext cx="8296275" cy="371951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EFA23-99F3-4A0A-BB28-50F86E5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Initiative of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600+ investors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worldwide managing USD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65 trillion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of assets.</a:t>
            </a:r>
          </a:p>
          <a:p>
            <a:pPr lvl="2"/>
            <a:endParaRPr lang="en-US" sz="1800" b="0" i="0" u="none" strike="noStrike" baseline="0" dirty="0">
              <a:solidFill>
                <a:srgbClr val="3A4B74"/>
              </a:solidFill>
              <a:latin typeface="Montserrat-Regular"/>
            </a:endParaRPr>
          </a:p>
          <a:p>
            <a:pPr lvl="2"/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Engage cooperatively on the topic of climate change with some of the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world’s 165 largest GHG emitters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, covering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80% of global industrial emissions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. </a:t>
            </a:r>
          </a:p>
          <a:p>
            <a:pPr lvl="2"/>
            <a:endParaRPr lang="en-US" sz="1800" b="0" i="0" u="none" strike="noStrike" baseline="0" dirty="0">
              <a:solidFill>
                <a:srgbClr val="3A4B74"/>
              </a:solidFill>
              <a:latin typeface="Montserrat-Regular"/>
            </a:endParaRPr>
          </a:p>
          <a:p>
            <a:pPr lvl="2"/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Engagement with the companies is a </a:t>
            </a:r>
            <a:r>
              <a:rPr lang="en-US" sz="1800" b="1" i="0" u="none" strike="noStrike" baseline="0" dirty="0">
                <a:solidFill>
                  <a:srgbClr val="3A4B74"/>
                </a:solidFill>
                <a:latin typeface="Montserrat-Regular"/>
              </a:rPr>
              <a:t>collaborative </a:t>
            </a:r>
            <a:r>
              <a:rPr lang="en-US" sz="1800" b="0" i="0" u="none" strike="noStrike" baseline="0" dirty="0">
                <a:solidFill>
                  <a:srgbClr val="3A4B74"/>
                </a:solidFill>
                <a:latin typeface="Montserrat-Regular"/>
              </a:rPr>
              <a:t>two-tier activity, spearheaded by a lead-investors, and backed by a group of investors.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16A40-520C-40A4-80C2-BF4DBB42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48AC2644-EC63-42F0-BAA4-AF9061980547}"/>
              </a:ext>
            </a:extLst>
          </p:cNvPr>
          <p:cNvSpPr txBox="1">
            <a:spLocks/>
          </p:cNvSpPr>
          <p:nvPr/>
        </p:nvSpPr>
        <p:spPr>
          <a:xfrm>
            <a:off x="723901" y="660398"/>
            <a:ext cx="10061576" cy="14162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private finance: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climate action 100+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4" descr="Image result for climate action 100+">
            <a:extLst>
              <a:ext uri="{FF2B5EF4-FFF2-40B4-BE49-F238E27FC236}">
                <a16:creationId xmlns:a16="http://schemas.microsoft.com/office/drawing/2014/main" id="{0F3F8CE0-4015-46D3-B5C2-3064E4BD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1" y="615551"/>
            <a:ext cx="3484279" cy="17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8B708-A170-490B-BDDB-12B355C6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Supervision: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supervisory expectations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447E3D-F842-4D7E-A801-41FD35B53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276695"/>
            <a:ext cx="6963747" cy="40963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E826D3-59AA-4F66-BBFC-88959504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398" y="2260784"/>
            <a:ext cx="4478702" cy="41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8B708-A170-490B-BDDB-12B355C6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47CCDA-36EA-407B-9BD5-33ECEDDA3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/ Presentator / Datum (via Invoegen &gt; Koptekst en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5F6354-82E4-4F9C-9C89-6D664282F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C33D-0067-4E07-89E5-E48B312C824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el 17">
            <a:extLst>
              <a:ext uri="{FF2B5EF4-FFF2-40B4-BE49-F238E27FC236}">
                <a16:creationId xmlns:a16="http://schemas.microsoft.com/office/drawing/2014/main" id="{7C00D132-C654-4F15-9C05-27CD914A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8000"/>
            <a:ext cx="10061575" cy="14160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Monetary policy: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an action plan for climate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449E6F0C-BBF0-46C2-B769-2B927D86EA0E">
            <a:extLst>
              <a:ext uri="{FF2B5EF4-FFF2-40B4-BE49-F238E27FC236}">
                <a16:creationId xmlns:a16="http://schemas.microsoft.com/office/drawing/2014/main" id="{DB1F4496-81E1-4EE7-A370-F6D12566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7" y="1686886"/>
            <a:ext cx="7888599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A071E0-22F8-4E53-9948-2EA223920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8" y="1685203"/>
            <a:ext cx="9097645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L">
  <a:themeElements>
    <a:clrScheme name="SFL_Groen">
      <a:dk1>
        <a:srgbClr val="3A4B74"/>
      </a:dk1>
      <a:lt1>
        <a:sysClr val="window" lastClr="FFFFFF"/>
      </a:lt1>
      <a:dk2>
        <a:srgbClr val="6EC082"/>
      </a:dk2>
      <a:lt2>
        <a:srgbClr val="E7E6E6"/>
      </a:lt2>
      <a:accent1>
        <a:srgbClr val="679372"/>
      </a:accent1>
      <a:accent2>
        <a:srgbClr val="559B6C"/>
      </a:accent2>
      <a:accent3>
        <a:srgbClr val="6EC082"/>
      </a:accent3>
      <a:accent4>
        <a:srgbClr val="F0F8F2"/>
      </a:accent4>
      <a:accent5>
        <a:srgbClr val="3A4B74"/>
      </a:accent5>
      <a:accent6>
        <a:srgbClr val="679372"/>
      </a:accent6>
      <a:hlink>
        <a:srgbClr val="679372"/>
      </a:hlink>
      <a:folHlink>
        <a:srgbClr val="679372"/>
      </a:folHlink>
    </a:clrScheme>
    <a:fontScheme name="SFL_Montserra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Lpresentation.potx" id="{0DEEC515-D71B-4CBA-9C2D-1C7ADC936192}" vid="{1745E9C8-4F45-4A4E-ABD7-0A1589A6655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SFL</Template>
  <TotalTime>1268</TotalTime>
  <Words>1358</Words>
  <Application>Microsoft Office PowerPoint</Application>
  <PresentationFormat>Breedbeeld</PresentationFormat>
  <Paragraphs>178</Paragraphs>
  <Slides>26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Montserrat</vt:lpstr>
      <vt:lpstr>Montserrat Medium</vt:lpstr>
      <vt:lpstr>Montserrat-Bold</vt:lpstr>
      <vt:lpstr>Montserrat-Regular</vt:lpstr>
      <vt:lpstr>SFL</vt:lpstr>
      <vt:lpstr>From paris to kunming</vt:lpstr>
      <vt:lpstr>presentation</vt:lpstr>
      <vt:lpstr>1. Climate finance   </vt:lpstr>
      <vt:lpstr>The financial promises in the climate agreements</vt:lpstr>
      <vt:lpstr>The 100 billion dollar question</vt:lpstr>
      <vt:lpstr>PowerPoint-presentatie</vt:lpstr>
      <vt:lpstr>PowerPoint-presentatie</vt:lpstr>
      <vt:lpstr>Supervision: supervisory expectations</vt:lpstr>
      <vt:lpstr>Monetary policy: an action plan for climate</vt:lpstr>
      <vt:lpstr>Global monetary solutions  </vt:lpstr>
      <vt:lpstr>3. Biodiversity finance   </vt:lpstr>
      <vt:lpstr>PowerPoint-presentatie</vt:lpstr>
      <vt:lpstr>Supervision and monetary policy: preliminary research</vt:lpstr>
      <vt:lpstr>PowerPoint-presentatie</vt:lpstr>
      <vt:lpstr>International finance: debt for nature swaps</vt:lpstr>
      <vt:lpstr>4. conclusions</vt:lpstr>
      <vt:lpstr>conclusions</vt:lpstr>
      <vt:lpstr>4. recommendations private finance</vt:lpstr>
      <vt:lpstr>recommendations: private sector</vt:lpstr>
      <vt:lpstr>4. recommendations public finance</vt:lpstr>
      <vt:lpstr>recommendations: Global Biodiversity Framework</vt:lpstr>
      <vt:lpstr>recommendations: public budget</vt:lpstr>
      <vt:lpstr>recommendations: supervision</vt:lpstr>
      <vt:lpstr>recommendations: monetary policy</vt:lpstr>
      <vt:lpstr>recommendations: Enable investments everywhere</vt:lpstr>
      <vt:lpstr>Thank you please stay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FINANCE TO FINANCE CHANGE</dc:title>
  <dc:creator>Bosma, D. (Dieuwertje)</dc:creator>
  <cp:lastModifiedBy>Tilburg, R. van (Rens)</cp:lastModifiedBy>
  <cp:revision>37</cp:revision>
  <dcterms:created xsi:type="dcterms:W3CDTF">2022-04-19T09:55:00Z</dcterms:created>
  <dcterms:modified xsi:type="dcterms:W3CDTF">2022-04-26T08:22:27Z</dcterms:modified>
</cp:coreProperties>
</file>