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9" r:id="rId1"/>
  </p:sldMasterIdLst>
  <p:notesMasterIdLst>
    <p:notesMasterId r:id="rId17"/>
  </p:notesMasterIdLst>
  <p:handoutMasterIdLst>
    <p:handoutMasterId r:id="rId18"/>
  </p:handoutMasterIdLst>
  <p:sldIdLst>
    <p:sldId id="256" r:id="rId2"/>
    <p:sldId id="582" r:id="rId3"/>
    <p:sldId id="332" r:id="rId4"/>
    <p:sldId id="354" r:id="rId5"/>
    <p:sldId id="580" r:id="rId6"/>
    <p:sldId id="334" r:id="rId7"/>
    <p:sldId id="581" r:id="rId8"/>
    <p:sldId id="339" r:id="rId9"/>
    <p:sldId id="362" r:id="rId10"/>
    <p:sldId id="551" r:id="rId11"/>
    <p:sldId id="573" r:id="rId12"/>
    <p:sldId id="572" r:id="rId13"/>
    <p:sldId id="574" r:id="rId14"/>
    <p:sldId id="577" r:id="rId15"/>
    <p:sldId id="364" r:id="rId1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2113" autoAdjust="0"/>
  </p:normalViewPr>
  <p:slideViewPr>
    <p:cSldViewPr snapToGrid="0">
      <p:cViewPr varScale="1">
        <p:scale>
          <a:sx n="112" d="100"/>
          <a:sy n="112" d="100"/>
        </p:scale>
        <p:origin x="4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2" d="100"/>
        <a:sy n="1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6B1FDA-EF08-E24F-A360-CCD1B32414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9B356-4017-5B40-BF07-3F05C3E257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F17714-8A84-C443-B775-4B407A91BA0C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D2550-2837-044F-9D08-E110CE808C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017F2-06A9-744A-AA57-A2E456A772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F0DAAE-3391-EE4E-94A5-249434552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509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07155E-D957-8640-99C8-8BFF5C8653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6D807C-CD9B-4D45-A16D-9800CDC30A4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41A5A6-CA99-604F-B1AA-0DEE3CDD5B84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B8B4F74-054D-1546-AEC0-3FCFA991CF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83426D4-FD8B-D142-81A3-24F40202D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088" y="4473575"/>
            <a:ext cx="5610225" cy="366077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FBF84-5F85-2640-91CF-67FEF88072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DF66-BC4E-984E-98A9-A5F04BDD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ECE9582-E525-BE49-9342-0212CE998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984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8906E5B4-CDB3-604C-9C64-832CCFB58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E61C1298-9106-224A-B4FA-2728A46F7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8052FB7B-F0B8-614A-AD27-2AEC86D6A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F9DD9D9-0716-0A45-B1E5-EA4AF50B7DF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52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161E8F6B-3FE2-5642-8EC7-9C7646450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A84F2B0-D419-9042-88FA-3F2E72F211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A901F071-11BC-724B-9741-F279BDAB5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3CDF71-A684-DA41-BE5E-42E59A8D501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49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CEFE899A-FB8A-BE40-AA8B-B55A0B5B4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81D71570-2132-FA43-983D-B346A1361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2F4B3-567D-7A4C-908E-5C7942D2B2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DDA1797-A8F3-4329-8EF4-E8F03F863E75}" type="datetime1">
              <a:rPr lang="en-US" smtClean="0"/>
              <a:pPr>
                <a:defRPr/>
              </a:pPr>
              <a:t>1/25/22</a:t>
            </a:fld>
            <a:endParaRPr lang="en-US" dirty="0"/>
          </a:p>
        </p:txBody>
      </p:sp>
      <p:sp>
        <p:nvSpPr>
          <p:cNvPr id="26628" name="Slide Number Placeholder 4">
            <a:extLst>
              <a:ext uri="{FF2B5EF4-FFF2-40B4-BE49-F238E27FC236}">
                <a16:creationId xmlns:a16="http://schemas.microsoft.com/office/drawing/2014/main" id="{86E7BF64-ED18-AC48-B69A-12FF14179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191D85B-6C24-434A-AC5E-1A1F56D8596B}" type="slidenum">
              <a:rPr lang="en-US" altLang="x-none" smtClean="0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7376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09E0D26D-FF06-E64F-8DC1-564A8DD34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A6A808BB-6284-C242-BA50-EA702454B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0A00-625A-7240-BCB1-8839945008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DDA1797-A8F3-4329-8EF4-E8F03F863E75}" type="datetime1">
              <a:rPr lang="en-US" smtClean="0"/>
              <a:pPr>
                <a:defRPr/>
              </a:pPr>
              <a:t>1/25/22</a:t>
            </a:fld>
            <a:endParaRPr lang="en-US" dirty="0"/>
          </a:p>
        </p:txBody>
      </p:sp>
      <p:sp>
        <p:nvSpPr>
          <p:cNvPr id="30724" name="Slide Number Placeholder 4">
            <a:extLst>
              <a:ext uri="{FF2B5EF4-FFF2-40B4-BE49-F238E27FC236}">
                <a16:creationId xmlns:a16="http://schemas.microsoft.com/office/drawing/2014/main" id="{BDF7E9A7-57A6-7C4B-A6D2-95274F4EC3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003C66-D71B-1C4E-8F85-7A7E359ACF35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1111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595EBCA1-ADFF-E845-B98E-3B478A544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35F682AA-BA0B-A24D-9773-8D252BFBA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948D4-AB35-494A-BF23-5760C9B2D5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DDA1797-A8F3-4329-8EF4-E8F03F863E75}" type="datetime1">
              <a:rPr lang="en-US" smtClean="0"/>
              <a:pPr>
                <a:defRPr/>
              </a:pPr>
              <a:t>1/25/22</a:t>
            </a:fld>
            <a:endParaRPr lang="en-US" dirty="0"/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0C852A3F-23BF-7A41-A0EF-4144644B1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C166E9D-F83A-474F-9E09-B3D8B6F2DE0D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3810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74050F6-E125-7548-94A2-B95E9F2AE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D85D9C7C-5E5F-1E49-B6FE-E1DA00F73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1795C-DE42-DC4C-8DC0-F4A0F590A1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DDA1797-A8F3-4329-8EF4-E8F03F863E75}" type="datetime1">
              <a:rPr lang="en-US" smtClean="0"/>
              <a:pPr>
                <a:defRPr/>
              </a:pPr>
              <a:t>1/25/22</a:t>
            </a:fld>
            <a:endParaRPr lang="en-US" dirty="0"/>
          </a:p>
        </p:txBody>
      </p:sp>
      <p:sp>
        <p:nvSpPr>
          <p:cNvPr id="32772" name="Slide Number Placeholder 4">
            <a:extLst>
              <a:ext uri="{FF2B5EF4-FFF2-40B4-BE49-F238E27FC236}">
                <a16:creationId xmlns:a16="http://schemas.microsoft.com/office/drawing/2014/main" id="{4B165E71-75A3-DF47-8ED2-3ED6056E44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D2FEC22-0A94-A24F-A84B-3CA24FE996E1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1934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FD75C-0551-E047-BFBA-224F5EFB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4AC5-2644-2E4B-BDC0-B093287E879B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476ED-B085-F147-B021-0871E1FE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EF201-E68C-D945-888C-D82BC25C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CF05F-CD7A-C14B-AC58-60022AFC5A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73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B2821-495F-7B46-874F-A11BE4F0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6515A-ACC9-9142-A67E-AB994A707AEB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4AA13-1135-F645-98DB-1DA443EF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7B98A-EBBD-4043-996A-546C17E2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920A8-9940-1B4F-BD25-67FEC94B1B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3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7A5DF-4BA7-A546-BEDB-0037AB5C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7D68D-C6B7-074D-AB2F-97C499609BDD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4BE21-6891-1744-A026-8A504351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38072-AE81-E644-A6B3-94BE000B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67CC-2497-E142-9D8B-1CF11389C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97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4D53-1853-CC4B-85F3-B66FBD1F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68C8D-F7A4-9146-8612-46C5EF49B1E3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50266-E79C-DC4F-A1FA-EC810060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62A94-32DC-D94C-8198-C764808B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99C7D-DF56-CF43-98D8-B37D5D9258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20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F78A-D0FA-5544-9DC4-1E6EEDA2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35BB5-C373-3E43-8565-3785711274FF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083A1-1CBE-9948-AC8A-B3953E6F2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CCFCC-0C85-5548-82CE-24A02778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C667-A069-C74B-90CC-E10B59EFE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32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505E67-4947-974A-A50D-59AEA26A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9B325-C74D-CC4C-AF68-8BDA8B119E09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968A16-A6FC-6342-B5CB-AE4A10DA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AA4CAA-874D-8447-BC94-48312E51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DC378-3025-AF47-8340-6549A023B1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75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0F9CEA-694D-394C-83AB-22C0D3C1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BDEF3-2C68-F540-9C6E-4FA2A147F990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F1B637-322C-8B4F-8EDE-6F1F3287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93EF9F-A68A-654A-9153-C49C8DCF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F023-9138-B249-89C3-AC1BDA867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9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2E9DBD-A81C-0945-AEEA-146AAC11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156AB-92B4-E34C-9835-F4379C846BB2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0C2A97-B121-8B43-8E71-190F41DD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0DFA5D-6F95-9942-86BC-0845D261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EB7B6-74EF-FB49-8448-1014842A4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0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8F878C4-A1D8-1B46-85D6-F0DAC09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9D9D-5164-8C45-843C-84B6DF72F61C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17C095-5173-D943-9A06-DC5CB589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AEBCAF-92F4-354F-AF81-DE1255AE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C8CA9-7966-C04A-B6E8-CEB94E2DD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10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B23453-26D6-0543-9F1D-1CC90354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3A879-28B0-684E-A8BB-67A926A20FFB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01DA6F-22A7-AB42-9BE3-33F20C6E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67D77D-14C8-744D-A0D3-66083A26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0E685-3B00-FE4D-9138-149C6EEFA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92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8A042D-67E2-0D45-936D-319B5EB2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AE88B-29F3-C04F-9C82-4C1A1FDD38BD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C17F54-68AB-0342-B26B-76B7DFB3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0AA8AF-4130-5D46-836B-CD21469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5E9A4-3BE7-BC44-ABCC-C40D63C1F1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66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4CFDD76-FE63-8B41-82B4-F0775C4A8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FDF76F-3B29-AC43-A46A-23A953EF3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DEB06-66AD-5544-AE60-7C8580B88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3D5241-77AE-B046-BE92-BE44C1EA0057}" type="datetime1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D07C0-2AA9-1141-B430-15EB67A70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D8D1B-4181-7644-B97A-2A8F1832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249CB0-709C-E34E-90E7-555C691A5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4" descr="http://www.mfsc.gov.np/images/nepal_flag.gif">
            <a:extLst>
              <a:ext uri="{FF2B5EF4-FFF2-40B4-BE49-F238E27FC236}">
                <a16:creationId xmlns:a16="http://schemas.microsoft.com/office/drawing/2014/main" id="{9B158715-780F-C54C-B9B9-C40F662D7D51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0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 descr="C:\Users\Dell\Desktop\नेपाल सरकार लोगो.png">
            <a:extLst>
              <a:ext uri="{FF2B5EF4-FFF2-40B4-BE49-F238E27FC236}">
                <a16:creationId xmlns:a16="http://schemas.microsoft.com/office/drawing/2014/main" id="{CB082C25-1708-0A43-BF08-90943CCA0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"/>
            <a:ext cx="10144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Potential%20Biodiversity%20Finance%20Solutions%20in%20Nepal.docx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http://sphotos-h.ak.fbcdn.net/hphotos-ak-snc7/396726_307917692649921_1174165618_n.jpg">
            <a:extLst>
              <a:ext uri="{FF2B5EF4-FFF2-40B4-BE49-F238E27FC236}">
                <a16:creationId xmlns:a16="http://schemas.microsoft.com/office/drawing/2014/main" id="{C1029B27-DED1-0C42-9BD3-5FEE6940A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6258" r="23616"/>
          <a:stretch>
            <a:fillRect/>
          </a:stretch>
        </p:blipFill>
        <p:spPr bwMode="auto">
          <a:xfrm>
            <a:off x="12700" y="950913"/>
            <a:ext cx="760571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 descr="Department of Health Services">
            <a:extLst>
              <a:ext uri="{FF2B5EF4-FFF2-40B4-BE49-F238E27FC236}">
                <a16:creationId xmlns:a16="http://schemas.microsoft.com/office/drawing/2014/main" id="{7817716D-87E6-F348-87B7-743B9649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509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F40C99-1C23-8847-AC29-19C5863A394E}"/>
              </a:ext>
            </a:extLst>
          </p:cNvPr>
          <p:cNvSpPr txBox="1"/>
          <p:nvPr/>
        </p:nvSpPr>
        <p:spPr>
          <a:xfrm>
            <a:off x="0" y="4889500"/>
            <a:ext cx="12192000" cy="18161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Kalimati" pitchFamily="2"/>
              </a:rPr>
              <a:t>Interface Dialogue Finance and Biodiversity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Arial" panose="020B0604020202020204" pitchFamily="34" charset="0"/>
                <a:cs typeface="Kalimati" pitchFamily="2"/>
              </a:rPr>
              <a:t>Dhananjaya</a:t>
            </a:r>
            <a:r>
              <a:rPr lang="en-US" sz="2400" b="1" dirty="0">
                <a:latin typeface="Arial" panose="020B0604020202020204" pitchFamily="34" charset="0"/>
                <a:cs typeface="Kalimati" pitchFamily="2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Kalimati" pitchFamily="2"/>
              </a:rPr>
              <a:t>Paudyal</a:t>
            </a:r>
            <a:endParaRPr lang="en-US" sz="2400" b="1" dirty="0">
              <a:latin typeface="Arial" panose="020B0604020202020204" pitchFamily="34" charset="0"/>
              <a:cs typeface="Kalimat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Kalimati" pitchFamily="2"/>
              </a:rPr>
              <a:t>Joint Secretary / CBD National Focal Point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atin typeface="Arial" panose="020B0604020202020204" pitchFamily="34" charset="0"/>
                <a:cs typeface="Kalimati" pitchFamily="2"/>
              </a:rPr>
              <a:t>MoFE</a:t>
            </a:r>
            <a:r>
              <a:rPr lang="en-US" sz="2000" b="1" dirty="0">
                <a:latin typeface="Arial" panose="020B0604020202020204" pitchFamily="34" charset="0"/>
                <a:cs typeface="Kalimati" pitchFamily="2"/>
              </a:rPr>
              <a:t>, Nepal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Kalimati" pitchFamily="2"/>
              </a:rPr>
              <a:t>25</a:t>
            </a:r>
            <a:r>
              <a:rPr lang="en-US" sz="2000" b="1" baseline="30000" dirty="0">
                <a:latin typeface="Arial" panose="020B0604020202020204" pitchFamily="34" charset="0"/>
                <a:cs typeface="Kalimati" pitchFamily="2"/>
              </a:rPr>
              <a:t>th</a:t>
            </a:r>
            <a:r>
              <a:rPr lang="en-US" sz="2000" b="1" dirty="0">
                <a:latin typeface="Arial" panose="020B0604020202020204" pitchFamily="34" charset="0"/>
                <a:cs typeface="Kalimati" pitchFamily="2"/>
              </a:rPr>
              <a:t> Jan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43B07-0DF5-D141-BA56-E3D83AA5784D}"/>
              </a:ext>
            </a:extLst>
          </p:cNvPr>
          <p:cNvSpPr txBox="1"/>
          <p:nvPr/>
        </p:nvSpPr>
        <p:spPr>
          <a:xfrm>
            <a:off x="1314450" y="79375"/>
            <a:ext cx="9732963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rgbClr val="2E2E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Biodiversity Finance in Nepal: </a:t>
            </a:r>
            <a:r>
              <a:rPr lang="en-US" sz="2600" b="1" u="sng" dirty="0">
                <a:solidFill>
                  <a:srgbClr val="2E2E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 and Opportunities</a:t>
            </a:r>
          </a:p>
        </p:txBody>
      </p:sp>
      <p:pic>
        <p:nvPicPr>
          <p:cNvPr id="15365" name="Picture 6">
            <a:extLst>
              <a:ext uri="{FF2B5EF4-FFF2-40B4-BE49-F238E27FC236}">
                <a16:creationId xmlns:a16="http://schemas.microsoft.com/office/drawing/2014/main" id="{84E89C24-2692-0F42-B046-B0F7DAA9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19519" b="9064"/>
          <a:stretch>
            <a:fillRect/>
          </a:stretch>
        </p:blipFill>
        <p:spPr bwMode="auto">
          <a:xfrm>
            <a:off x="7621588" y="950913"/>
            <a:ext cx="453231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1748-9769-3C47-A7DE-C93FB5BB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"/>
            <a:ext cx="7794625" cy="7635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Sector Expenditure in Biodiversity 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507C4F26-E6FB-1D45-B7A3-3B2A36C88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05493"/>
              </p:ext>
            </p:extLst>
          </p:nvPr>
        </p:nvGraphicFramePr>
        <p:xfrm>
          <a:off x="4304071" y="3111496"/>
          <a:ext cx="7735529" cy="3408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4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7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Sector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Dependency on</a:t>
                      </a:r>
                    </a:p>
                    <a:p>
                      <a:pPr algn="ctr"/>
                      <a:r>
                        <a:rPr lang="en-US" sz="1800" dirty="0"/>
                        <a:t>Biodiversity  resources    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Biodiversity Safeguard compliance 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Investment on Biodiversity related activities 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r>
                        <a:rPr lang="en-US" sz="1800" dirty="0"/>
                        <a:t>Finance (5)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Low, (indirect)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Limited 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r>
                        <a:rPr lang="en-US" sz="1800" dirty="0"/>
                        <a:t>Tourism (4)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 (Direct)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Virtually none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05">
                <a:tc>
                  <a:txBody>
                    <a:bodyPr/>
                    <a:lstStyle/>
                    <a:p>
                      <a:r>
                        <a:rPr lang="en-US" sz="1800" dirty="0"/>
                        <a:t>Forest based industries (3)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 (Direct)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Low, virtually none 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Virtually none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r>
                        <a:rPr lang="en-US" sz="1800" dirty="0"/>
                        <a:t>Industries  (3)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Medium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Virtually none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r>
                        <a:rPr lang="en-US" sz="1800" dirty="0"/>
                        <a:t>Transport (4)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Low (Indirect)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Medium (Vary)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Virtually none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r>
                        <a:rPr lang="en-US" sz="1800" dirty="0"/>
                        <a:t>Hydropower (3)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 (Direct)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Medium (Vary)</a:t>
                      </a:r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Virtually none</a:t>
                      </a:r>
                    </a:p>
                  </a:txBody>
                  <a:tcPr marL="91430" marR="91430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9F6465-DBBA-3346-AA72-A4DD68FD1F5E}"/>
              </a:ext>
            </a:extLst>
          </p:cNvPr>
          <p:cNvSpPr txBox="1">
            <a:spLocks/>
          </p:cNvSpPr>
          <p:nvPr/>
        </p:nvSpPr>
        <p:spPr>
          <a:xfrm>
            <a:off x="228599" y="970938"/>
            <a:ext cx="7735528" cy="2140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lvl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344488" algn="l"/>
              </a:tabLst>
              <a:defRPr/>
            </a:pPr>
            <a:r>
              <a:rPr lang="en-GB" sz="2400" dirty="0"/>
              <a:t>Six sector, 26 institutions </a:t>
            </a:r>
          </a:p>
          <a:p>
            <a:pPr marL="58738" lvl="1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tabLst>
                <a:tab pos="285750" algn="l"/>
              </a:tabLst>
              <a:defRPr/>
            </a:pPr>
            <a:r>
              <a:rPr lang="en-GB" b="1" dirty="0">
                <a:solidFill>
                  <a:srgbClr val="0000CC"/>
                </a:solidFill>
              </a:rPr>
              <a:t>Biodiversity Expenditure  </a:t>
            </a:r>
          </a:p>
          <a:p>
            <a:pPr marL="285750" lvl="2" indent="-227013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/>
              <a:t>No direct investment </a:t>
            </a:r>
          </a:p>
          <a:p>
            <a:pPr marL="285750" lvl="2" indent="-227013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/>
              <a:t>In-direct contribution (through CSR fund)</a:t>
            </a:r>
          </a:p>
          <a:p>
            <a:pPr marL="285750" lvl="2" indent="-227013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/>
              <a:t> </a:t>
            </a:r>
            <a:r>
              <a:rPr lang="en-GB" b="1" dirty="0"/>
              <a:t>Investment:  </a:t>
            </a:r>
            <a:r>
              <a:rPr lang="en-GB" dirty="0"/>
              <a:t>Awareness, restoration</a:t>
            </a:r>
          </a:p>
        </p:txBody>
      </p:sp>
      <p:pic>
        <p:nvPicPr>
          <p:cNvPr id="25646" name="Picture 2" descr="Image result for Government of Nepal logo">
            <a:extLst>
              <a:ext uri="{FF2B5EF4-FFF2-40B4-BE49-F238E27FC236}">
                <a16:creationId xmlns:a16="http://schemas.microsoft.com/office/drawing/2014/main" id="{44E370CD-2089-3A4F-A3FD-76C394C0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17E20B-1E12-1B4B-AA56-FC2BF4DC05D9}"/>
              </a:ext>
            </a:extLst>
          </p:cNvPr>
          <p:cNvCxnSpPr>
            <a:cxnSpLocks/>
          </p:cNvCxnSpPr>
          <p:nvPr/>
        </p:nvCxnSpPr>
        <p:spPr>
          <a:xfrm>
            <a:off x="9525" y="927100"/>
            <a:ext cx="12192000" cy="0"/>
          </a:xfrm>
          <a:prstGeom prst="line">
            <a:avLst/>
          </a:prstGeom>
          <a:ln w="57150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50" name="TextBox 22">
            <a:extLst>
              <a:ext uri="{FF2B5EF4-FFF2-40B4-BE49-F238E27FC236}">
                <a16:creationId xmlns:a16="http://schemas.microsoft.com/office/drawing/2014/main" id="{40D27C16-3E4D-AA4B-BCF3-B9E9AD8B8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825" y="6474235"/>
            <a:ext cx="271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1800" b="1" dirty="0">
                <a:solidFill>
                  <a:srgbClr val="FF0000"/>
                </a:solidFill>
              </a:rPr>
              <a:t>BIOFIN Case study, 2020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2505AF3-0412-CE48-B2F3-4B633DDBFA31}"/>
              </a:ext>
            </a:extLst>
          </p:cNvPr>
          <p:cNvSpPr txBox="1">
            <a:spLocks/>
          </p:cNvSpPr>
          <p:nvPr/>
        </p:nvSpPr>
        <p:spPr>
          <a:xfrm>
            <a:off x="2284413" y="103243"/>
            <a:ext cx="7623175" cy="6616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in private sector investment</a:t>
            </a:r>
            <a:endParaRPr lang="en-GB" sz="4000" b="1" dirty="0">
              <a:solidFill>
                <a:srgbClr val="006600"/>
              </a:solidFill>
            </a:endParaRPr>
          </a:p>
        </p:txBody>
      </p:sp>
      <p:pic>
        <p:nvPicPr>
          <p:cNvPr id="29698" name="Picture 2" descr="Image result for Government of Nepal logo">
            <a:extLst>
              <a:ext uri="{FF2B5EF4-FFF2-40B4-BE49-F238E27FC236}">
                <a16:creationId xmlns:a16="http://schemas.microsoft.com/office/drawing/2014/main" id="{9FC2902B-43AA-204D-ABC2-80DA973C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583498-B235-2948-80E2-E9634720A93D}"/>
              </a:ext>
            </a:extLst>
          </p:cNvPr>
          <p:cNvCxnSpPr>
            <a:cxnSpLocks/>
          </p:cNvCxnSpPr>
          <p:nvPr/>
        </p:nvCxnSpPr>
        <p:spPr>
          <a:xfrm>
            <a:off x="9525" y="927100"/>
            <a:ext cx="12192000" cy="0"/>
          </a:xfrm>
          <a:prstGeom prst="line">
            <a:avLst/>
          </a:prstGeom>
          <a:ln w="57150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7CA1BA-F7FB-2841-807C-5F2B14C0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70036"/>
            <a:ext cx="11582400" cy="514226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Accounting biodiversity loss during investment decision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200" dirty="0"/>
              <a:t>Ignorance of the biodiversity value during appraisal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200" dirty="0"/>
              <a:t>Hydropower development inside protected area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Incentivising “private sector” – Reward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200" dirty="0"/>
              <a:t>Why should I invest if others are not doing?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Disclosure of information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200" dirty="0"/>
              <a:t>Reluctance to share financial information 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Appropriate institutional mechanism for accessing finance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200" dirty="0"/>
              <a:t>I want to invest, where shall I deposit money? How I am sure that fund will be used for the conservation purposes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Compliance monitoring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200" dirty="0"/>
              <a:t>Amount of the fine is far less than cost of environment management plan implementation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4C2146C-CAB4-B740-829E-CA81DBC89CE9}"/>
              </a:ext>
            </a:extLst>
          </p:cNvPr>
          <p:cNvSpPr txBox="1">
            <a:spLocks/>
          </p:cNvSpPr>
          <p:nvPr/>
        </p:nvSpPr>
        <p:spPr>
          <a:xfrm>
            <a:off x="1660525" y="49213"/>
            <a:ext cx="8890000" cy="896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in private sector investment</a:t>
            </a:r>
            <a:endParaRPr lang="en-GB" sz="4000" b="1" dirty="0">
              <a:solidFill>
                <a:srgbClr val="006600"/>
              </a:solidFill>
            </a:endParaRPr>
          </a:p>
        </p:txBody>
      </p:sp>
      <p:pic>
        <p:nvPicPr>
          <p:cNvPr id="27650" name="Picture 2" descr="Image result for Government of Nepal logo">
            <a:extLst>
              <a:ext uri="{FF2B5EF4-FFF2-40B4-BE49-F238E27FC236}">
                <a16:creationId xmlns:a16="http://schemas.microsoft.com/office/drawing/2014/main" id="{A765DAA7-1956-F043-8AC2-3F37D5C2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DA2571-78C2-B947-AB4E-A2FE5CDB077E}"/>
              </a:ext>
            </a:extLst>
          </p:cNvPr>
          <p:cNvCxnSpPr>
            <a:cxnSpLocks/>
          </p:cNvCxnSpPr>
          <p:nvPr/>
        </p:nvCxnSpPr>
        <p:spPr>
          <a:xfrm>
            <a:off x="9525" y="927100"/>
            <a:ext cx="12192000" cy="0"/>
          </a:xfrm>
          <a:prstGeom prst="line">
            <a:avLst/>
          </a:prstGeom>
          <a:ln w="57150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529FA7-2DE5-D646-B399-2E1DC2388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504339"/>
            <a:ext cx="11791335" cy="417378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3600" b="1" dirty="0">
                <a:solidFill>
                  <a:srgbClr val="0000CC"/>
                </a:solidFill>
              </a:rPr>
              <a:t>Conducive policy and legal framework  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800" dirty="0"/>
              <a:t>Compensatory payment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3600" b="1" dirty="0">
                <a:solidFill>
                  <a:srgbClr val="0000CC"/>
                </a:solidFill>
              </a:rPr>
              <a:t>Enabling policy environment for mobilising CSR Fund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800" dirty="0"/>
              <a:t>Industrial Enterprise Act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800" dirty="0"/>
              <a:t>Bank and Financial Institution Guidelines (1% of Profit)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3600" b="1" dirty="0">
                <a:solidFill>
                  <a:srgbClr val="0000CC"/>
                </a:solidFill>
              </a:rPr>
              <a:t>Growing awareness/responsive business culture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800" dirty="0"/>
              <a:t>Environmental screening from the Bank and Financial Institutions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800" dirty="0"/>
              <a:t>Compliance with national environmental safeguard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D6B2BF4-3D84-4F43-B615-7AB6CB0F01B4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7872413" cy="8969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Priority</a:t>
            </a:r>
            <a:endParaRPr lang="en-GB" sz="4800" b="1" dirty="0">
              <a:solidFill>
                <a:srgbClr val="006600"/>
              </a:solidFill>
            </a:endParaRPr>
          </a:p>
        </p:txBody>
      </p:sp>
      <p:pic>
        <p:nvPicPr>
          <p:cNvPr id="31746" name="Picture 2" descr="Image result for Government of Nepal logo">
            <a:extLst>
              <a:ext uri="{FF2B5EF4-FFF2-40B4-BE49-F238E27FC236}">
                <a16:creationId xmlns:a16="http://schemas.microsoft.com/office/drawing/2014/main" id="{720421CB-FD48-C74E-991A-30BD7F4E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6E3F17-7C71-F84C-BC14-1FD99E5B7CAC}"/>
              </a:ext>
            </a:extLst>
          </p:cNvPr>
          <p:cNvCxnSpPr>
            <a:cxnSpLocks/>
          </p:cNvCxnSpPr>
          <p:nvPr/>
        </p:nvCxnSpPr>
        <p:spPr>
          <a:xfrm>
            <a:off x="9525" y="927100"/>
            <a:ext cx="12192000" cy="0"/>
          </a:xfrm>
          <a:prstGeom prst="line">
            <a:avLst/>
          </a:prstGeom>
          <a:ln w="57150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D2E073-B2B8-3143-9819-64BCE72F3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75" y="957263"/>
            <a:ext cx="12023725" cy="574833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Financing Green – Priority to the financing projects that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dirty="0"/>
              <a:t>Contribute to the conservation, and sustainable use of biodiversity and ecosystem services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Greening finance – Avoid financing project having adverse consequences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FF0000"/>
                </a:solidFill>
              </a:rPr>
              <a:t>AVOID- MITIGATE - COMPENSATE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Developing policy and institutional measures for “attracting investment”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defRPr/>
            </a:pPr>
            <a:r>
              <a:rPr lang="en-GB" dirty="0"/>
              <a:t>Green certification schemes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rgbClr val="0000CC"/>
                </a:solidFill>
              </a:rPr>
              <a:t>Mobilising private sector resources in biodiversity (Priority Finance Solution)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defRPr/>
            </a:pPr>
            <a:r>
              <a:rPr lang="en-GB" dirty="0"/>
              <a:t>Operationalize mechanism of mobilizing CSR fund of bank and financial institutions for financing biodiversity sector (Approx. financial value is NRs 59.6 million/year)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dirty="0"/>
              <a:t>Mobilizing private insurance companies in wildlife-related losses and damages compensation (Insurance premium support) (Approx. financial benefit  – NRs 100 million/year)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dirty="0"/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GB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GB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>
            <a:extLst>
              <a:ext uri="{FF2B5EF4-FFF2-40B4-BE49-F238E27FC236}">
                <a16:creationId xmlns:a16="http://schemas.microsoft.com/office/drawing/2014/main" id="{A0EF4537-2061-6A45-9019-57FC51F33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1174750"/>
            <a:ext cx="1186815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395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US" altLang="en-US" sz="1600">
              <a:cs typeface="Calibri" panose="020F0502020204030204" pitchFamily="34" charset="0"/>
            </a:endParaRPr>
          </a:p>
        </p:txBody>
      </p:sp>
      <p:pic>
        <p:nvPicPr>
          <p:cNvPr id="33795" name="Picture 3" descr="Department of Health Services">
            <a:extLst>
              <a:ext uri="{FF2B5EF4-FFF2-40B4-BE49-F238E27FC236}">
                <a16:creationId xmlns:a16="http://schemas.microsoft.com/office/drawing/2014/main" id="{F3EB0488-57F0-A046-B80C-54563880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5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">
            <a:extLst>
              <a:ext uri="{FF2B5EF4-FFF2-40B4-BE49-F238E27FC236}">
                <a16:creationId xmlns:a16="http://schemas.microsoft.com/office/drawing/2014/main" id="{2E0EC185-5BDB-9442-A6FD-8DFE9B255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38" y="1340156"/>
            <a:ext cx="11868150" cy="408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Symbol" pitchFamily="2" charset="2"/>
              <a:buChar char=""/>
            </a:pPr>
            <a:r>
              <a:rPr lang="en-GB" alt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After endorsement of Post 2022 GBF, NBSAP will be prepared and implemented</a:t>
            </a:r>
          </a:p>
          <a:p>
            <a:pPr marL="342900" lvl="1" indent="-342900" algn="just">
              <a:lnSpc>
                <a:spcPct val="107000"/>
              </a:lnSpc>
              <a:spcBef>
                <a:spcPct val="0"/>
              </a:spcBef>
              <a:buFont typeface="Symbol" pitchFamily="2" charset="2"/>
              <a:buChar char=""/>
            </a:pPr>
            <a:r>
              <a:rPr lang="en-GB" alt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Our priority will be an efficient utilisation of the existing resources, including re-aligning expenditure on biodiversity</a:t>
            </a:r>
          </a:p>
          <a:p>
            <a:pPr marL="342900" lvl="1" indent="-342900" algn="just">
              <a:lnSpc>
                <a:spcPct val="107000"/>
              </a:lnSpc>
              <a:spcBef>
                <a:spcPct val="0"/>
              </a:spcBef>
              <a:buFont typeface="Symbol" pitchFamily="2" charset="2"/>
              <a:buChar char=""/>
            </a:pPr>
            <a:r>
              <a:rPr lang="en-GB" alt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30x30 Global Target, OECMs and national guidelines</a:t>
            </a:r>
            <a:endParaRPr lang="en-US" altLang="en-US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Symbol" pitchFamily="2" charset="2"/>
              <a:buChar char=""/>
            </a:pPr>
            <a:r>
              <a:rPr lang="en-US" alt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BIOFIN study has </a:t>
            </a:r>
            <a:r>
              <a:rPr lang="en-GB" alt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identified prioritized finance solutions, which will be resource mobilization strategy for achieving the post 2020 GBF targets </a:t>
            </a:r>
            <a:r>
              <a:rPr lang="en-GB" altLang="en-US" dirty="0">
                <a:latin typeface="Cambria" panose="02040503050406030204" pitchFamily="18" charset="0"/>
                <a:cs typeface="Times New Roman" panose="02020603050405020304" pitchFamily="18" charset="0"/>
                <a:hlinkClick r:id="rId3"/>
              </a:rPr>
              <a:t>***</a:t>
            </a:r>
            <a:endParaRPr lang="en-US" altLang="en-US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Team is still working on estimating the financial value, preliminary estimate of the additional biodiversity finance in the country would be </a:t>
            </a:r>
            <a:r>
              <a:rPr lang="en-GB" altLang="en-US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NRs 40,000 million (over the next 5 years)</a:t>
            </a:r>
            <a:r>
              <a:rPr lang="en-GB" alt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by mobilizing private and community sources including greening of the agricultural subsidies of the government</a:t>
            </a:r>
            <a:endParaRPr lang="en-US" altLang="en-US" dirty="0"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2ED92-804F-304E-8ACF-2043DF4982BD}"/>
              </a:ext>
            </a:extLst>
          </p:cNvPr>
          <p:cNvSpPr txBox="1">
            <a:spLocks/>
          </p:cNvSpPr>
          <p:nvPr/>
        </p:nvSpPr>
        <p:spPr>
          <a:xfrm>
            <a:off x="2159793" y="96043"/>
            <a:ext cx="7872413" cy="8969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Priority</a:t>
            </a:r>
            <a:endParaRPr lang="en-GB" sz="48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>
            <a:extLst>
              <a:ext uri="{FF2B5EF4-FFF2-40B4-BE49-F238E27FC236}">
                <a16:creationId xmlns:a16="http://schemas.microsoft.com/office/drawing/2014/main" id="{6046CC63-3286-2C47-B479-815D02E8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2871788"/>
            <a:ext cx="4418012" cy="11080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latin typeface="Century Gothic" panose="020B0502020202020204" pitchFamily="34" charset="0"/>
                <a:cs typeface="Kalimati" pitchFamily="2" charset="0"/>
              </a:rPr>
              <a:t>Thank You</a:t>
            </a:r>
          </a:p>
        </p:txBody>
      </p:sp>
      <p:pic>
        <p:nvPicPr>
          <p:cNvPr id="34818" name="Picture 8">
            <a:extLst>
              <a:ext uri="{FF2B5EF4-FFF2-40B4-BE49-F238E27FC236}">
                <a16:creationId xmlns:a16="http://schemas.microsoft.com/office/drawing/2014/main" id="{B335D38F-96F7-BD40-BD7C-5C8CBE4F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6"/>
          <a:stretch>
            <a:fillRect/>
          </a:stretch>
        </p:blipFill>
        <p:spPr bwMode="auto">
          <a:xfrm>
            <a:off x="1112838" y="1393825"/>
            <a:ext cx="36226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6615-B414-D046-93DF-D4E3856CB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67" y="965200"/>
            <a:ext cx="7611533" cy="5780087"/>
          </a:xfrm>
        </p:spPr>
        <p:txBody>
          <a:bodyPr/>
          <a:lstStyle/>
          <a:p>
            <a:pPr marL="457200" indent="-4572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Nepal, unique geography with its dramatic changes in elevation along the relatively short (150-250 km) north - south transect and associated high variability in the physiographic and climatic conditions, gifted with rich biodiversity resources</a:t>
            </a:r>
          </a:p>
          <a:p>
            <a:pPr marL="457200" indent="-457200" algn="just">
              <a:spcBef>
                <a:spcPts val="0"/>
              </a:spcBef>
              <a:buFont typeface="Wingdings" pitchFamily="2" charset="2"/>
              <a:buChar char="Ø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Although, it occupies 0.1% of global area, it is home to 3.12% and 1.1% of the world’s flora and fauna respectively</a:t>
            </a:r>
          </a:p>
          <a:p>
            <a:pPr marL="457200" indent="-457200" algn="just">
              <a:spcBef>
                <a:spcPts val="0"/>
              </a:spcBef>
              <a:buFont typeface="Wingdings" pitchFamily="2" charset="2"/>
              <a:buChar char="Ø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Nepal’s species diversity - flora 11971 and fauna 11861 species, total: 23832 species (NBSAP 2014-2020,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MFSC, July 2014)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5500D2-E8C4-F64E-8E3C-10F691332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0" y="69850"/>
            <a:ext cx="4257675" cy="6889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Biodiversity in Nepal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1BAD15A-5C2C-D048-B3E5-834061578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66" y="965200"/>
            <a:ext cx="3867150" cy="28608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6DBFD-DCF2-4344-9297-9DA0521AA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66" y="4039857"/>
            <a:ext cx="3807882" cy="2691137"/>
          </a:xfrm>
          <a:prstGeom prst="rect">
            <a:avLst/>
          </a:prstGeom>
          <a:ln w="38100" cap="sq">
            <a:solidFill>
              <a:srgbClr val="33CC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A5500D2-E8C4-F64E-8E3C-10F691332D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25800" y="69850"/>
            <a:ext cx="5774267" cy="688975"/>
          </a:xfrm>
          <a:solidFill>
            <a:srgbClr val="92D050"/>
          </a:solidFill>
        </p:spPr>
        <p:txBody>
          <a:bodyPr anchor="ctr"/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Biodiversity in Nepal…</a:t>
            </a:r>
          </a:p>
        </p:txBody>
      </p:sp>
      <p:pic>
        <p:nvPicPr>
          <p:cNvPr id="16386" name="Picture 3" descr="Department of Health Services">
            <a:extLst>
              <a:ext uri="{FF2B5EF4-FFF2-40B4-BE49-F238E27FC236}">
                <a16:creationId xmlns:a16="http://schemas.microsoft.com/office/drawing/2014/main" id="{0D764899-03B0-7D48-A7DC-675ADB17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5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">
            <a:extLst>
              <a:ext uri="{FF2B5EF4-FFF2-40B4-BE49-F238E27FC236}">
                <a16:creationId xmlns:a16="http://schemas.microsoft.com/office/drawing/2014/main" id="{D88F7515-88D1-B04C-83C1-326AD25D3E0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5413" y="1413933"/>
            <a:ext cx="119618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Protected areas (23.39% of the land area of the country) have been declared over the country with primary objective to conserve representative biodiversity, ecosystem and genetic resources (</a:t>
            </a:r>
            <a:r>
              <a:rPr lang="en-US" altLang="x-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PAs: </a:t>
            </a:r>
            <a:r>
              <a:rPr lang="en-US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NPs, 1 WLR, 1 HR, 6 CAs incl. BZ)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Forests -</a:t>
            </a:r>
            <a:r>
              <a:rPr lang="en-US" altLang="x-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44.74% </a:t>
            </a:r>
            <a:r>
              <a:rPr lang="en-US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area (2015)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Moreover,  wetlands (5% area), rangelands (12% area), agricultural sector and mountains (15% area) represent the biodiversity at ecosystem, species and genetic levels (CBS, 2013)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</a:t>
            </a:r>
            <a:r>
              <a:rPr lang="en-US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-biodiversity – covering about 28% area (cultivated 21%, uncultivated 7%, overlaps with rangelands, wetlands and mountains)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B9E23E95-A5FD-E94F-9286-853EC960B3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2317" y="84665"/>
            <a:ext cx="8524875" cy="581025"/>
          </a:xfrm>
          <a:solidFill>
            <a:srgbClr val="92D050"/>
          </a:solidFill>
        </p:spPr>
        <p:txBody>
          <a:bodyPr anchor="ctr"/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Efforts and achievements</a:t>
            </a:r>
          </a:p>
        </p:txBody>
      </p:sp>
      <p:sp>
        <p:nvSpPr>
          <p:cNvPr id="17410" name="TextBox 3">
            <a:extLst>
              <a:ext uri="{FF2B5EF4-FFF2-40B4-BE49-F238E27FC236}">
                <a16:creationId xmlns:a16="http://schemas.microsoft.com/office/drawing/2014/main" id="{0063FCBA-D775-E34E-B3A5-BF9334801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9" y="1012689"/>
            <a:ext cx="8485849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25475" indent="-576263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party to CBD, committed to implement its objectives and NBSAP into ground by creating enabling  policy, laws, institutions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programmes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5475" indent="-576263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Biodiversity Strategy and Action Plan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(NBSAP) (2014-2020):-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of biodiversity for sound and resilient ecosystems and national prosperity (vision)</a:t>
            </a:r>
            <a:endParaRPr lang="x-none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5475" indent="-576263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law enforcement, habitat management, enhanced transboundary cooperation and community participation have resulted considerable increase in number of flagship wildlife species, such as  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Bengal Tiger (235), One horned Rhinos (752)</a:t>
            </a:r>
            <a:r>
              <a:rPr lang="en-US" altLang="x-none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Leopard, Snow Leopard, Black Buck, </a:t>
            </a:r>
            <a:r>
              <a:rPr lang="en-US" altLang="x-non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Ghariyal</a:t>
            </a: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Wild Buffaloes</a:t>
            </a:r>
          </a:p>
          <a:p>
            <a:pPr marL="625475" indent="-576263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30,000 Community-based Forestry Groups </a:t>
            </a: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in biodiversity conservation (&gt;25% forest area)</a:t>
            </a:r>
          </a:p>
          <a:p>
            <a:pPr marL="625475" indent="-576263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Altogether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species conservation action plans</a:t>
            </a:r>
            <a:r>
              <a:rPr lang="en-US" altLang="x-none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and being implemented (17 fauna and 10 flora)</a:t>
            </a:r>
          </a:p>
        </p:txBody>
      </p:sp>
      <p:pic>
        <p:nvPicPr>
          <p:cNvPr id="17411" name="Picture 1">
            <a:extLst>
              <a:ext uri="{FF2B5EF4-FFF2-40B4-BE49-F238E27FC236}">
                <a16:creationId xmlns:a16="http://schemas.microsoft.com/office/drawing/2014/main" id="{4E382086-1F79-154C-B6DB-651965A9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98" y="954341"/>
            <a:ext cx="3529940" cy="331285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CE2D7643-70AE-FD4F-BFDE-BD790C81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6"/>
          <a:stretch>
            <a:fillRect/>
          </a:stretch>
        </p:blipFill>
        <p:spPr bwMode="auto">
          <a:xfrm>
            <a:off x="8599199" y="4385187"/>
            <a:ext cx="3529940" cy="238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61C9-EF92-D542-A74E-6BEF4F8F7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7" y="1047135"/>
            <a:ext cx="8376284" cy="5774352"/>
          </a:xfrm>
        </p:spPr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 sharing the 50% revenue generated from Protected Areas to local communities for conservation, livelihood improvements and community development </a:t>
            </a: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Incentive driven interventions and wildlife damage relief fund are giving local people a stake in biodiversity conservation and generating stewardship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Encouraging results have been witnessed in conserving agro-biodiversity front as well, e.g., established 40 community seed banks and stored 2045 accessions representing 47 different crop species</a:t>
            </a: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24,683 accessions of Nepalese crops, forages and microbes have been conserved in different international and foreign gene banks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E23E95-A5FD-E94F-9286-853EC960B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36513"/>
            <a:ext cx="8524875" cy="7223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Efforts and achievements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CD0943C-C30D-924A-B038-57682DF2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361" y="1230015"/>
            <a:ext cx="3441291" cy="258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045A7DAB-DC3E-CA45-B18F-E3F529BA95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4838" y="38100"/>
            <a:ext cx="8202612" cy="739775"/>
          </a:xfrm>
          <a:solidFill>
            <a:srgbClr val="92D050"/>
          </a:solidFill>
        </p:spPr>
        <p:txBody>
          <a:bodyPr anchor="ctr"/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Progress in ABTs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E1FE286D-1961-6146-AA74-6F3AF874D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9013"/>
            <a:ext cx="7713663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national report to the CBD (2018) and Country Position Paper (CPP) as a country preparedness towards the CBD COP15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Nepal, out of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indicators mentioned in the NBSAP (2014-20) to meet 20 ABT:-</a:t>
            </a:r>
          </a:p>
          <a:p>
            <a:pPr lvl="2" algn="just"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(5.2%) achieved before the deadline of 2020</a:t>
            </a:r>
          </a:p>
          <a:p>
            <a:pPr lvl="2" algn="just"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(20.7%) on track to achieve the targets by 2020</a:t>
            </a:r>
          </a:p>
          <a:p>
            <a:pPr lvl="2" algn="just"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(65.5%) indicators on progress but at an insufficient rate </a:t>
            </a:r>
          </a:p>
          <a:p>
            <a:pPr lvl="2" algn="just"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(8.6%) indicators no significant progress</a:t>
            </a:r>
          </a:p>
          <a:p>
            <a:pPr lvl="2" algn="just"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 of the indicators showed moving away from the target (</a:t>
            </a:r>
            <a:r>
              <a:rPr lang="en-US" altLang="en-US" sz="2400" dirty="0" err="1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MoFE</a:t>
            </a:r>
            <a:r>
              <a:rPr lang="en-US" altLang="en-US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  <a:p>
            <a:pPr lvl="2" algn="just"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n-GB" altLang="x-none" sz="2400" dirty="0">
                <a:solidFill>
                  <a:srgbClr val="1237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20 Aichi Biodiversity Targets, 9 targets (45%) are likely to be achieved, whereas 1 target (5%) has achieved before deadline and the progress has been at in-sufficient rate for 10 targets (50%)</a:t>
            </a:r>
            <a:endParaRPr lang="en-US" altLang="x-none" sz="2400" dirty="0">
              <a:solidFill>
                <a:srgbClr val="1237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 descr="Department of Health Services">
            <a:extLst>
              <a:ext uri="{FF2B5EF4-FFF2-40B4-BE49-F238E27FC236}">
                <a16:creationId xmlns:a16="http://schemas.microsoft.com/office/drawing/2014/main" id="{96FA7A7C-DC62-8F44-BD05-A9212D4B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5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>
            <a:extLst>
              <a:ext uri="{FF2B5EF4-FFF2-40B4-BE49-F238E27FC236}">
                <a16:creationId xmlns:a16="http://schemas.microsoft.com/office/drawing/2014/main" id="{6B7D69A8-893C-6E4D-B1DE-8686C9F94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1171575"/>
            <a:ext cx="4443412" cy="4360863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C1ECC-7C57-0049-AFDF-26F73563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342104"/>
            <a:ext cx="6398649" cy="4955457"/>
          </a:xfrm>
        </p:spPr>
        <p:txBody>
          <a:bodyPr/>
          <a:lstStyle/>
          <a:p>
            <a:pPr marL="625475" indent="-527050" algn="just"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and anthropogenic factors - floods, uncontrolled forest fires, unplanned infrastructure development, poaching, climate change  and illegal wildlife trade collectively pose serious threats to  terrestrial and aquatic biodiversity and their habitats. </a:t>
            </a:r>
          </a:p>
          <a:p>
            <a:pPr marL="625475" indent="-527050" algn="just"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challenges we have witnessed these days is the  conflict between escalating dispersal wildlife population outside of protected areas and the local people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66CA91-B5F8-8948-97FE-936E3136D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98" y="209550"/>
            <a:ext cx="8202612" cy="7397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x-none" altLang="x-none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Major Issues in Biodiversity Conservation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A group of animals drinking water&#10;&#10;Description automatically generated with low confidence">
            <a:extLst>
              <a:ext uri="{FF2B5EF4-FFF2-40B4-BE49-F238E27FC236}">
                <a16:creationId xmlns:a16="http://schemas.microsoft.com/office/drawing/2014/main" id="{F957BC12-1930-424E-963A-EA7071AF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42" y="1503080"/>
            <a:ext cx="5299566" cy="401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99CF713-57B9-2F47-9FD7-56145ED1E2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68438" y="128588"/>
            <a:ext cx="9744075" cy="703262"/>
          </a:xfrm>
          <a:solidFill>
            <a:srgbClr val="92D050"/>
          </a:solidFill>
        </p:spPr>
        <p:txBody>
          <a:bodyPr anchor="ctr"/>
          <a:lstStyle/>
          <a:p>
            <a:pPr eaLnBrk="1" hangingPunct="1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Biodiversity and Finance</a:t>
            </a:r>
          </a:p>
        </p:txBody>
      </p:sp>
      <p:sp>
        <p:nvSpPr>
          <p:cNvPr id="21506" name="TextBox 2">
            <a:extLst>
              <a:ext uri="{FF2B5EF4-FFF2-40B4-BE49-F238E27FC236}">
                <a16:creationId xmlns:a16="http://schemas.microsoft.com/office/drawing/2014/main" id="{F2701F05-ADDD-0549-A0F9-6DDE53F2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30" y="1164607"/>
            <a:ext cx="1193144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395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MoFE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technical assistance from the UNDP initiated the</a:t>
            </a:r>
            <a:r>
              <a:rPr lang="en-GB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Biodiversity Finance Initiatives 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estimate the current biodiversity expenditure and finance gap, and </a:t>
            </a:r>
            <a:r>
              <a:rPr lang="en-GB" alt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potential finance solutions to address the biodiversity threats / improve biodiversity outcomes</a:t>
            </a:r>
            <a:endParaRPr lang="en-US" altLang="en-US" dirty="0"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1" algn="just">
              <a:spcBef>
                <a:spcPct val="0"/>
              </a:spcBef>
            </a:pP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financial requirement for implementing NBSAP (2014-2020) was NRS 70448 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 (~585 million $, ~83 million $/year), of which majority should come from the public expenditure (55%), one third from conservation partners (35%), nearly one tenth (8%) from others (community institutions) and rest 2% from private sector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</a:pP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review </a:t>
            </a:r>
            <a:r>
              <a:rPr lang="en-GB" alt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2800" b="1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 not for citation</a:t>
            </a:r>
            <a:r>
              <a:rPr lang="en-GB" alt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biodiversity relevant expenditure during the NBSAP period was NRs 40609 million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(~338 million $, ~48 million $/year), where contribution form the government (55%), conservation partners (37%) and others (8%) were also equal as envisioned by the plan.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sector investment could not be estimated.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 descr="Department of Health Services">
            <a:extLst>
              <a:ext uri="{FF2B5EF4-FFF2-40B4-BE49-F238E27FC236}">
                <a16:creationId xmlns:a16="http://schemas.microsoft.com/office/drawing/2014/main" id="{C6936564-4631-994F-9BB9-7FAE2ADC4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5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4B9E8B2D-E0B3-5140-9534-43FEADA519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68438" y="100013"/>
            <a:ext cx="9744075" cy="755393"/>
          </a:xfrm>
          <a:solidFill>
            <a:srgbClr val="92D050"/>
          </a:solidFill>
        </p:spPr>
        <p:txBody>
          <a:bodyPr anchor="ctr"/>
          <a:lstStyle/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Biodiversity and Finance</a:t>
            </a:r>
          </a:p>
        </p:txBody>
      </p:sp>
      <p:sp>
        <p:nvSpPr>
          <p:cNvPr id="10243" name="TextBox 2">
            <a:extLst>
              <a:ext uri="{FF2B5EF4-FFF2-40B4-BE49-F238E27FC236}">
                <a16:creationId xmlns:a16="http://schemas.microsoft.com/office/drawing/2014/main" id="{838EA085-0C4A-4A44-9281-7C62EEC6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6" y="1042018"/>
            <a:ext cx="11979582" cy="5812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395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>
              <a:buNone/>
              <a:defRPr/>
            </a:pP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reveals </a:t>
            </a:r>
            <a:r>
              <a:rPr lang="en-GB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gap for investment in biodiversity conservation was NRs 29839 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million. The country was able to spend about 58% of the fund envisioned by the NBSAP </a:t>
            </a:r>
          </a:p>
          <a:p>
            <a:pPr indent="0">
              <a:buNone/>
              <a:defRPr/>
            </a:pP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</a:t>
            </a:r>
            <a:r>
              <a:rPr lang="en-GB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biodiversity relevant expenditure during the NBSAP period </a:t>
            </a:r>
            <a:r>
              <a:rPr lang="en-GB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account the investment of the community institutions</a:t>
            </a:r>
            <a:endParaRPr lang="en-GB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Nepal, more than 2.1 million ha of forests are handed over to the local communities, which is nearly one third of the national forest area</a:t>
            </a:r>
          </a:p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forestry legislation, community-based forests institutions can sale the forest products and utilize the income on the forest conservation, including community development as per the approved plan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defRPr/>
            </a:pP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also reveals that </a:t>
            </a:r>
            <a:r>
              <a:rPr lang="en-GB" alt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institutions are mobilizing nearly NRs 7000/ha in biodiversity related expenditure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i.e., more than half of the total income from the forests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defRPr/>
            </a:pP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this figure is used to estimate national contribution from community institutions, it reaches to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NRs 15859 million/year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Department of Health Services">
            <a:extLst>
              <a:ext uri="{FF2B5EF4-FFF2-40B4-BE49-F238E27FC236}">
                <a16:creationId xmlns:a16="http://schemas.microsoft.com/office/drawing/2014/main" id="{67ED2301-59ED-484C-9DD3-AE9886A1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5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FB_Amir+Bijendra ji_DP edit [Compatibility Mode]" id="{BC5C0C08-BC1E-0D44-87E8-D28F91DC497B}" vid="{5C022A15-2DDE-A447-830A-ECCC5064F5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IDFB_Amir+Bijendra ji_DP edit</Template>
  <TotalTime>161</TotalTime>
  <Words>1527</Words>
  <Application>Microsoft Macintosh PowerPoint</Application>
  <PresentationFormat>Widescreen</PresentationFormat>
  <Paragraphs>137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Century Gothic</vt:lpstr>
      <vt:lpstr>Courier New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Biodiversity in Nepal…</vt:lpstr>
      <vt:lpstr>Efforts and achievements</vt:lpstr>
      <vt:lpstr>PowerPoint Presentation</vt:lpstr>
      <vt:lpstr>Progress in ABTs</vt:lpstr>
      <vt:lpstr>PowerPoint Presentation</vt:lpstr>
      <vt:lpstr>Biodiversity and Finance</vt:lpstr>
      <vt:lpstr>Biodiversity and Finance</vt:lpstr>
      <vt:lpstr>Private Sector Expenditure in Biodiversity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Dhananjaya Paudyal</cp:lastModifiedBy>
  <cp:revision>11</cp:revision>
  <cp:lastPrinted>2022-01-23T10:08:23Z</cp:lastPrinted>
  <dcterms:created xsi:type="dcterms:W3CDTF">2022-01-25T04:01:23Z</dcterms:created>
  <dcterms:modified xsi:type="dcterms:W3CDTF">2022-01-25T11:55:55Z</dcterms:modified>
</cp:coreProperties>
</file>